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6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295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1" autoAdjust="0"/>
    <p:restoredTop sz="93772" autoAdjust="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54290F2-C788-453F-819E-E24F2ABD754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C9A6490-BC43-4DC1-A752-08D22C2C73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X = (A + B +</a:t>
            </a:r>
          </a:p>
          <a:p>
            <a:r>
              <a:rPr lang="en-US" dirty="0"/>
              <a:t>C + 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if (A == 1 and</a:t>
            </a:r>
          </a:p>
          <a:p>
            <a:r>
              <a:rPr lang="en-US" dirty="0"/>
              <a:t>B == 2 and</a:t>
            </a:r>
          </a:p>
          <a:p>
            <a:r>
              <a:rPr lang="en-US" dirty="0"/>
              <a:t>C == 3):</a:t>
            </a:r>
          </a:p>
          <a:p>
            <a:r>
              <a:rPr lang="en-US" dirty="0"/>
              <a:t>print('spam' * 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An older rule also allows for continuation lines when the prior line ends in a backslash:</a:t>
            </a:r>
          </a:p>
          <a:p>
            <a:r>
              <a:rPr lang="en-US" dirty="0"/>
              <a:t>X = A + B + \</a:t>
            </a:r>
          </a:p>
          <a:p>
            <a:r>
              <a:rPr lang="en-US" dirty="0"/>
              <a:t>C + D </a:t>
            </a:r>
            <a:r>
              <a:rPr lang="en-US" i="1" dirty="0"/>
              <a:t># An error-prone older alternative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1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rule special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one special case here, the body of</a:t>
            </a:r>
          </a:p>
          <a:p>
            <a:pPr marL="0" indent="0">
              <a:buNone/>
            </a:pPr>
            <a:r>
              <a:rPr lang="en-US" dirty="0" smtClean="0"/>
              <a:t> compound </a:t>
            </a:r>
            <a:r>
              <a:rPr lang="en-US" dirty="0"/>
              <a:t>statement can instead appear on the same line as the header in </a:t>
            </a:r>
            <a:r>
              <a:rPr lang="en-US" dirty="0" smtClean="0"/>
              <a:t>Python, after </a:t>
            </a:r>
            <a:r>
              <a:rPr lang="en-US" dirty="0"/>
              <a:t>the colon:</a:t>
            </a:r>
          </a:p>
          <a:p>
            <a:r>
              <a:rPr lang="en-US" dirty="0"/>
              <a:t>if x &gt; y: print(x)</a:t>
            </a:r>
          </a:p>
          <a:p>
            <a:r>
              <a:rPr lang="en-US" dirty="0"/>
              <a:t>This allows us to code single-line if statements, single-line while and for loops, </a:t>
            </a:r>
            <a:r>
              <a:rPr lang="en-US" dirty="0" smtClean="0"/>
              <a:t>and so </a:t>
            </a:r>
            <a:r>
              <a:rPr lang="en-US" dirty="0"/>
              <a:t>on.</a:t>
            </a:r>
          </a:p>
        </p:txBody>
      </p:sp>
    </p:spTree>
    <p:extLst>
      <p:ext uri="{BB962C8B-B14F-4D97-AF65-F5344CB8AC3E}">
        <p14:creationId xmlns:p14="http://schemas.microsoft.com/office/powerpoint/2010/main" val="205085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/>
          <a:lstStyle/>
          <a:p>
            <a:r>
              <a:rPr lang="en-US" dirty="0" smtClean="0"/>
              <a:t>Example:-interactive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while True:</a:t>
            </a:r>
          </a:p>
          <a:p>
            <a:r>
              <a:rPr lang="en-US" dirty="0"/>
              <a:t>reply = input('Enter text:')</a:t>
            </a:r>
          </a:p>
          <a:p>
            <a:r>
              <a:rPr lang="en-US" dirty="0"/>
              <a:t>if reply == 'stop': break</a:t>
            </a:r>
          </a:p>
          <a:p>
            <a:r>
              <a:rPr lang="en-US" dirty="0"/>
              <a:t>print(</a:t>
            </a:r>
            <a:r>
              <a:rPr lang="en-US" dirty="0" err="1"/>
              <a:t>reply.upper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</a:p>
          <a:p>
            <a:r>
              <a:rPr lang="en-US" dirty="0"/>
              <a:t>Enter </a:t>
            </a:r>
            <a:r>
              <a:rPr lang="en-US" dirty="0" err="1"/>
              <a:t>text:</a:t>
            </a:r>
            <a:r>
              <a:rPr lang="en-US" b="1" dirty="0" err="1"/>
              <a:t>spam</a:t>
            </a:r>
            <a:endParaRPr lang="en-US" b="1" dirty="0"/>
          </a:p>
          <a:p>
            <a:r>
              <a:rPr lang="en-US" dirty="0"/>
              <a:t>SPAM</a:t>
            </a:r>
          </a:p>
          <a:p>
            <a:r>
              <a:rPr lang="en-US" dirty="0"/>
              <a:t>Enter text:</a:t>
            </a:r>
            <a:r>
              <a:rPr lang="en-US" b="1" dirty="0"/>
              <a:t>42</a:t>
            </a:r>
          </a:p>
          <a:p>
            <a:r>
              <a:rPr lang="en-US" dirty="0"/>
              <a:t>42</a:t>
            </a:r>
          </a:p>
          <a:p>
            <a:r>
              <a:rPr lang="en-US" dirty="0"/>
              <a:t>Enter </a:t>
            </a:r>
            <a:r>
              <a:rPr lang="en-US" dirty="0" err="1"/>
              <a:t>text:</a:t>
            </a:r>
            <a:r>
              <a:rPr lang="en-US" b="1" dirty="0" err="1"/>
              <a:t>stop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Math on User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&gt;&gt;&gt; </a:t>
            </a:r>
            <a:r>
              <a:rPr lang="en-US" b="1" dirty="0"/>
              <a:t>reply = '20'</a:t>
            </a:r>
          </a:p>
          <a:p>
            <a:r>
              <a:rPr lang="en-US" dirty="0"/>
              <a:t>&gt;&gt;&gt; </a:t>
            </a:r>
            <a:r>
              <a:rPr lang="en-US" b="1" dirty="0"/>
              <a:t>reply ** 2</a:t>
            </a:r>
          </a:p>
          <a:p>
            <a:r>
              <a:rPr lang="en-US" i="1" dirty="0"/>
              <a:t>...error text omitted...</a:t>
            </a:r>
          </a:p>
          <a:p>
            <a:r>
              <a:rPr lang="en-US" dirty="0" err="1"/>
              <a:t>TypeError</a:t>
            </a:r>
            <a:r>
              <a:rPr lang="en-US" dirty="0"/>
              <a:t>: unsupported operand type(s) for ** or </a:t>
            </a:r>
            <a:r>
              <a:rPr lang="en-US" dirty="0" err="1"/>
              <a:t>pow</a:t>
            </a:r>
            <a:r>
              <a:rPr lang="en-US" dirty="0"/>
              <a:t>(): '</a:t>
            </a:r>
            <a:r>
              <a:rPr lang="en-US" dirty="0" err="1"/>
              <a:t>str</a:t>
            </a:r>
            <a:r>
              <a:rPr lang="en-US" dirty="0"/>
              <a:t>' and </a:t>
            </a:r>
            <a:r>
              <a:rPr lang="en-US" dirty="0" smtClean="0"/>
              <a:t>'</a:t>
            </a:r>
            <a:r>
              <a:rPr lang="en-US" dirty="0" err="1" smtClean="0"/>
              <a:t>int</a:t>
            </a:r>
            <a:r>
              <a:rPr lang="en-US" dirty="0" smtClean="0"/>
              <a:t>‘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 err="1"/>
              <a:t>int</a:t>
            </a:r>
            <a:r>
              <a:rPr lang="en-US" b="1" dirty="0"/>
              <a:t>(reply) ** 2</a:t>
            </a:r>
          </a:p>
          <a:p>
            <a:r>
              <a:rPr lang="en-US" dirty="0" smtClean="0"/>
              <a:t>400</a:t>
            </a:r>
          </a:p>
          <a:p>
            <a:r>
              <a:rPr lang="en-US" dirty="0" smtClean="0"/>
              <a:t>The above </a:t>
            </a:r>
          </a:p>
        </p:txBody>
      </p:sp>
    </p:spTree>
    <p:extLst>
      <p:ext uri="{BB962C8B-B14F-4D97-AF65-F5344CB8AC3E}">
        <p14:creationId xmlns:p14="http://schemas.microsoft.com/office/powerpoint/2010/main" val="224961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080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above example can be written as 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reply = input('Enter text:')</a:t>
            </a:r>
          </a:p>
          <a:p>
            <a:r>
              <a:rPr lang="en-US" dirty="0"/>
              <a:t>if reply == 'stop': break</a:t>
            </a:r>
          </a:p>
          <a:p>
            <a:r>
              <a:rPr lang="en-US" dirty="0"/>
              <a:t>print(</a:t>
            </a:r>
            <a:r>
              <a:rPr lang="en-US" dirty="0" err="1"/>
              <a:t>int</a:t>
            </a:r>
            <a:r>
              <a:rPr lang="en-US" dirty="0"/>
              <a:t>(reply) ** 2)</a:t>
            </a:r>
          </a:p>
          <a:p>
            <a:r>
              <a:rPr lang="en-US" dirty="0"/>
              <a:t>print('Bye')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</a:p>
          <a:p>
            <a:r>
              <a:rPr lang="en-US" dirty="0"/>
              <a:t>Enter text:</a:t>
            </a:r>
            <a:r>
              <a:rPr lang="en-US" b="1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Enter text:</a:t>
            </a:r>
            <a:r>
              <a:rPr lang="en-US" b="1" dirty="0"/>
              <a:t>40</a:t>
            </a:r>
          </a:p>
          <a:p>
            <a:r>
              <a:rPr lang="en-US" dirty="0"/>
              <a:t>1600</a:t>
            </a:r>
          </a:p>
          <a:p>
            <a:r>
              <a:rPr lang="en-US" dirty="0"/>
              <a:t>Enter </a:t>
            </a:r>
            <a:r>
              <a:rPr lang="en-US" dirty="0" err="1"/>
              <a:t>text:</a:t>
            </a:r>
            <a:r>
              <a:rPr lang="en-US" b="1" dirty="0" err="1"/>
              <a:t>stop</a:t>
            </a:r>
            <a:endParaRPr lang="en-US" b="1" dirty="0"/>
          </a:p>
          <a:p>
            <a:r>
              <a:rPr lang="en-US" dirty="0"/>
              <a:t>Bye</a:t>
            </a:r>
          </a:p>
        </p:txBody>
      </p:sp>
    </p:spTree>
    <p:extLst>
      <p:ext uri="{BB962C8B-B14F-4D97-AF65-F5344CB8AC3E}">
        <p14:creationId xmlns:p14="http://schemas.microsoft.com/office/powerpoint/2010/main" val="270416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by Testing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6019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The above example can be written as 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reply = input('Enter text:')</a:t>
            </a:r>
          </a:p>
          <a:p>
            <a:r>
              <a:rPr lang="en-US" dirty="0"/>
              <a:t>if reply == 'stop':</a:t>
            </a:r>
          </a:p>
          <a:p>
            <a:r>
              <a:rPr lang="en-US" dirty="0"/>
              <a:t>break</a:t>
            </a:r>
          </a:p>
          <a:p>
            <a:r>
              <a:rPr lang="en-US" dirty="0" err="1"/>
              <a:t>elif</a:t>
            </a:r>
            <a:r>
              <a:rPr lang="en-US" dirty="0"/>
              <a:t> not </a:t>
            </a:r>
            <a:r>
              <a:rPr lang="en-US" dirty="0" err="1"/>
              <a:t>reply.isdigit</a:t>
            </a:r>
            <a:r>
              <a:rPr lang="en-US" dirty="0"/>
              <a:t>():</a:t>
            </a:r>
          </a:p>
          <a:p>
            <a:r>
              <a:rPr lang="en-US" dirty="0"/>
              <a:t>print('Bad!' * 8)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print(</a:t>
            </a:r>
            <a:r>
              <a:rPr lang="en-US" dirty="0" err="1"/>
              <a:t>int</a:t>
            </a:r>
            <a:r>
              <a:rPr lang="en-US" dirty="0"/>
              <a:t>(reply) ** 2)</a:t>
            </a:r>
          </a:p>
          <a:p>
            <a:r>
              <a:rPr lang="en-US" dirty="0"/>
              <a:t>print('Bye')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2743200"/>
            <a:ext cx="3775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r>
              <a:rPr lang="en-US" dirty="0" smtClean="0"/>
              <a:t>Enter </a:t>
            </a:r>
            <a:r>
              <a:rPr lang="en-US" dirty="0"/>
              <a:t>text:</a:t>
            </a:r>
            <a:r>
              <a:rPr lang="en-US" b="1" dirty="0"/>
              <a:t>5</a:t>
            </a:r>
          </a:p>
          <a:p>
            <a:r>
              <a:rPr lang="en-US" dirty="0"/>
              <a:t>25</a:t>
            </a:r>
          </a:p>
          <a:p>
            <a:r>
              <a:rPr lang="en-US" dirty="0"/>
              <a:t>Enter </a:t>
            </a:r>
            <a:r>
              <a:rPr lang="en-US" dirty="0" err="1"/>
              <a:t>text:</a:t>
            </a:r>
            <a:r>
              <a:rPr lang="en-US" b="1" dirty="0" err="1"/>
              <a:t>xyz</a:t>
            </a:r>
            <a:endParaRPr lang="en-US" b="1" dirty="0"/>
          </a:p>
          <a:p>
            <a:r>
              <a:rPr lang="en-US" dirty="0" err="1"/>
              <a:t>Bad!Bad!Bad!Bad!Bad!Bad!Bad!Bad</a:t>
            </a:r>
            <a:r>
              <a:rPr lang="en-US" dirty="0"/>
              <a:t>!</a:t>
            </a:r>
          </a:p>
          <a:p>
            <a:r>
              <a:rPr lang="en-US" dirty="0"/>
              <a:t>Enter text:</a:t>
            </a:r>
            <a:r>
              <a:rPr lang="en-US" b="1" dirty="0"/>
              <a:t>10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Enter </a:t>
            </a:r>
            <a:r>
              <a:rPr lang="en-US" dirty="0" err="1"/>
              <a:t>text:</a:t>
            </a:r>
            <a:r>
              <a:rPr lang="en-US" b="1" dirty="0" err="1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9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Errors with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5715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The above example can be written as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True:</a:t>
            </a:r>
          </a:p>
          <a:p>
            <a:r>
              <a:rPr lang="en-US" dirty="0"/>
              <a:t>reply = input('Enter text:')</a:t>
            </a:r>
          </a:p>
          <a:p>
            <a:r>
              <a:rPr lang="en-US" dirty="0"/>
              <a:t>if reply == 'stop': break</a:t>
            </a:r>
          </a:p>
          <a:p>
            <a:r>
              <a:rPr lang="en-US" dirty="0"/>
              <a:t>try:</a:t>
            </a:r>
          </a:p>
          <a:p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(reply)</a:t>
            </a:r>
          </a:p>
          <a:p>
            <a:r>
              <a:rPr lang="en-US" dirty="0"/>
              <a:t>except:</a:t>
            </a:r>
          </a:p>
          <a:p>
            <a:r>
              <a:rPr lang="en-US" dirty="0"/>
              <a:t>print('Bad!' * 8)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print(</a:t>
            </a:r>
            <a:r>
              <a:rPr lang="en-US" dirty="0" err="1"/>
              <a:t>num</a:t>
            </a:r>
            <a:r>
              <a:rPr lang="en-US" dirty="0"/>
              <a:t> ** 2)</a:t>
            </a:r>
          </a:p>
          <a:p>
            <a:r>
              <a:rPr lang="en-US" dirty="0"/>
              <a:t>print('Bye')</a:t>
            </a:r>
          </a:p>
        </p:txBody>
      </p:sp>
    </p:spTree>
    <p:extLst>
      <p:ext uri="{BB962C8B-B14F-4D97-AF65-F5344CB8AC3E}">
        <p14:creationId xmlns:p14="http://schemas.microsoft.com/office/powerpoint/2010/main" val="315833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5029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True:</a:t>
            </a:r>
          </a:p>
          <a:p>
            <a:r>
              <a:rPr lang="en-US" dirty="0"/>
              <a:t>reply = input('Enter text:')</a:t>
            </a:r>
          </a:p>
          <a:p>
            <a:r>
              <a:rPr lang="en-US" dirty="0"/>
              <a:t>if reply == 'stop': break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print(float(reply) ** 2)</a:t>
            </a:r>
          </a:p>
          <a:p>
            <a:r>
              <a:rPr lang="en-US" dirty="0"/>
              <a:t>except:</a:t>
            </a:r>
          </a:p>
          <a:p>
            <a:r>
              <a:rPr lang="en-US" dirty="0"/>
              <a:t>print('Bad!' * 8)</a:t>
            </a:r>
          </a:p>
          <a:p>
            <a:r>
              <a:rPr lang="en-US" dirty="0"/>
              <a:t>print('Bye')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2819400"/>
            <a:ext cx="37753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r>
              <a:rPr lang="en-US" dirty="0"/>
              <a:t>Enter text:</a:t>
            </a:r>
            <a:r>
              <a:rPr lang="en-US" b="1" dirty="0"/>
              <a:t>50</a:t>
            </a:r>
          </a:p>
          <a:p>
            <a:r>
              <a:rPr lang="en-US" dirty="0"/>
              <a:t>2500.0</a:t>
            </a:r>
          </a:p>
          <a:p>
            <a:r>
              <a:rPr lang="en-US" dirty="0"/>
              <a:t>Enter text:</a:t>
            </a:r>
            <a:r>
              <a:rPr lang="en-US" b="1" dirty="0"/>
              <a:t>40.5</a:t>
            </a:r>
          </a:p>
          <a:p>
            <a:r>
              <a:rPr lang="en-US" dirty="0"/>
              <a:t>1640.25</a:t>
            </a:r>
          </a:p>
          <a:p>
            <a:r>
              <a:rPr lang="en-US" dirty="0"/>
              <a:t>Enter text:</a:t>
            </a:r>
            <a:r>
              <a:rPr lang="en-US" b="1" dirty="0"/>
              <a:t>1.23E-100</a:t>
            </a:r>
          </a:p>
          <a:p>
            <a:r>
              <a:rPr lang="en-US" dirty="0"/>
              <a:t>1.5129e-200</a:t>
            </a:r>
          </a:p>
          <a:p>
            <a:r>
              <a:rPr lang="en-US" dirty="0"/>
              <a:t>Enter </a:t>
            </a:r>
            <a:r>
              <a:rPr lang="en-US" dirty="0" err="1"/>
              <a:t>text:</a:t>
            </a:r>
            <a:r>
              <a:rPr lang="en-US" b="1" dirty="0" err="1"/>
              <a:t>spam</a:t>
            </a:r>
            <a:endParaRPr lang="en-US" b="1" dirty="0"/>
          </a:p>
          <a:p>
            <a:r>
              <a:rPr lang="en-US" dirty="0" err="1"/>
              <a:t>Bad!Bad!Bad!Bad!Bad!Bad!Bad!Bad</a:t>
            </a:r>
            <a:r>
              <a:rPr lang="en-US" dirty="0"/>
              <a:t>!</a:t>
            </a:r>
          </a:p>
          <a:p>
            <a:r>
              <a:rPr lang="en-US" dirty="0"/>
              <a:t>Enter </a:t>
            </a:r>
            <a:r>
              <a:rPr lang="en-US" dirty="0" err="1"/>
              <a:t>text:</a:t>
            </a:r>
            <a:r>
              <a:rPr lang="en-US" b="1" dirty="0" err="1"/>
              <a:t>stop</a:t>
            </a:r>
            <a:endParaRPr lang="en-US" b="1" dirty="0"/>
          </a:p>
          <a:p>
            <a:r>
              <a:rPr lang="en-US" dirty="0"/>
              <a:t>Bye</a:t>
            </a:r>
          </a:p>
        </p:txBody>
      </p:sp>
    </p:spTree>
    <p:extLst>
      <p:ext uri="{BB962C8B-B14F-4D97-AF65-F5344CB8AC3E}">
        <p14:creationId xmlns:p14="http://schemas.microsoft.com/office/powerpoint/2010/main" val="24258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Code Three Levels Deep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114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while True:</a:t>
            </a:r>
          </a:p>
          <a:p>
            <a:r>
              <a:rPr lang="en-US" dirty="0"/>
              <a:t>reply = input('Enter text:')</a:t>
            </a:r>
          </a:p>
          <a:p>
            <a:r>
              <a:rPr lang="en-US" dirty="0"/>
              <a:t>if reply == 'stop':</a:t>
            </a:r>
          </a:p>
          <a:p>
            <a:r>
              <a:rPr lang="en-US" dirty="0"/>
              <a:t>break</a:t>
            </a:r>
          </a:p>
          <a:p>
            <a:r>
              <a:rPr lang="en-US" dirty="0" err="1"/>
              <a:t>elif</a:t>
            </a:r>
            <a:r>
              <a:rPr lang="en-US" dirty="0"/>
              <a:t> not </a:t>
            </a:r>
            <a:r>
              <a:rPr lang="en-US" dirty="0" err="1"/>
              <a:t>reply.isdigit</a:t>
            </a:r>
            <a:r>
              <a:rPr lang="en-US" dirty="0"/>
              <a:t>():</a:t>
            </a:r>
          </a:p>
          <a:p>
            <a:r>
              <a:rPr lang="en-US" dirty="0"/>
              <a:t>print('Bad!' * 8)</a:t>
            </a:r>
          </a:p>
          <a:p>
            <a:r>
              <a:rPr lang="en-US" dirty="0"/>
              <a:t>else:</a:t>
            </a:r>
          </a:p>
          <a:p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(reply)</a:t>
            </a:r>
          </a:p>
          <a:p>
            <a:r>
              <a:rPr lang="en-US" dirty="0"/>
              <a:t>if </a:t>
            </a:r>
            <a:r>
              <a:rPr lang="en-US" dirty="0" err="1"/>
              <a:t>num</a:t>
            </a:r>
            <a:r>
              <a:rPr lang="en-US" dirty="0"/>
              <a:t> &lt; 20:</a:t>
            </a:r>
          </a:p>
          <a:p>
            <a:r>
              <a:rPr lang="en-US" dirty="0"/>
              <a:t>print('low')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print(</a:t>
            </a:r>
            <a:r>
              <a:rPr lang="en-US" dirty="0" err="1"/>
              <a:t>num</a:t>
            </a:r>
            <a:r>
              <a:rPr lang="en-US" dirty="0"/>
              <a:t> ** 2)</a:t>
            </a:r>
          </a:p>
          <a:p>
            <a:r>
              <a:rPr lang="en-US" dirty="0"/>
              <a:t>print('Bye')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3276600"/>
            <a:ext cx="37753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r>
              <a:rPr lang="en-US" dirty="0"/>
              <a:t>Enter text:</a:t>
            </a:r>
            <a:r>
              <a:rPr lang="en-US" b="1" dirty="0"/>
              <a:t>19</a:t>
            </a:r>
          </a:p>
          <a:p>
            <a:r>
              <a:rPr lang="en-US" dirty="0"/>
              <a:t>low</a:t>
            </a:r>
          </a:p>
          <a:p>
            <a:r>
              <a:rPr lang="en-US" dirty="0"/>
              <a:t>Enter text:</a:t>
            </a:r>
            <a:r>
              <a:rPr lang="en-US" b="1" dirty="0"/>
              <a:t>20</a:t>
            </a:r>
          </a:p>
          <a:p>
            <a:r>
              <a:rPr lang="en-US" dirty="0"/>
              <a:t>400</a:t>
            </a:r>
          </a:p>
          <a:p>
            <a:r>
              <a:rPr lang="en-US" dirty="0"/>
              <a:t>Enter </a:t>
            </a:r>
            <a:r>
              <a:rPr lang="en-US" dirty="0" err="1"/>
              <a:t>text:</a:t>
            </a:r>
            <a:r>
              <a:rPr lang="en-US" b="1" dirty="0" err="1"/>
              <a:t>spam</a:t>
            </a:r>
            <a:endParaRPr lang="en-US" b="1" dirty="0"/>
          </a:p>
          <a:p>
            <a:r>
              <a:rPr lang="en-US" dirty="0" err="1"/>
              <a:t>Bad!Bad!Bad!Bad!Bad!Bad!Bad!Bad</a:t>
            </a:r>
            <a:r>
              <a:rPr lang="en-US" dirty="0"/>
              <a:t>!</a:t>
            </a:r>
          </a:p>
          <a:p>
            <a:r>
              <a:rPr lang="en-US" dirty="0"/>
              <a:t>Enter </a:t>
            </a:r>
            <a:r>
              <a:rPr lang="en-US" dirty="0" err="1"/>
              <a:t>text:</a:t>
            </a:r>
            <a:r>
              <a:rPr lang="en-US" b="1" dirty="0" err="1"/>
              <a:t>stop</a:t>
            </a:r>
            <a:endParaRPr lang="en-US" b="1" dirty="0"/>
          </a:p>
          <a:p>
            <a:r>
              <a:rPr lang="en-US" dirty="0"/>
              <a:t>Bye</a:t>
            </a:r>
          </a:p>
        </p:txBody>
      </p:sp>
    </p:spTree>
    <p:extLst>
      <p:ext uri="{BB962C8B-B14F-4D97-AF65-F5344CB8AC3E}">
        <p14:creationId xmlns:p14="http://schemas.microsoft.com/office/powerpoint/2010/main" val="205271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Assignments, Expressions, and Prints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Python Conceptual </a:t>
            </a:r>
            <a:r>
              <a:rPr lang="en-US" b="1" dirty="0" smtClean="0"/>
              <a:t>Hierarchy</a:t>
            </a:r>
          </a:p>
          <a:p>
            <a:r>
              <a:rPr lang="en-US" dirty="0"/>
              <a:t>Programs are composed of modules.</a:t>
            </a:r>
          </a:p>
          <a:p>
            <a:r>
              <a:rPr lang="en-US" dirty="0"/>
              <a:t>2. Modules contain statements.</a:t>
            </a:r>
          </a:p>
          <a:p>
            <a:r>
              <a:rPr lang="en-US" dirty="0"/>
              <a:t>3. </a:t>
            </a:r>
            <a:r>
              <a:rPr lang="en-US" i="1" dirty="0"/>
              <a:t>Statements contain expressions</a:t>
            </a:r>
            <a:r>
              <a:rPr lang="en-US" dirty="0"/>
              <a:t>.</a:t>
            </a:r>
          </a:p>
          <a:p>
            <a:r>
              <a:rPr lang="en-US" dirty="0"/>
              <a:t>4. Expressions create and process objects.</a:t>
            </a:r>
          </a:p>
        </p:txBody>
      </p:sp>
    </p:spTree>
    <p:extLst>
      <p:ext uri="{BB962C8B-B14F-4D97-AF65-F5344CB8AC3E}">
        <p14:creationId xmlns:p14="http://schemas.microsoft.com/office/powerpoint/2010/main" val="4240224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Assignments create object </a:t>
            </a:r>
            <a:r>
              <a:rPr lang="en-US" b="1" dirty="0" smtClean="0"/>
              <a:t>references</a:t>
            </a:r>
          </a:p>
          <a:p>
            <a:r>
              <a:rPr lang="en-US" b="1" dirty="0"/>
              <a:t>Names are created when first assigned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Names </a:t>
            </a:r>
            <a:r>
              <a:rPr lang="en-US" b="1" dirty="0"/>
              <a:t>must be assigned before being </a:t>
            </a:r>
            <a:r>
              <a:rPr lang="en-US" b="1" dirty="0" smtClean="0"/>
              <a:t>referenced</a:t>
            </a:r>
          </a:p>
          <a:p>
            <a:r>
              <a:rPr lang="en-US" b="1" dirty="0"/>
              <a:t>Some operations perform assignments </a:t>
            </a:r>
            <a:r>
              <a:rPr lang="en-US" b="1" dirty="0" smtClean="0"/>
              <a:t>implicitly </a:t>
            </a:r>
            <a:r>
              <a:rPr lang="en-US" dirty="0" smtClean="0"/>
              <a:t>for </a:t>
            </a:r>
            <a:r>
              <a:rPr lang="en-US" dirty="0"/>
              <a:t>loop variables, and function arguments are all implicit assignments.</a:t>
            </a:r>
          </a:p>
        </p:txBody>
      </p:sp>
    </p:spTree>
    <p:extLst>
      <p:ext uri="{BB962C8B-B14F-4D97-AF65-F5344CB8AC3E}">
        <p14:creationId xmlns:p14="http://schemas.microsoft.com/office/powerpoint/2010/main" val="73097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 Forms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1" t="41882" r="23064" b="11895"/>
          <a:stretch/>
        </p:blipFill>
        <p:spPr bwMode="auto">
          <a:xfrm>
            <a:off x="0" y="1447800"/>
            <a:ext cx="914399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34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2400" dirty="0"/>
              <a:t>The first form in Table 11-1 is by far the most common: binding a name (or data </a:t>
            </a:r>
            <a:r>
              <a:rPr lang="en-US" sz="2400" dirty="0" smtClean="0"/>
              <a:t>structure component</a:t>
            </a:r>
            <a:r>
              <a:rPr lang="en-US" sz="2400" dirty="0"/>
              <a:t>) to a single object. In fact, you could get all your work done with </a:t>
            </a:r>
            <a:r>
              <a:rPr lang="en-US" sz="2400" dirty="0" smtClean="0"/>
              <a:t>this  basic   form </a:t>
            </a:r>
            <a:r>
              <a:rPr lang="en-US" sz="2400" dirty="0"/>
              <a:t>alone. The other table entries represent special forms that are all </a:t>
            </a:r>
            <a:r>
              <a:rPr lang="en-US" sz="2400" dirty="0" smtClean="0"/>
              <a:t>optional, but </a:t>
            </a:r>
            <a:r>
              <a:rPr lang="en-US" sz="2400" dirty="0"/>
              <a:t>that programmers often find convenient in practice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Tuple- and list-unpacking assignments</a:t>
            </a:r>
          </a:p>
          <a:p>
            <a:pPr marL="0" indent="0">
              <a:buNone/>
            </a:pPr>
            <a:r>
              <a:rPr lang="en-US" sz="2400" dirty="0"/>
              <a:t>The second and third forms in the table are related. When you code a tuple or </a:t>
            </a:r>
            <a:r>
              <a:rPr lang="en-US" sz="2400" dirty="0" smtClean="0"/>
              <a:t>list on </a:t>
            </a:r>
            <a:r>
              <a:rPr lang="en-US" sz="2400" dirty="0"/>
              <a:t>the left side of the =, Python pairs objects on the right side with targets on </a:t>
            </a:r>
            <a:r>
              <a:rPr lang="en-US" sz="2400" dirty="0" smtClean="0"/>
              <a:t>the left </a:t>
            </a:r>
            <a:r>
              <a:rPr lang="en-US" sz="2400" dirty="0"/>
              <a:t>by position and assigns them from left to right. For example, in the second </a:t>
            </a:r>
            <a:r>
              <a:rPr lang="en-US" sz="2400" dirty="0" smtClean="0"/>
              <a:t>line of </a:t>
            </a:r>
            <a:r>
              <a:rPr lang="en-US" sz="2400" dirty="0"/>
              <a:t>Table 11-1, the name spam is assigned the string 'yum', and the name ham is </a:t>
            </a:r>
            <a:r>
              <a:rPr lang="en-US" sz="2400" dirty="0" smtClean="0"/>
              <a:t>bound to </a:t>
            </a:r>
            <a:r>
              <a:rPr lang="en-US" sz="2400" dirty="0"/>
              <a:t>the string 'YUM'. In this case Python internally may make a tuple of the items </a:t>
            </a:r>
            <a:r>
              <a:rPr lang="en-US" sz="2400" dirty="0" smtClean="0"/>
              <a:t>on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right, which is why this is called tuple-unpacking assignment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555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/>
              <a:t>Sequence assignments</a:t>
            </a:r>
          </a:p>
          <a:p>
            <a:r>
              <a:rPr lang="en-US" dirty="0"/>
              <a:t>In later versions of Python, tuple and list assignments were generalized into instances of what we now call </a:t>
            </a:r>
            <a:r>
              <a:rPr lang="en-US" i="1" dirty="0"/>
              <a:t>sequence assignment</a:t>
            </a:r>
            <a:r>
              <a:rPr lang="en-US" dirty="0"/>
              <a:t>—any sequence of names can be assigned to any sequence of values, and Python assigns the items one at a time by position. We can even mix and match the types of the sequences involved. </a:t>
            </a:r>
            <a:r>
              <a:rPr lang="en-US" dirty="0" smtClean="0"/>
              <a:t>The </a:t>
            </a:r>
            <a:r>
              <a:rPr lang="en-US" dirty="0"/>
              <a:t>fourth line in Table 11-1, for example, pairs a tuple of names with a string </a:t>
            </a:r>
            <a:r>
              <a:rPr lang="en-US" dirty="0" smtClean="0"/>
              <a:t>of characters</a:t>
            </a:r>
            <a:r>
              <a:rPr lang="en-US" dirty="0"/>
              <a:t>: a is assigned 's', b is assigned 'p',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Extended sequence unpacking</a:t>
            </a:r>
          </a:p>
          <a:p>
            <a:r>
              <a:rPr lang="en-US" dirty="0"/>
              <a:t>In Python 3.X (only), a new form of sequence assignment allows us to be </a:t>
            </a:r>
            <a:r>
              <a:rPr lang="en-US" dirty="0" smtClean="0"/>
              <a:t>more flexible </a:t>
            </a:r>
            <a:r>
              <a:rPr lang="en-US" dirty="0"/>
              <a:t>in how we select portions of a sequence to assign. The fifth line in </a:t>
            </a:r>
            <a:r>
              <a:rPr lang="en-US" dirty="0" smtClean="0"/>
              <a:t>Table 11-1</a:t>
            </a:r>
            <a:r>
              <a:rPr lang="en-US" dirty="0"/>
              <a:t>, for example, matches a with the first character in the string on the </a:t>
            </a:r>
            <a:r>
              <a:rPr lang="en-US" dirty="0" smtClean="0"/>
              <a:t>right and </a:t>
            </a:r>
            <a:r>
              <a:rPr lang="en-US" dirty="0"/>
              <a:t>b with the rest: a is assigned 's', and b is assigned 'pam'. This provides a </a:t>
            </a:r>
            <a:r>
              <a:rPr lang="en-US" dirty="0" smtClean="0"/>
              <a:t>simpler alternative </a:t>
            </a:r>
            <a:r>
              <a:rPr lang="en-US" dirty="0"/>
              <a:t>to assigning the results of manual slicing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5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/>
              <a:t>Multiple-target assignments</a:t>
            </a:r>
          </a:p>
          <a:p>
            <a:pPr marL="0" indent="0">
              <a:buNone/>
            </a:pPr>
            <a:r>
              <a:rPr lang="en-US" sz="2000" dirty="0"/>
              <a:t>The sixth line in Table 11-1 shows the multiple-target form of assignment. In </a:t>
            </a:r>
            <a:r>
              <a:rPr lang="en-US" sz="2000" dirty="0" smtClean="0"/>
              <a:t>this form</a:t>
            </a:r>
            <a:r>
              <a:rPr lang="en-US" sz="2000" dirty="0"/>
              <a:t>, Python assigns a reference to the same object (the object farthest to the </a:t>
            </a:r>
            <a:r>
              <a:rPr lang="en-US" sz="2000" dirty="0" smtClean="0"/>
              <a:t>right) to </a:t>
            </a:r>
            <a:r>
              <a:rPr lang="en-US" sz="2000" dirty="0"/>
              <a:t>all the targets on the left. In the table, the names spam and ham are both </a:t>
            </a:r>
            <a:r>
              <a:rPr lang="en-US" sz="2000" dirty="0" smtClean="0"/>
              <a:t>assigned references </a:t>
            </a:r>
            <a:r>
              <a:rPr lang="en-US" sz="2000" dirty="0"/>
              <a:t>to the same string object, 'lunch'. The effect is the same as if we </a:t>
            </a:r>
            <a:r>
              <a:rPr lang="en-US" sz="2000" dirty="0" smtClean="0"/>
              <a:t>had coded </a:t>
            </a:r>
            <a:r>
              <a:rPr lang="en-US" sz="2000" dirty="0"/>
              <a:t>ham = 'lunch' followed by spam = ham, as ham evaluates to the original </a:t>
            </a:r>
            <a:r>
              <a:rPr lang="en-US" sz="2000" dirty="0" smtClean="0"/>
              <a:t>string object </a:t>
            </a:r>
            <a:r>
              <a:rPr lang="en-US" sz="2000" dirty="0"/>
              <a:t>(i.e., not a separate copy of that object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Augmented assignments</a:t>
            </a:r>
          </a:p>
          <a:p>
            <a:pPr marL="0" indent="0">
              <a:buNone/>
            </a:pPr>
            <a:r>
              <a:rPr lang="en-US" sz="2000" dirty="0"/>
              <a:t>The last line in Table 11-1 is an example of </a:t>
            </a:r>
            <a:r>
              <a:rPr lang="en-US" sz="2000" i="1" dirty="0"/>
              <a:t>augmented assignment</a:t>
            </a:r>
            <a:r>
              <a:rPr lang="en-US" sz="2000" dirty="0"/>
              <a:t>—a </a:t>
            </a:r>
            <a:r>
              <a:rPr lang="en-US" sz="2000" dirty="0" smtClean="0"/>
              <a:t>shorthand that </a:t>
            </a:r>
            <a:r>
              <a:rPr lang="en-US" sz="2000" dirty="0"/>
              <a:t>combines an expression and an assignment in a concise way. Saying spam </a:t>
            </a:r>
            <a:r>
              <a:rPr lang="en-US" sz="2000" dirty="0" smtClean="0"/>
              <a:t>+= 42</a:t>
            </a:r>
            <a:r>
              <a:rPr lang="en-US" sz="2000" dirty="0"/>
              <a:t>, for example, has the same effect as spam = spam + 42, but the augmented </a:t>
            </a:r>
            <a:r>
              <a:rPr lang="en-US" sz="2000" dirty="0" smtClean="0"/>
              <a:t>form requires </a:t>
            </a:r>
            <a:r>
              <a:rPr lang="en-US" sz="2000" dirty="0"/>
              <a:t>less typing and is generally quicker to run. In addition, if the subject </a:t>
            </a:r>
            <a:r>
              <a:rPr lang="en-US" sz="2000" dirty="0" smtClean="0"/>
              <a:t>is mutable </a:t>
            </a:r>
            <a:r>
              <a:rPr lang="en-US" sz="2000" dirty="0"/>
              <a:t>and supports the operation, an augmented assignment may run even</a:t>
            </a:r>
          </a:p>
          <a:p>
            <a:pPr marL="0" indent="0">
              <a:buNone/>
            </a:pPr>
            <a:r>
              <a:rPr lang="en-US" sz="2000" dirty="0"/>
              <a:t>quicker by choosing an in-place update operation instead of an object copy. </a:t>
            </a:r>
            <a:r>
              <a:rPr lang="en-US" sz="2000" dirty="0" smtClean="0"/>
              <a:t>There is </a:t>
            </a:r>
            <a:r>
              <a:rPr lang="en-US" sz="2000" dirty="0"/>
              <a:t>one augmented assignment statement for every binary expression operator </a:t>
            </a:r>
            <a:r>
              <a:rPr lang="en-US" sz="2000" dirty="0" smtClean="0"/>
              <a:t>in Python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100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% </a:t>
            </a:r>
            <a:r>
              <a:rPr lang="en-US" b="1" dirty="0"/>
              <a:t>python</a:t>
            </a:r>
          </a:p>
          <a:p>
            <a:r>
              <a:rPr lang="en-US" dirty="0"/>
              <a:t>&gt;&gt;&gt; </a:t>
            </a:r>
            <a:r>
              <a:rPr lang="en-US" b="1" dirty="0"/>
              <a:t>nudge = 1 </a:t>
            </a:r>
            <a:r>
              <a:rPr lang="en-US" i="1" dirty="0"/>
              <a:t># Basic assignment</a:t>
            </a:r>
          </a:p>
          <a:p>
            <a:r>
              <a:rPr lang="en-US" dirty="0"/>
              <a:t>&gt;&gt;&gt; </a:t>
            </a:r>
            <a:r>
              <a:rPr lang="en-US" b="1" dirty="0"/>
              <a:t>wink = 2</a:t>
            </a:r>
          </a:p>
          <a:p>
            <a:r>
              <a:rPr lang="en-US" dirty="0"/>
              <a:t>&gt;&gt;&gt; </a:t>
            </a:r>
            <a:r>
              <a:rPr lang="en-US" b="1" dirty="0"/>
              <a:t>A, B = nudge, wink </a:t>
            </a:r>
            <a:r>
              <a:rPr lang="en-US" i="1" dirty="0"/>
              <a:t># Tuple assignment</a:t>
            </a:r>
          </a:p>
          <a:p>
            <a:r>
              <a:rPr lang="en-US" dirty="0"/>
              <a:t>&gt;&gt;&gt; </a:t>
            </a:r>
            <a:r>
              <a:rPr lang="en-US" b="1" dirty="0"/>
              <a:t>A, B </a:t>
            </a:r>
            <a:r>
              <a:rPr lang="en-US" i="1" dirty="0"/>
              <a:t># Like A = nudge; B = wink</a:t>
            </a:r>
          </a:p>
          <a:p>
            <a:r>
              <a:rPr lang="en-US" dirty="0"/>
              <a:t>(1, 2)</a:t>
            </a:r>
          </a:p>
          <a:p>
            <a:r>
              <a:rPr lang="en-US" dirty="0"/>
              <a:t>&gt;&gt;&gt; </a:t>
            </a:r>
            <a:r>
              <a:rPr lang="en-US" b="1" dirty="0"/>
              <a:t>[C, D] = [nudge, wink] </a:t>
            </a:r>
            <a:r>
              <a:rPr lang="en-US" i="1" dirty="0"/>
              <a:t># List assignment</a:t>
            </a:r>
          </a:p>
          <a:p>
            <a:r>
              <a:rPr lang="en-US" i="1" dirty="0"/>
              <a:t>&gt;&gt;&gt; </a:t>
            </a:r>
            <a:r>
              <a:rPr lang="en-US" b="1" dirty="0"/>
              <a:t>C, D</a:t>
            </a:r>
          </a:p>
          <a:p>
            <a:r>
              <a:rPr lang="en-US" dirty="0"/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152552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Because Python creates a temporary </a:t>
            </a:r>
            <a:r>
              <a:rPr lang="en-US" dirty="0" smtClean="0"/>
              <a:t>tuple that </a:t>
            </a:r>
            <a:r>
              <a:rPr lang="en-US" dirty="0"/>
              <a:t>saves the original values of the variables on the right while the statement </a:t>
            </a:r>
            <a:r>
              <a:rPr lang="en-US" dirty="0" smtClean="0"/>
              <a:t>runs, unpacking </a:t>
            </a:r>
            <a:r>
              <a:rPr lang="en-US" dirty="0"/>
              <a:t>assignments are also a way to </a:t>
            </a:r>
            <a:r>
              <a:rPr lang="en-US" i="1" dirty="0"/>
              <a:t>swap </a:t>
            </a:r>
            <a:r>
              <a:rPr lang="en-US" dirty="0"/>
              <a:t>two variables’ values without creating</a:t>
            </a:r>
          </a:p>
          <a:p>
            <a:pPr marL="0" indent="0">
              <a:buNone/>
            </a:pPr>
            <a:r>
              <a:rPr lang="en-US" dirty="0" smtClean="0"/>
              <a:t>    a </a:t>
            </a:r>
            <a:r>
              <a:rPr lang="en-US" dirty="0"/>
              <a:t>temporary variable of your own—the tuple on the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right </a:t>
            </a:r>
            <a:r>
              <a:rPr lang="en-US" dirty="0"/>
              <a:t>remembers the prior </a:t>
            </a:r>
            <a:r>
              <a:rPr lang="en-US" dirty="0" smtClean="0"/>
              <a:t>values of </a:t>
            </a:r>
            <a:r>
              <a:rPr lang="en-US" dirty="0"/>
              <a:t>the variables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automatically</a:t>
            </a:r>
            <a:r>
              <a:rPr lang="en-US" dirty="0"/>
              <a:t>:</a:t>
            </a:r>
          </a:p>
          <a:p>
            <a:r>
              <a:rPr lang="en-US" dirty="0"/>
              <a:t>&gt;&gt;&gt; </a:t>
            </a:r>
            <a:r>
              <a:rPr lang="en-US" b="1" dirty="0"/>
              <a:t>nudge = 1</a:t>
            </a:r>
          </a:p>
          <a:p>
            <a:r>
              <a:rPr lang="en-US" dirty="0"/>
              <a:t>&gt;&gt;&gt; </a:t>
            </a:r>
            <a:r>
              <a:rPr lang="en-US" b="1" dirty="0"/>
              <a:t>wink = 2</a:t>
            </a:r>
          </a:p>
          <a:p>
            <a:r>
              <a:rPr lang="en-US" dirty="0"/>
              <a:t>&gt;&gt;&gt; </a:t>
            </a:r>
            <a:r>
              <a:rPr lang="en-US" b="1" dirty="0"/>
              <a:t>nudge, wink = wink, nudge </a:t>
            </a:r>
            <a:r>
              <a:rPr lang="en-US" i="1" dirty="0"/>
              <a:t># Tuples: swaps values</a:t>
            </a:r>
          </a:p>
          <a:p>
            <a:r>
              <a:rPr lang="en-US" dirty="0"/>
              <a:t>&gt;&gt;&gt; </a:t>
            </a:r>
            <a:r>
              <a:rPr lang="en-US" b="1" dirty="0"/>
              <a:t>nudge, wink </a:t>
            </a:r>
            <a:r>
              <a:rPr lang="en-US" i="1" dirty="0"/>
              <a:t># Like T = nudge; nudge = wink; wink = T</a:t>
            </a:r>
          </a:p>
          <a:p>
            <a:r>
              <a:rPr lang="en-US" dirty="0"/>
              <a:t>(2, 1)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6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fact, the original tuple and list assignment forms in Python have been generalized </a:t>
            </a:r>
            <a:r>
              <a:rPr lang="en-US" dirty="0" smtClean="0"/>
              <a:t>to accept </a:t>
            </a:r>
            <a:r>
              <a:rPr lang="en-US" i="1" dirty="0"/>
              <a:t>any </a:t>
            </a:r>
            <a:r>
              <a:rPr lang="en-US" dirty="0"/>
              <a:t>type of sequence (really, </a:t>
            </a:r>
            <a:r>
              <a:rPr lang="en-US" dirty="0" err="1"/>
              <a:t>iterable</a:t>
            </a:r>
            <a:r>
              <a:rPr lang="en-US" dirty="0"/>
              <a:t>) on the right as long as it is of the </a:t>
            </a:r>
            <a:r>
              <a:rPr lang="en-US" dirty="0" smtClean="0"/>
              <a:t>same length </a:t>
            </a:r>
            <a:r>
              <a:rPr lang="en-US" dirty="0"/>
              <a:t>as the sequence on the left. You can assign a tuple of values to a list of </a:t>
            </a:r>
            <a:r>
              <a:rPr lang="en-US" dirty="0" smtClean="0"/>
              <a:t>variables, a </a:t>
            </a:r>
            <a:r>
              <a:rPr lang="en-US" dirty="0"/>
              <a:t>string of characters to a tuple of variables, and so on. In all cases, Python assigns </a:t>
            </a:r>
            <a:r>
              <a:rPr lang="en-US" dirty="0" smtClean="0"/>
              <a:t>items in </a:t>
            </a:r>
            <a:r>
              <a:rPr lang="en-US" dirty="0"/>
              <a:t>the sequence on the right to variables in the sequence on the left </a:t>
            </a:r>
            <a:r>
              <a:rPr lang="en-US" dirty="0" smtClean="0"/>
              <a:t>b position</a:t>
            </a:r>
            <a:r>
              <a:rPr lang="en-US" dirty="0"/>
              <a:t>, </a:t>
            </a:r>
            <a:r>
              <a:rPr lang="en-US" dirty="0" smtClean="0"/>
              <a:t>from left </a:t>
            </a:r>
            <a:r>
              <a:rPr lang="en-US" dirty="0"/>
              <a:t>to right</a:t>
            </a:r>
            <a:r>
              <a:rPr lang="en-US" dirty="0" smtClean="0"/>
              <a:t>:</a:t>
            </a:r>
          </a:p>
          <a:p>
            <a:r>
              <a:rPr lang="en-US" dirty="0"/>
              <a:t>&gt;&gt;&gt; </a:t>
            </a:r>
            <a:r>
              <a:rPr lang="en-US" b="1" dirty="0"/>
              <a:t>[a, b, c] = (1, 2, 3) </a:t>
            </a:r>
            <a:r>
              <a:rPr lang="en-US" i="1" dirty="0"/>
              <a:t># Assign tuple of values to list of names</a:t>
            </a:r>
          </a:p>
          <a:p>
            <a:r>
              <a:rPr lang="en-US" dirty="0"/>
              <a:t>&gt;&gt;&gt; </a:t>
            </a:r>
            <a:r>
              <a:rPr lang="en-US" b="1" dirty="0"/>
              <a:t>a, c</a:t>
            </a:r>
          </a:p>
          <a:p>
            <a:r>
              <a:rPr lang="en-US" dirty="0"/>
              <a:t>(1, 3)</a:t>
            </a:r>
          </a:p>
          <a:p>
            <a:r>
              <a:rPr lang="en-US" dirty="0"/>
              <a:t>&gt;&gt;&gt; </a:t>
            </a:r>
            <a:r>
              <a:rPr lang="en-US" b="1" dirty="0"/>
              <a:t>(a, b, c) = "ABC" </a:t>
            </a:r>
            <a:r>
              <a:rPr lang="en-US" i="1" dirty="0"/>
              <a:t># Assign string of characters to tuple</a:t>
            </a:r>
          </a:p>
          <a:p>
            <a:r>
              <a:rPr lang="en-US" dirty="0"/>
              <a:t>&gt;&gt;&gt; </a:t>
            </a:r>
            <a:r>
              <a:rPr lang="en-US" b="1" dirty="0"/>
              <a:t>a, c</a:t>
            </a:r>
          </a:p>
          <a:p>
            <a:r>
              <a:rPr lang="en-US" dirty="0"/>
              <a:t>('A', 'C')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84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sequence assignment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Although we can mix and match sequence types around the = symbol, we must </a:t>
            </a:r>
            <a:r>
              <a:rPr lang="en-US" dirty="0" smtClean="0"/>
              <a:t>generally have </a:t>
            </a:r>
            <a:r>
              <a:rPr lang="en-US" dirty="0"/>
              <a:t>the </a:t>
            </a:r>
            <a:r>
              <a:rPr lang="en-US" i="1" dirty="0"/>
              <a:t>same number </a:t>
            </a:r>
            <a:r>
              <a:rPr lang="en-US" dirty="0"/>
              <a:t>of items on the right as we have variables on the left, or we’ll </a:t>
            </a:r>
            <a:r>
              <a:rPr lang="en-US" dirty="0" smtClean="0"/>
              <a:t>get an </a:t>
            </a:r>
            <a:r>
              <a:rPr lang="en-US" dirty="0"/>
              <a:t>error. Python 3.X allows us to be more general with extended unpacking * </a:t>
            </a:r>
            <a:r>
              <a:rPr lang="en-US" dirty="0" smtClean="0"/>
              <a:t>syntax, described </a:t>
            </a:r>
            <a:r>
              <a:rPr lang="en-US" dirty="0"/>
              <a:t>in the next section. But normally in 3.X—and always in 2.X—the number of</a:t>
            </a:r>
          </a:p>
          <a:p>
            <a:pPr marL="0" indent="0">
              <a:buNone/>
            </a:pPr>
            <a:r>
              <a:rPr lang="en-US" dirty="0" smtClean="0"/>
              <a:t>   items </a:t>
            </a:r>
            <a:r>
              <a:rPr lang="en-US" dirty="0"/>
              <a:t>in the assignment target and subject must match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string = 'SPAM'</a:t>
            </a:r>
          </a:p>
          <a:p>
            <a:r>
              <a:rPr lang="en-US" dirty="0"/>
              <a:t>&gt;&gt;&gt; </a:t>
            </a:r>
            <a:r>
              <a:rPr lang="en-US" b="1" dirty="0"/>
              <a:t>a, b, c, d = string </a:t>
            </a:r>
            <a:r>
              <a:rPr lang="en-US" i="1" dirty="0"/>
              <a:t># Same number on both sides</a:t>
            </a:r>
          </a:p>
          <a:p>
            <a:r>
              <a:rPr lang="en-US" i="1" dirty="0"/>
              <a:t>&gt;&gt;&gt; </a:t>
            </a:r>
            <a:r>
              <a:rPr lang="en-US" b="1" dirty="0"/>
              <a:t>a, d</a:t>
            </a:r>
          </a:p>
          <a:p>
            <a:r>
              <a:rPr lang="en-US" dirty="0"/>
              <a:t>('S', 'M')</a:t>
            </a:r>
          </a:p>
          <a:p>
            <a:r>
              <a:rPr lang="en-US" dirty="0"/>
              <a:t>&gt;&gt;&gt; </a:t>
            </a:r>
            <a:r>
              <a:rPr lang="en-US" b="1" dirty="0"/>
              <a:t>a, b, c = string </a:t>
            </a:r>
            <a:r>
              <a:rPr lang="en-US" i="1" dirty="0"/>
              <a:t># Error if not</a:t>
            </a:r>
          </a:p>
          <a:p>
            <a:r>
              <a:rPr lang="en-US" i="1" dirty="0"/>
              <a:t>...error text omitted...</a:t>
            </a:r>
          </a:p>
          <a:p>
            <a:r>
              <a:rPr lang="en-US" dirty="0" err="1"/>
              <a:t>ValueError</a:t>
            </a:r>
            <a:r>
              <a:rPr lang="en-US" dirty="0"/>
              <a:t>: too many values to unpack (expected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34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be more flexible, we can slice in both 2.X and 3.X. There are a variety of ways </a:t>
            </a:r>
            <a:r>
              <a:rPr lang="en-US" dirty="0" smtClean="0"/>
              <a:t>to employ </a:t>
            </a:r>
            <a:r>
              <a:rPr lang="en-US" dirty="0"/>
              <a:t>slicing to make this last case work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a, b, c = string[0], string[1], string[2:] </a:t>
            </a:r>
            <a:r>
              <a:rPr lang="en-US" i="1" dirty="0"/>
              <a:t># Index and slice</a:t>
            </a:r>
          </a:p>
          <a:p>
            <a:r>
              <a:rPr lang="en-US" dirty="0"/>
              <a:t>&gt;&gt;&gt; </a:t>
            </a:r>
            <a:r>
              <a:rPr lang="en-US" b="1" dirty="0"/>
              <a:t>a, b, c</a:t>
            </a:r>
          </a:p>
          <a:p>
            <a:r>
              <a:rPr lang="en-US" dirty="0"/>
              <a:t>('S', 'P', 'AM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a, b, c = list(string[:2]) + [string[2:]] </a:t>
            </a:r>
            <a:r>
              <a:rPr lang="en-US" i="1" dirty="0"/>
              <a:t># Slice and </a:t>
            </a:r>
            <a:r>
              <a:rPr lang="en-US" i="1" dirty="0" smtClean="0"/>
              <a:t>concatenate</a:t>
            </a:r>
          </a:p>
          <a:p>
            <a:r>
              <a:rPr lang="en-US" dirty="0" smtClean="0"/>
              <a:t>&gt;&gt;&gt; </a:t>
            </a:r>
            <a:r>
              <a:rPr lang="en-US" b="1" dirty="0"/>
              <a:t>a, b, c</a:t>
            </a:r>
          </a:p>
          <a:p>
            <a:r>
              <a:rPr lang="en-US" dirty="0"/>
              <a:t>('S', 'P', 'AM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a, b = string[:2] </a:t>
            </a:r>
            <a:r>
              <a:rPr lang="en-US" i="1" dirty="0"/>
              <a:t># Same, but </a:t>
            </a:r>
            <a:r>
              <a:rPr lang="en-US" i="1" dirty="0" smtClean="0"/>
              <a:t>simpler</a:t>
            </a:r>
          </a:p>
          <a:p>
            <a:r>
              <a:rPr lang="en-US" dirty="0" smtClean="0"/>
              <a:t>&gt;&gt;&gt; </a:t>
            </a:r>
            <a:r>
              <a:rPr lang="en-US" b="1" dirty="0"/>
              <a:t>c = string[2</a:t>
            </a:r>
            <a:r>
              <a:rPr lang="en-US" b="1" dirty="0" smtClean="0"/>
              <a:t>:]</a:t>
            </a:r>
          </a:p>
          <a:p>
            <a:r>
              <a:rPr lang="en-US" dirty="0" smtClean="0"/>
              <a:t>&gt;&gt;&gt; </a:t>
            </a:r>
            <a:r>
              <a:rPr lang="en-US" b="1" dirty="0"/>
              <a:t>a, b, c</a:t>
            </a:r>
          </a:p>
          <a:p>
            <a:r>
              <a:rPr lang="en-US" dirty="0"/>
              <a:t>('S', 'P', 'AM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(a, b), c = string[:2], string[2:] </a:t>
            </a:r>
            <a:r>
              <a:rPr lang="en-US" i="1" dirty="0"/>
              <a:t># Nested sequences</a:t>
            </a:r>
          </a:p>
          <a:p>
            <a:r>
              <a:rPr lang="en-US" dirty="0"/>
              <a:t>&gt;&gt;&gt; </a:t>
            </a:r>
            <a:r>
              <a:rPr lang="en-US" b="1" dirty="0"/>
              <a:t>a, b, c</a:t>
            </a:r>
          </a:p>
          <a:p>
            <a:r>
              <a:rPr lang="en-US" dirty="0"/>
              <a:t>('S', 'P', 'AM')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1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5" t="17701" r="22549" b="6996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425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 the last example in this interaction demonstrates, we can even assign </a:t>
            </a:r>
            <a:r>
              <a:rPr lang="en-US" i="1" dirty="0"/>
              <a:t>nested </a:t>
            </a:r>
            <a:r>
              <a:rPr lang="en-US" dirty="0" smtClean="0"/>
              <a:t>sequences, and </a:t>
            </a:r>
            <a:r>
              <a:rPr lang="en-US" dirty="0"/>
              <a:t>Python unpacks their parts according to their shape, as expected. In </a:t>
            </a:r>
            <a:r>
              <a:rPr lang="en-US" dirty="0" smtClean="0"/>
              <a:t>this case</a:t>
            </a:r>
            <a:r>
              <a:rPr lang="en-US" dirty="0"/>
              <a:t>, we are assigning a tuple of two items, where the first item is a nested sequence (</a:t>
            </a:r>
            <a:r>
              <a:rPr lang="en-US" dirty="0" smtClean="0"/>
              <a:t>a string</a:t>
            </a:r>
            <a:r>
              <a:rPr lang="en-US" dirty="0"/>
              <a:t>), exactly as though we had coded it this way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((a, b), c) = ('SP', 'AM') </a:t>
            </a:r>
            <a:r>
              <a:rPr lang="en-US" i="1" dirty="0"/>
              <a:t># Paired by shape and </a:t>
            </a:r>
            <a:r>
              <a:rPr lang="en-US" i="1" dirty="0" smtClean="0"/>
              <a:t>position</a:t>
            </a:r>
          </a:p>
          <a:p>
            <a:endParaRPr lang="en-US" i="1" dirty="0"/>
          </a:p>
          <a:p>
            <a:r>
              <a:rPr lang="en-US" dirty="0"/>
              <a:t>&gt;&gt;&gt; </a:t>
            </a:r>
            <a:r>
              <a:rPr lang="en-US" b="1" dirty="0"/>
              <a:t>a, b, c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'S', 'P', 'AM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pairs the first string on the right ('SP') with the first tuple on the left ((a, b</a:t>
            </a:r>
            <a:r>
              <a:rPr lang="en-US" dirty="0" smtClean="0"/>
              <a:t>)) and </a:t>
            </a:r>
            <a:r>
              <a:rPr lang="en-US" dirty="0"/>
              <a:t>assigns one character at a time, before assigning the entire second string ('AM') </a:t>
            </a:r>
            <a:r>
              <a:rPr lang="en-US" dirty="0" smtClean="0"/>
              <a:t>to the </a:t>
            </a:r>
            <a:r>
              <a:rPr lang="en-US" dirty="0"/>
              <a:t>variable c all at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83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(a, b, c) in [(1, 2, 3), (4, 5, 6)]: ... </a:t>
            </a:r>
            <a:r>
              <a:rPr lang="en-US" i="1" dirty="0"/>
              <a:t># Simple tuple assignment</a:t>
            </a:r>
          </a:p>
          <a:p>
            <a:r>
              <a:rPr lang="en-US" dirty="0"/>
              <a:t>for ((a, b), c) in [((1, 2), 3), ((4, 5), 6)]: ... </a:t>
            </a:r>
            <a:r>
              <a:rPr lang="en-US" i="1" dirty="0"/>
              <a:t># Nested tuple </a:t>
            </a:r>
            <a:r>
              <a:rPr lang="en-US" i="1" dirty="0" smtClean="0"/>
              <a:t>assignment</a:t>
            </a:r>
          </a:p>
          <a:p>
            <a:endParaRPr lang="en-US" i="1" dirty="0"/>
          </a:p>
          <a:p>
            <a:r>
              <a:rPr lang="en-US" dirty="0"/>
              <a:t>Sequence-unpacking assignments also give rise to another common coding idiom </a:t>
            </a:r>
            <a:r>
              <a:rPr lang="en-US" dirty="0" smtClean="0"/>
              <a:t>in Python—assigning </a:t>
            </a:r>
            <a:r>
              <a:rPr lang="en-US" dirty="0"/>
              <a:t>an integer series to a set of variables</a:t>
            </a:r>
            <a:r>
              <a:rPr lang="en-US" dirty="0" smtClean="0"/>
              <a:t>:</a:t>
            </a:r>
          </a:p>
          <a:p>
            <a:r>
              <a:rPr lang="en-US" dirty="0"/>
              <a:t>&gt;&gt;&gt; </a:t>
            </a:r>
            <a:r>
              <a:rPr lang="en-US" b="1" dirty="0"/>
              <a:t>red, green, blue = range(3)</a:t>
            </a:r>
          </a:p>
          <a:p>
            <a:r>
              <a:rPr lang="en-US" dirty="0"/>
              <a:t>&gt;&gt;&gt; </a:t>
            </a:r>
            <a:r>
              <a:rPr lang="en-US" b="1" dirty="0"/>
              <a:t>red, blue</a:t>
            </a:r>
          </a:p>
          <a:p>
            <a:r>
              <a:rPr lang="en-US" dirty="0"/>
              <a:t>(0, 2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This initializes the three names to the integer codes 0, 1, and 2, respectively (it’s </a:t>
            </a:r>
            <a:r>
              <a:rPr lang="en-US" dirty="0" smtClean="0"/>
              <a:t>Python’s equivalent </a:t>
            </a:r>
            <a:r>
              <a:rPr lang="en-US" dirty="0"/>
              <a:t>of the </a:t>
            </a:r>
            <a:r>
              <a:rPr lang="en-US" i="1" dirty="0"/>
              <a:t>enumerated </a:t>
            </a:r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To make </a:t>
            </a:r>
            <a:r>
              <a:rPr lang="en-US" dirty="0"/>
              <a:t>sense of this, you need to know that the range built-in function generates a </a:t>
            </a:r>
            <a:r>
              <a:rPr lang="en-US" dirty="0" smtClean="0"/>
              <a:t>list of </a:t>
            </a:r>
            <a:r>
              <a:rPr lang="en-US" dirty="0"/>
              <a:t>successive integers (in 3.X only, it requires a list around it if you wish to display </a:t>
            </a:r>
            <a:r>
              <a:rPr lang="en-US" dirty="0" smtClean="0"/>
              <a:t>its values </a:t>
            </a:r>
            <a:r>
              <a:rPr lang="en-US" dirty="0"/>
              <a:t>all at once like this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list(range(3)) </a:t>
            </a:r>
            <a:r>
              <a:rPr lang="en-US" i="1" dirty="0"/>
              <a:t># list() required in Python 3.X only</a:t>
            </a:r>
          </a:p>
          <a:p>
            <a:r>
              <a:rPr lang="en-US" dirty="0"/>
              <a:t>[0, 1,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99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Another place you may see a tuple assignment at work is for splitting a sequence </a:t>
            </a:r>
            <a:r>
              <a:rPr lang="en-US" dirty="0" smtClean="0"/>
              <a:t>into its </a:t>
            </a:r>
            <a:r>
              <a:rPr lang="en-US" dirty="0"/>
              <a:t>front and the rest in loops like this:</a:t>
            </a:r>
          </a:p>
          <a:p>
            <a:r>
              <a:rPr lang="en-US" dirty="0"/>
              <a:t>&gt;&gt;&gt; </a:t>
            </a:r>
            <a:r>
              <a:rPr lang="en-US" b="1" dirty="0"/>
              <a:t>L = [1, 2, 3, 4]</a:t>
            </a:r>
          </a:p>
          <a:p>
            <a:r>
              <a:rPr lang="en-US" dirty="0"/>
              <a:t>&gt;&gt;&gt; </a:t>
            </a:r>
            <a:r>
              <a:rPr lang="en-US" b="1" dirty="0"/>
              <a:t>while L:</a:t>
            </a:r>
          </a:p>
          <a:p>
            <a:r>
              <a:rPr lang="en-US" dirty="0"/>
              <a:t>... </a:t>
            </a:r>
            <a:r>
              <a:rPr lang="en-US" b="1" dirty="0"/>
              <a:t>front, L = L[0], L[1:]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See next section for 3.X * alternative</a:t>
            </a:r>
          </a:p>
          <a:p>
            <a:r>
              <a:rPr lang="en-US" dirty="0"/>
              <a:t>... </a:t>
            </a:r>
            <a:r>
              <a:rPr lang="en-US" b="1" dirty="0"/>
              <a:t>print(front, L)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 [2, 3, 4]</a:t>
            </a:r>
          </a:p>
          <a:p>
            <a:r>
              <a:rPr lang="en-US" dirty="0"/>
              <a:t>2 [3, 4]</a:t>
            </a:r>
          </a:p>
          <a:p>
            <a:r>
              <a:rPr lang="en-US" dirty="0"/>
              <a:t>3 [4]</a:t>
            </a:r>
          </a:p>
          <a:p>
            <a:r>
              <a:rPr lang="en-US" dirty="0"/>
              <a:t>4 </a:t>
            </a:r>
            <a:r>
              <a:rPr lang="en-US" dirty="0" smtClean="0"/>
              <a:t>[]</a:t>
            </a:r>
          </a:p>
          <a:p>
            <a:endParaRPr lang="en-US" dirty="0"/>
          </a:p>
          <a:p>
            <a:r>
              <a:rPr lang="en-US" dirty="0"/>
              <a:t>The tuple assignment in the </a:t>
            </a:r>
            <a:r>
              <a:rPr lang="en-US" dirty="0" smtClean="0"/>
              <a:t>loop </a:t>
            </a:r>
            <a:r>
              <a:rPr lang="en-US" dirty="0"/>
              <a:t>here could be coded as the following two lines </a:t>
            </a:r>
            <a:r>
              <a:rPr lang="en-US" dirty="0" smtClean="0"/>
              <a:t>instead, but </a:t>
            </a:r>
            <a:r>
              <a:rPr lang="en-US" dirty="0"/>
              <a:t>it’s often more convenient to string them together:</a:t>
            </a:r>
          </a:p>
          <a:p>
            <a:r>
              <a:rPr lang="en-US" dirty="0"/>
              <a:t>... </a:t>
            </a:r>
            <a:r>
              <a:rPr lang="en-US" b="1" dirty="0"/>
              <a:t>front = L[0]</a:t>
            </a:r>
          </a:p>
          <a:p>
            <a:r>
              <a:rPr lang="en-US" dirty="0"/>
              <a:t>... </a:t>
            </a:r>
            <a:r>
              <a:rPr lang="en-US" b="1" dirty="0"/>
              <a:t>L = L[1</a:t>
            </a:r>
            <a:r>
              <a:rPr lang="en-US" b="1" dirty="0" smtClean="0"/>
              <a:t>:]</a:t>
            </a:r>
          </a:p>
          <a:p>
            <a:endParaRPr lang="en-US" b="1" dirty="0"/>
          </a:p>
          <a:p>
            <a:r>
              <a:rPr lang="en-US" b="1" dirty="0" smtClean="0"/>
              <a:t>Can </a:t>
            </a:r>
            <a:r>
              <a:rPr lang="en-US" dirty="0" smtClean="0"/>
              <a:t>also </a:t>
            </a:r>
            <a:r>
              <a:rPr lang="en-US" dirty="0"/>
              <a:t>be achieved with the </a:t>
            </a:r>
            <a:r>
              <a:rPr lang="en-US" b="1" dirty="0"/>
              <a:t>append</a:t>
            </a:r>
            <a:r>
              <a:rPr lang="en-US" dirty="0"/>
              <a:t> and </a:t>
            </a:r>
            <a:r>
              <a:rPr lang="en-US" b="1" dirty="0"/>
              <a:t>pop</a:t>
            </a:r>
            <a:r>
              <a:rPr lang="en-US" dirty="0"/>
              <a:t> methods of list objects;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04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782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Extended Sequence Unpacking in Python 3.X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39624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&gt;&gt;&gt; </a:t>
            </a:r>
            <a:r>
              <a:rPr lang="pt-BR" b="1" dirty="0"/>
              <a:t>seq = [1, 2, 3, 4]</a:t>
            </a:r>
          </a:p>
          <a:p>
            <a:r>
              <a:rPr lang="pt-BR" dirty="0"/>
              <a:t>&gt;&gt;&gt; </a:t>
            </a:r>
            <a:r>
              <a:rPr lang="pt-BR" b="1" dirty="0"/>
              <a:t>a, b, c, d = seq</a:t>
            </a:r>
          </a:p>
          <a:p>
            <a:r>
              <a:rPr lang="en-US" dirty="0"/>
              <a:t>&gt;&gt;&gt; </a:t>
            </a:r>
            <a:r>
              <a:rPr lang="en-US" b="1" dirty="0"/>
              <a:t>print(a, b, c, d)</a:t>
            </a:r>
          </a:p>
          <a:p>
            <a:r>
              <a:rPr lang="en-US" dirty="0"/>
              <a:t>1 2 3 </a:t>
            </a:r>
            <a:r>
              <a:rPr lang="en-US" dirty="0" smtClean="0"/>
              <a:t>4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a, b = </a:t>
            </a:r>
            <a:r>
              <a:rPr lang="en-US" b="1" dirty="0" err="1"/>
              <a:t>seq</a:t>
            </a:r>
            <a:endParaRPr lang="en-US" b="1" dirty="0"/>
          </a:p>
          <a:p>
            <a:r>
              <a:rPr lang="en-US" b="1" dirty="0" err="1"/>
              <a:t>ValueError</a:t>
            </a:r>
            <a:r>
              <a:rPr lang="en-US" b="1" dirty="0"/>
              <a:t>: too many values to unpack (expected 2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dirty="0"/>
              <a:t>In Python 3.X, though, we can use a single starred name in the target to match </a:t>
            </a:r>
            <a:r>
              <a:rPr lang="en-US" dirty="0" err="1" smtClean="0"/>
              <a:t>moregenerally</a:t>
            </a:r>
            <a:r>
              <a:rPr lang="en-US" dirty="0"/>
              <a:t>. In the following continuation of our interactive session, a matches the </a:t>
            </a:r>
            <a:r>
              <a:rPr lang="en-US" dirty="0" smtClean="0"/>
              <a:t>first item </a:t>
            </a:r>
            <a:r>
              <a:rPr lang="en-US" dirty="0"/>
              <a:t>in the sequence, and b matches the rest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927892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</a:t>
            </a:r>
            <a:r>
              <a:rPr lang="en-US" b="1" dirty="0"/>
              <a:t>a, *b = </a:t>
            </a:r>
            <a:r>
              <a:rPr lang="en-US" b="1" dirty="0" err="1"/>
              <a:t>seq</a:t>
            </a:r>
            <a:endParaRPr lang="en-US" b="1" dirty="0"/>
          </a:p>
          <a:p>
            <a:r>
              <a:rPr lang="en-US" dirty="0"/>
              <a:t>&gt;&gt;&gt; </a:t>
            </a:r>
            <a:r>
              <a:rPr lang="en-US" b="1" dirty="0"/>
              <a:t>a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 </a:t>
            </a:r>
            <a:r>
              <a:rPr lang="en-US" b="1" dirty="0"/>
              <a:t>b</a:t>
            </a:r>
          </a:p>
          <a:p>
            <a:r>
              <a:rPr lang="en-US" dirty="0"/>
              <a:t>[2, 3, 4]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3923" y="5369930"/>
            <a:ext cx="532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46031" y="4646656"/>
            <a:ext cx="1968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b="1" dirty="0"/>
              <a:t>a, *b, c = </a:t>
            </a:r>
            <a:r>
              <a:rPr lang="en-US" b="1" dirty="0" err="1"/>
              <a:t>seq</a:t>
            </a:r>
            <a:endParaRPr lang="en-US" b="1" dirty="0"/>
          </a:p>
          <a:p>
            <a:r>
              <a:rPr lang="en-US" dirty="0"/>
              <a:t>&gt;&gt;&gt; </a:t>
            </a:r>
            <a:r>
              <a:rPr lang="en-US" b="1" dirty="0"/>
              <a:t>a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 </a:t>
            </a:r>
            <a:r>
              <a:rPr lang="en-US" b="1" dirty="0"/>
              <a:t>b</a:t>
            </a:r>
          </a:p>
          <a:p>
            <a:r>
              <a:rPr lang="en-US" dirty="0"/>
              <a:t>[2, 3]</a:t>
            </a:r>
          </a:p>
          <a:p>
            <a:r>
              <a:rPr lang="en-US" dirty="0"/>
              <a:t>&gt;&gt;&gt; </a:t>
            </a:r>
            <a:r>
              <a:rPr lang="en-US" b="1" dirty="0"/>
              <a:t>c</a:t>
            </a:r>
          </a:p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4789392"/>
            <a:ext cx="1968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b="1" dirty="0"/>
              <a:t>a, </a:t>
            </a:r>
            <a:r>
              <a:rPr lang="en-US" b="1" dirty="0" smtClean="0"/>
              <a:t>b</a:t>
            </a:r>
            <a:r>
              <a:rPr lang="en-US" b="1" dirty="0"/>
              <a:t>, </a:t>
            </a:r>
            <a:r>
              <a:rPr lang="en-US" b="1" dirty="0" smtClean="0"/>
              <a:t>*c </a:t>
            </a:r>
            <a:r>
              <a:rPr lang="en-US" b="1" dirty="0"/>
              <a:t>= </a:t>
            </a:r>
            <a:r>
              <a:rPr lang="en-US" b="1" dirty="0" err="1"/>
              <a:t>seq</a:t>
            </a:r>
            <a:endParaRPr lang="en-US" b="1" dirty="0"/>
          </a:p>
          <a:p>
            <a:r>
              <a:rPr lang="en-US" dirty="0"/>
              <a:t>&gt;&gt;&gt; </a:t>
            </a:r>
            <a:r>
              <a:rPr lang="en-US" b="1" dirty="0"/>
              <a:t>a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 </a:t>
            </a:r>
            <a:r>
              <a:rPr lang="en-US" b="1" dirty="0"/>
              <a:t>b</a:t>
            </a:r>
          </a:p>
          <a:p>
            <a:r>
              <a:rPr lang="en-US" dirty="0"/>
              <a:t>[</a:t>
            </a:r>
            <a:r>
              <a:rPr lang="en-US" dirty="0" smtClean="0"/>
              <a:t>2</a:t>
            </a:r>
            <a:r>
              <a:rPr lang="en-US" dirty="0"/>
              <a:t>]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c</a:t>
            </a:r>
          </a:p>
          <a:p>
            <a:r>
              <a:rPr lang="en-US" dirty="0" smtClean="0"/>
              <a:t>3,4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4840" y="5378151"/>
            <a:ext cx="532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5164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0"/>
            <a:ext cx="9116291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Unpacking characters </a:t>
            </a:r>
            <a:r>
              <a:rPr lang="en-US" dirty="0"/>
              <a:t>in a string and a range (an </a:t>
            </a:r>
            <a:r>
              <a:rPr lang="en-US" dirty="0" err="1"/>
              <a:t>iterable</a:t>
            </a:r>
            <a:r>
              <a:rPr lang="en-US" dirty="0"/>
              <a:t> in 3.X):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rmAutofit/>
          </a:bodyPr>
          <a:lstStyle/>
          <a:p>
            <a:r>
              <a:rPr lang="en-US" dirty="0"/>
              <a:t>&gt;&gt;&gt; </a:t>
            </a:r>
            <a:r>
              <a:rPr lang="en-US" b="1" dirty="0"/>
              <a:t>a, *b = 'spam'</a:t>
            </a:r>
          </a:p>
          <a:p>
            <a:r>
              <a:rPr lang="en-US" dirty="0"/>
              <a:t>&gt;&gt;&gt; </a:t>
            </a:r>
            <a:r>
              <a:rPr lang="en-US" b="1" dirty="0"/>
              <a:t>a, b</a:t>
            </a:r>
          </a:p>
          <a:p>
            <a:r>
              <a:rPr lang="en-US" dirty="0"/>
              <a:t>('s', ['p', 'a', 'm'])</a:t>
            </a:r>
          </a:p>
          <a:p>
            <a:r>
              <a:rPr lang="en-US" dirty="0"/>
              <a:t>&gt;&gt;&gt; </a:t>
            </a:r>
            <a:r>
              <a:rPr lang="en-US" b="1" dirty="0"/>
              <a:t>a, *b, c = 'spam'</a:t>
            </a:r>
          </a:p>
          <a:p>
            <a:r>
              <a:rPr lang="en-US" dirty="0"/>
              <a:t>&gt;&gt;&gt; </a:t>
            </a:r>
            <a:r>
              <a:rPr lang="en-US" b="1" dirty="0"/>
              <a:t>a, b, c</a:t>
            </a:r>
          </a:p>
          <a:p>
            <a:r>
              <a:rPr lang="en-US" dirty="0"/>
              <a:t>('s', ['p', 'a'], 'm')</a:t>
            </a:r>
          </a:p>
          <a:p>
            <a:r>
              <a:rPr lang="en-US" dirty="0"/>
              <a:t>&gt;&gt;&gt; </a:t>
            </a:r>
            <a:r>
              <a:rPr lang="en-US" b="1" dirty="0"/>
              <a:t>a, *b, c = range(4)</a:t>
            </a:r>
          </a:p>
          <a:p>
            <a:r>
              <a:rPr lang="en-US" dirty="0"/>
              <a:t>&gt;&gt;&gt; </a:t>
            </a:r>
            <a:r>
              <a:rPr lang="en-US" b="1" dirty="0"/>
              <a:t>a, b, c</a:t>
            </a:r>
          </a:p>
          <a:p>
            <a:r>
              <a:rPr lang="en-US" dirty="0"/>
              <a:t>(0, [1, 2],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2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&gt;&gt;&gt; </a:t>
            </a:r>
            <a:r>
              <a:rPr lang="en-US" b="1" dirty="0"/>
              <a:t>S = 'spam'</a:t>
            </a:r>
          </a:p>
          <a:p>
            <a:r>
              <a:rPr lang="en-US" dirty="0"/>
              <a:t>&gt;&gt;&gt; </a:t>
            </a:r>
            <a:r>
              <a:rPr lang="en-US" b="1" dirty="0"/>
              <a:t>S[0], S[1:] </a:t>
            </a:r>
            <a:r>
              <a:rPr lang="en-US" i="1" dirty="0"/>
              <a:t># Slices are type-specific, * assignment always returns a list</a:t>
            </a:r>
          </a:p>
          <a:p>
            <a:r>
              <a:rPr lang="en-US" dirty="0"/>
              <a:t>('s', 'pam')</a:t>
            </a:r>
          </a:p>
          <a:p>
            <a:r>
              <a:rPr lang="en-US" dirty="0"/>
              <a:t>&gt;&gt;&gt; </a:t>
            </a:r>
            <a:r>
              <a:rPr lang="en-US" b="1" dirty="0"/>
              <a:t>S[0], S[1:3], S[3]</a:t>
            </a:r>
          </a:p>
          <a:p>
            <a:r>
              <a:rPr lang="en-US" dirty="0"/>
              <a:t>('s', 'pa', 'm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/>
              <a:t>Given this extension in 3.X, as long as we’re processing a list the last example of </a:t>
            </a:r>
            <a:r>
              <a:rPr lang="en-US" dirty="0" smtClean="0"/>
              <a:t>the prior </a:t>
            </a:r>
            <a:r>
              <a:rPr lang="en-US" dirty="0"/>
              <a:t>section becomes even simpler, since we don’t have to manually slice to get </a:t>
            </a:r>
            <a:r>
              <a:rPr lang="en-US" dirty="0" smtClean="0"/>
              <a:t>the first </a:t>
            </a:r>
            <a:r>
              <a:rPr lang="en-US" dirty="0"/>
              <a:t>and rest of the items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L = [1, 2, 3, 4]</a:t>
            </a:r>
          </a:p>
          <a:p>
            <a:r>
              <a:rPr lang="en-US" dirty="0"/>
              <a:t>&gt;&gt;&gt; </a:t>
            </a:r>
            <a:r>
              <a:rPr lang="en-US" b="1" dirty="0"/>
              <a:t>while L:</a:t>
            </a:r>
          </a:p>
          <a:p>
            <a:r>
              <a:rPr lang="en-US" dirty="0"/>
              <a:t>... </a:t>
            </a:r>
            <a:r>
              <a:rPr lang="en-US" b="1" dirty="0"/>
              <a:t>front, *L = L </a:t>
            </a:r>
            <a:r>
              <a:rPr lang="en-US" i="1" dirty="0"/>
              <a:t># Get first, rest without slicing</a:t>
            </a:r>
          </a:p>
          <a:p>
            <a:r>
              <a:rPr lang="en-US" dirty="0"/>
              <a:t>... </a:t>
            </a:r>
            <a:r>
              <a:rPr lang="en-US" b="1" dirty="0"/>
              <a:t>print(front, L)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 [2, 3, 4]</a:t>
            </a:r>
          </a:p>
          <a:p>
            <a:r>
              <a:rPr lang="en-US" dirty="0"/>
              <a:t>2 [3, 4]</a:t>
            </a:r>
          </a:p>
          <a:p>
            <a:r>
              <a:rPr lang="en-US" dirty="0"/>
              <a:t>3 [4]</a:t>
            </a:r>
          </a:p>
          <a:p>
            <a:r>
              <a:rPr lang="en-US" dirty="0"/>
              <a:t>4 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9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&gt;&gt;&gt; </a:t>
            </a:r>
            <a:r>
              <a:rPr lang="pt-BR" b="1" dirty="0"/>
              <a:t>seq = [1, 2, 3, 4</a:t>
            </a:r>
            <a:r>
              <a:rPr lang="pt-BR" b="1" dirty="0" smtClean="0"/>
              <a:t>]</a:t>
            </a:r>
          </a:p>
          <a:p>
            <a:r>
              <a:rPr lang="pt-BR" dirty="0"/>
              <a:t>&gt;&gt;&gt; </a:t>
            </a:r>
            <a:r>
              <a:rPr lang="pt-BR" b="1" dirty="0"/>
              <a:t>a, b, c, *d = seq</a:t>
            </a:r>
          </a:p>
          <a:p>
            <a:r>
              <a:rPr lang="en-US" dirty="0"/>
              <a:t>&gt;&gt;&gt; </a:t>
            </a:r>
            <a:r>
              <a:rPr lang="en-US" b="1" dirty="0"/>
              <a:t>print(a, b, c, d)</a:t>
            </a:r>
          </a:p>
          <a:p>
            <a:r>
              <a:rPr lang="en-US" dirty="0"/>
              <a:t>1 2 3 [4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b="1" dirty="0" smtClean="0"/>
              <a:t>If nothing left to match</a:t>
            </a:r>
            <a:endParaRPr lang="en-US" b="1" dirty="0"/>
          </a:p>
          <a:p>
            <a:r>
              <a:rPr lang="pt-BR" dirty="0"/>
              <a:t>&gt;&gt;&gt; </a:t>
            </a:r>
            <a:r>
              <a:rPr lang="pt-BR" b="1" dirty="0"/>
              <a:t>a, b, c, d, *e = seq</a:t>
            </a:r>
          </a:p>
          <a:p>
            <a:r>
              <a:rPr lang="en-US" dirty="0"/>
              <a:t>&gt;&gt;&gt; </a:t>
            </a:r>
            <a:r>
              <a:rPr lang="en-US" b="1" dirty="0"/>
              <a:t>print(a, b, c, d, e)</a:t>
            </a:r>
          </a:p>
          <a:p>
            <a:r>
              <a:rPr lang="en-US" dirty="0"/>
              <a:t>1 2 3 4 []</a:t>
            </a:r>
          </a:p>
          <a:p>
            <a:r>
              <a:rPr lang="pt-BR" dirty="0"/>
              <a:t>&gt;&gt;&gt; </a:t>
            </a:r>
            <a:r>
              <a:rPr lang="pt-BR" b="1" dirty="0"/>
              <a:t>a, b, *e, c, d = seq</a:t>
            </a:r>
          </a:p>
          <a:p>
            <a:r>
              <a:rPr lang="en-US" dirty="0"/>
              <a:t>&gt;&gt;&gt; </a:t>
            </a:r>
            <a:r>
              <a:rPr lang="en-US" b="1" dirty="0"/>
              <a:t>print(a, b, c, d, e)</a:t>
            </a:r>
          </a:p>
          <a:p>
            <a:r>
              <a:rPr lang="en-US" dirty="0"/>
              <a:t>1 2 3 4 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8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Finally, errors can still be triggered if there is more than one starred name, if there </a:t>
            </a:r>
            <a:r>
              <a:rPr lang="en-US" dirty="0" smtClean="0"/>
              <a:t>are too </a:t>
            </a:r>
            <a:r>
              <a:rPr lang="en-US" dirty="0"/>
              <a:t>few values and no star (as before), and if the starred name is not itself coded </a:t>
            </a:r>
            <a:r>
              <a:rPr lang="en-US" dirty="0" smtClean="0"/>
              <a:t>inside a </a:t>
            </a:r>
            <a:r>
              <a:rPr lang="en-US" dirty="0"/>
              <a:t>sequence</a:t>
            </a:r>
            <a:r>
              <a:rPr lang="en-US" dirty="0" smtClean="0"/>
              <a:t>:</a:t>
            </a:r>
          </a:p>
          <a:p>
            <a:r>
              <a:rPr lang="pt-BR" dirty="0"/>
              <a:t>&gt;&gt;&gt; </a:t>
            </a:r>
            <a:r>
              <a:rPr lang="pt-BR" b="1" dirty="0"/>
              <a:t>a, *b, c, *d = seq</a:t>
            </a:r>
          </a:p>
          <a:p>
            <a:r>
              <a:rPr lang="en-US" dirty="0" err="1"/>
              <a:t>SyntaxError</a:t>
            </a:r>
            <a:r>
              <a:rPr lang="en-US" dirty="0"/>
              <a:t>: two starred expressions in </a:t>
            </a:r>
            <a:r>
              <a:rPr lang="en-US" dirty="0" smtClean="0"/>
              <a:t>assignment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a, b = </a:t>
            </a:r>
            <a:r>
              <a:rPr lang="en-US" b="1" dirty="0" err="1"/>
              <a:t>seq</a:t>
            </a:r>
            <a:endParaRPr lang="en-US" b="1" dirty="0"/>
          </a:p>
          <a:p>
            <a:r>
              <a:rPr lang="en-US" dirty="0" err="1"/>
              <a:t>ValueError</a:t>
            </a:r>
            <a:r>
              <a:rPr lang="en-US" dirty="0"/>
              <a:t>: too many values to unpack (expected 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*a = </a:t>
            </a:r>
            <a:r>
              <a:rPr lang="en-US" b="1" dirty="0" err="1"/>
              <a:t>seq</a:t>
            </a:r>
            <a:endParaRPr lang="en-US" b="1" dirty="0"/>
          </a:p>
          <a:p>
            <a:r>
              <a:rPr lang="en-US" dirty="0" err="1"/>
              <a:t>SyntaxError</a:t>
            </a:r>
            <a:r>
              <a:rPr lang="en-US" dirty="0"/>
              <a:t>: starred assignment target must be in a list or </a:t>
            </a:r>
            <a:r>
              <a:rPr lang="en-US" dirty="0" smtClean="0"/>
              <a:t>tuple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*a, = </a:t>
            </a:r>
            <a:r>
              <a:rPr lang="en-US" b="1" dirty="0" err="1"/>
              <a:t>seq</a:t>
            </a:r>
            <a:endParaRPr lang="en-US" b="1" dirty="0"/>
          </a:p>
          <a:p>
            <a:r>
              <a:rPr lang="en-US" dirty="0"/>
              <a:t>&gt;&gt;&gt; </a:t>
            </a:r>
            <a:r>
              <a:rPr lang="en-US" b="1" dirty="0"/>
              <a:t>a</a:t>
            </a:r>
          </a:p>
          <a:p>
            <a:r>
              <a:rPr lang="en-US" dirty="0"/>
              <a:t>[1, 2, 3, 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9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/>
          <a:lstStyle/>
          <a:p>
            <a:r>
              <a:rPr lang="en-US" dirty="0"/>
              <a:t>A useful 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extended sequence unpacking assignment is just a convenience. </a:t>
            </a:r>
            <a:r>
              <a:rPr lang="en-US" dirty="0" smtClean="0"/>
              <a:t>We can </a:t>
            </a:r>
            <a:r>
              <a:rPr lang="en-US" dirty="0"/>
              <a:t>usually achieve the same effects with explicit indexing and slicing (and in fact </a:t>
            </a:r>
            <a:r>
              <a:rPr lang="en-US" dirty="0" smtClean="0"/>
              <a:t>must in </a:t>
            </a:r>
            <a:r>
              <a:rPr lang="en-US" dirty="0"/>
              <a:t>Python 2.X), but extended unpacking is simpler to code. The common “first, </a:t>
            </a:r>
            <a:r>
              <a:rPr lang="en-US" dirty="0" smtClean="0"/>
              <a:t>rest” splitting </a:t>
            </a:r>
            <a:r>
              <a:rPr lang="en-US" dirty="0"/>
              <a:t>coding pattern, for example, can be coded either way, but slicing involves </a:t>
            </a:r>
            <a:r>
              <a:rPr lang="en-US" dirty="0" smtClean="0"/>
              <a:t>extra work: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b="1" dirty="0" err="1"/>
              <a:t>seq</a:t>
            </a:r>
            <a:endParaRPr lang="en-US" b="1" dirty="0"/>
          </a:p>
          <a:p>
            <a:r>
              <a:rPr lang="en-US" dirty="0"/>
              <a:t>[1, 2, 3, 4]</a:t>
            </a:r>
          </a:p>
          <a:p>
            <a:r>
              <a:rPr lang="en-US" dirty="0"/>
              <a:t>&gt;&gt;&gt; </a:t>
            </a:r>
            <a:r>
              <a:rPr lang="en-US" b="1" dirty="0"/>
              <a:t>a, *b = </a:t>
            </a:r>
            <a:r>
              <a:rPr lang="en-US" b="1" dirty="0" err="1"/>
              <a:t>seq</a:t>
            </a:r>
            <a:r>
              <a:rPr lang="en-US" b="1" dirty="0"/>
              <a:t>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First, rest</a:t>
            </a:r>
          </a:p>
          <a:p>
            <a:r>
              <a:rPr lang="en-US" dirty="0"/>
              <a:t>&gt;&gt;&gt; </a:t>
            </a:r>
            <a:r>
              <a:rPr lang="en-US" b="1" dirty="0"/>
              <a:t>a, b</a:t>
            </a:r>
          </a:p>
          <a:p>
            <a:r>
              <a:rPr lang="en-US" dirty="0"/>
              <a:t>(1, [2, 3, 4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a, b = </a:t>
            </a:r>
            <a:r>
              <a:rPr lang="en-US" b="1" dirty="0" err="1"/>
              <a:t>seq</a:t>
            </a:r>
            <a:r>
              <a:rPr lang="en-US" b="1" dirty="0"/>
              <a:t>[0], </a:t>
            </a:r>
            <a:r>
              <a:rPr lang="en-US" b="1" dirty="0" err="1"/>
              <a:t>seq</a:t>
            </a:r>
            <a:r>
              <a:rPr lang="en-US" b="1" dirty="0"/>
              <a:t>[1:]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First, rest: traditional</a:t>
            </a:r>
          </a:p>
          <a:p>
            <a:r>
              <a:rPr lang="en-US" dirty="0"/>
              <a:t>&gt;&gt;&gt; </a:t>
            </a:r>
            <a:r>
              <a:rPr lang="en-US" b="1" dirty="0"/>
              <a:t>a, b</a:t>
            </a:r>
          </a:p>
          <a:p>
            <a:r>
              <a:rPr lang="en-US" dirty="0"/>
              <a:t>(1, [2, 3, 4])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10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b="1" dirty="0"/>
              <a:t>*a, b = </a:t>
            </a:r>
            <a:r>
              <a:rPr lang="en-US" b="1" dirty="0" err="1"/>
              <a:t>seq</a:t>
            </a:r>
            <a:r>
              <a:rPr lang="en-US" b="1" dirty="0"/>
              <a:t> </a:t>
            </a:r>
            <a:r>
              <a:rPr lang="en-US" i="1" dirty="0"/>
              <a:t># Rest, last</a:t>
            </a:r>
          </a:p>
          <a:p>
            <a:r>
              <a:rPr lang="en-US" dirty="0"/>
              <a:t>&gt;&gt;&gt; </a:t>
            </a:r>
            <a:r>
              <a:rPr lang="en-US" b="1" dirty="0"/>
              <a:t>a, b</a:t>
            </a:r>
          </a:p>
          <a:p>
            <a:r>
              <a:rPr lang="en-US" dirty="0"/>
              <a:t>([1, 2, 3], 4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a, b = </a:t>
            </a:r>
            <a:r>
              <a:rPr lang="en-US" b="1" dirty="0" err="1"/>
              <a:t>seq</a:t>
            </a:r>
            <a:r>
              <a:rPr lang="en-US" b="1" dirty="0"/>
              <a:t>[:-1], </a:t>
            </a:r>
            <a:r>
              <a:rPr lang="en-US" b="1" dirty="0" err="1"/>
              <a:t>seq</a:t>
            </a:r>
            <a:r>
              <a:rPr lang="en-US" b="1" dirty="0"/>
              <a:t>[-1] </a:t>
            </a:r>
            <a:r>
              <a:rPr lang="en-US" i="1" dirty="0"/>
              <a:t># Rest, last: traditional</a:t>
            </a:r>
          </a:p>
          <a:p>
            <a:r>
              <a:rPr lang="en-US" dirty="0"/>
              <a:t>&gt;&gt;&gt; </a:t>
            </a:r>
            <a:r>
              <a:rPr lang="en-US" b="1" dirty="0"/>
              <a:t>a, b</a:t>
            </a:r>
          </a:p>
          <a:p>
            <a:r>
              <a:rPr lang="en-US" dirty="0"/>
              <a:t>([1, 2, 3],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5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16782" r="29262" b="49546"/>
          <a:stretch/>
        </p:blipFill>
        <p:spPr bwMode="auto">
          <a:xfrm>
            <a:off x="0" y="2313708"/>
            <a:ext cx="9144000" cy="454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0" t="41194" r="24870" b="47443"/>
          <a:stretch/>
        </p:blipFill>
        <p:spPr bwMode="auto">
          <a:xfrm>
            <a:off x="0" y="0"/>
            <a:ext cx="9144000" cy="243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178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/>
          <a:lstStyle/>
          <a:p>
            <a:r>
              <a:rPr lang="en-US" dirty="0"/>
              <a:t>Application to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for (a, *b, c) in [(1, 2, 3, 4), (5, 6, 7, 8)]: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When used in this context, on each iteration Python simply assigns the next tuple </a:t>
            </a:r>
            <a:r>
              <a:rPr lang="en-US" dirty="0" smtClean="0"/>
              <a:t>of values </a:t>
            </a:r>
            <a:r>
              <a:rPr lang="en-US" dirty="0"/>
              <a:t>to the tuple of names. On the first loop, for example, it’s as if we’d run </a:t>
            </a:r>
            <a:r>
              <a:rPr lang="en-US" dirty="0" smtClean="0"/>
              <a:t>the following </a:t>
            </a:r>
            <a:r>
              <a:rPr lang="en-US" dirty="0"/>
              <a:t>assignment statement:</a:t>
            </a:r>
          </a:p>
          <a:p>
            <a:r>
              <a:rPr lang="en-US" b="1" dirty="0"/>
              <a:t>a, *b, c = (1, 2, 3, 4) </a:t>
            </a:r>
            <a:r>
              <a:rPr lang="en-US" b="1" i="1" dirty="0"/>
              <a:t># b gets [2, 3]</a:t>
            </a:r>
          </a:p>
          <a:p>
            <a:r>
              <a:rPr lang="en-US" dirty="0"/>
              <a:t>The names a, b, and c can be used within the loop’s code to reference the </a:t>
            </a:r>
            <a:r>
              <a:rPr lang="en-US" dirty="0" smtClean="0"/>
              <a:t>extracted components</a:t>
            </a:r>
            <a:r>
              <a:rPr lang="en-US" dirty="0"/>
              <a:t>. In fact, this is really not a special case at all, but just an instance of </a:t>
            </a:r>
            <a:r>
              <a:rPr lang="en-US" dirty="0" smtClean="0"/>
              <a:t>general assignment </a:t>
            </a:r>
            <a:r>
              <a:rPr lang="en-US" dirty="0"/>
              <a:t>at work. As we saw earlier in this chapter, we can do the same thing </a:t>
            </a:r>
            <a:r>
              <a:rPr lang="en-US" dirty="0" smtClean="0"/>
              <a:t>with simple </a:t>
            </a:r>
            <a:r>
              <a:rPr lang="en-US" dirty="0"/>
              <a:t>tuple assignment in both Python 2.X and 3.X:</a:t>
            </a:r>
          </a:p>
          <a:p>
            <a:r>
              <a:rPr lang="en-US" b="1" dirty="0"/>
              <a:t>for (a, b, c) in [(1, 2, 3), (4, 5, 6)]: </a:t>
            </a:r>
            <a:r>
              <a:rPr lang="en-US" b="1" i="1" dirty="0"/>
              <a:t># a, b, c = (1, 2, 3), </a:t>
            </a:r>
            <a:r>
              <a:rPr lang="en-US" b="1" i="1" dirty="0" smtClean="0"/>
              <a:t>...</a:t>
            </a:r>
          </a:p>
          <a:p>
            <a:endParaRPr lang="en-US" b="1" i="1" dirty="0"/>
          </a:p>
          <a:p>
            <a:r>
              <a:rPr lang="en-US" dirty="0"/>
              <a:t>And we can always emulate 3.X’s extended assignment behavior in 2.X by </a:t>
            </a:r>
            <a:r>
              <a:rPr lang="en-US" dirty="0" smtClean="0"/>
              <a:t>manually slicing</a:t>
            </a:r>
            <a:r>
              <a:rPr lang="en-US" dirty="0"/>
              <a:t>:</a:t>
            </a:r>
          </a:p>
          <a:p>
            <a:r>
              <a:rPr lang="en-US" b="1" dirty="0"/>
              <a:t>for all in [(1, 2, 3, 4), (5, 6, 7, 8)]:</a:t>
            </a:r>
          </a:p>
          <a:p>
            <a:r>
              <a:rPr lang="en-US" b="1" dirty="0"/>
              <a:t>a, b, c = all[0], all[1:3], all[3]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8888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636" y="0"/>
            <a:ext cx="9178636" cy="685800"/>
          </a:xfrm>
        </p:spPr>
        <p:txBody>
          <a:bodyPr/>
          <a:lstStyle/>
          <a:p>
            <a:r>
              <a:rPr lang="en-US" dirty="0"/>
              <a:t>Multiple-Target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multiple-target assignment simply assigns all the given names to the object all </a:t>
            </a:r>
            <a:r>
              <a:rPr lang="en-US" dirty="0" smtClean="0"/>
              <a:t>the way </a:t>
            </a:r>
            <a:r>
              <a:rPr lang="en-US" dirty="0"/>
              <a:t>to the right. The following, for example, assigns the three variables a, b, and c </a:t>
            </a:r>
            <a:r>
              <a:rPr lang="en-US" dirty="0" smtClean="0"/>
              <a:t>to the </a:t>
            </a:r>
            <a:r>
              <a:rPr lang="en-US" dirty="0"/>
              <a:t>string 'spam</a:t>
            </a:r>
            <a:r>
              <a:rPr lang="en-US" dirty="0" smtClean="0"/>
              <a:t>':</a:t>
            </a:r>
          </a:p>
          <a:p>
            <a:r>
              <a:rPr lang="en-US" dirty="0"/>
              <a:t>&gt;&gt;&gt; </a:t>
            </a:r>
            <a:r>
              <a:rPr lang="en-US" b="1" dirty="0"/>
              <a:t>a = b = c = 'spam'</a:t>
            </a:r>
          </a:p>
          <a:p>
            <a:r>
              <a:rPr lang="en-US" dirty="0"/>
              <a:t>&gt;&gt;&gt; </a:t>
            </a:r>
            <a:r>
              <a:rPr lang="en-US" b="1" dirty="0"/>
              <a:t>a, b, c</a:t>
            </a:r>
          </a:p>
          <a:p>
            <a:r>
              <a:rPr lang="en-US" dirty="0"/>
              <a:t>('spam', 'spam', 'spam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/>
              <a:t>This form is equivalent to (but easier to code than) these three assignments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c = 'spam'</a:t>
            </a:r>
          </a:p>
          <a:p>
            <a:r>
              <a:rPr lang="en-US" dirty="0"/>
              <a:t>&gt;&gt;&gt; </a:t>
            </a:r>
            <a:r>
              <a:rPr lang="en-US" b="1" dirty="0"/>
              <a:t>b = c</a:t>
            </a:r>
          </a:p>
          <a:p>
            <a:r>
              <a:rPr lang="en-US" dirty="0"/>
              <a:t>&gt;&gt;&gt; </a:t>
            </a:r>
            <a:r>
              <a:rPr lang="en-US" b="1" dirty="0"/>
              <a:t>a =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52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Multiple-target assignment and shared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&gt;&gt;&gt; </a:t>
            </a:r>
            <a:r>
              <a:rPr lang="en-US" b="1" dirty="0"/>
              <a:t>a = b = 0</a:t>
            </a:r>
          </a:p>
          <a:p>
            <a:r>
              <a:rPr lang="en-US" dirty="0"/>
              <a:t>&gt;&gt;&gt; </a:t>
            </a:r>
            <a:r>
              <a:rPr lang="en-US" b="1" dirty="0"/>
              <a:t>b = b + 1</a:t>
            </a:r>
          </a:p>
          <a:p>
            <a:r>
              <a:rPr lang="en-US" dirty="0"/>
              <a:t>&gt;&gt;&gt; </a:t>
            </a:r>
            <a:r>
              <a:rPr lang="en-US" b="1" dirty="0"/>
              <a:t>a, b</a:t>
            </a:r>
          </a:p>
          <a:p>
            <a:r>
              <a:rPr lang="en-US" dirty="0"/>
              <a:t>(0, 1)</a:t>
            </a:r>
          </a:p>
          <a:p>
            <a:r>
              <a:rPr lang="en-US" dirty="0"/>
              <a:t>Here, changing b only changes b because numbers do not support in-place changes</a:t>
            </a:r>
            <a:r>
              <a:rPr lang="en-US" dirty="0" smtClean="0"/>
              <a:t>. But for lists we have </a:t>
            </a:r>
          </a:p>
          <a:p>
            <a:r>
              <a:rPr lang="en-US" dirty="0" smtClean="0"/>
              <a:t>`</a:t>
            </a:r>
            <a:r>
              <a:rPr lang="en-US" dirty="0"/>
              <a:t>&gt;&gt;&gt; </a:t>
            </a:r>
            <a:r>
              <a:rPr lang="en-US" b="1" dirty="0"/>
              <a:t>a = b = []</a:t>
            </a:r>
          </a:p>
          <a:p>
            <a:r>
              <a:rPr lang="en-US" dirty="0"/>
              <a:t>&gt;&gt;&gt; </a:t>
            </a:r>
            <a:r>
              <a:rPr lang="en-US" b="1" dirty="0" err="1"/>
              <a:t>b.append</a:t>
            </a:r>
            <a:r>
              <a:rPr lang="en-US" b="1" dirty="0"/>
              <a:t>(42)</a:t>
            </a:r>
          </a:p>
          <a:p>
            <a:r>
              <a:rPr lang="en-US" dirty="0"/>
              <a:t>&gt;&gt;&gt; </a:t>
            </a:r>
            <a:r>
              <a:rPr lang="en-US" b="1" dirty="0"/>
              <a:t>a, b</a:t>
            </a:r>
          </a:p>
          <a:p>
            <a:r>
              <a:rPr lang="en-US" dirty="0"/>
              <a:t>([42], [42])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41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But if we want two separate lists object </a:t>
            </a:r>
            <a:r>
              <a:rPr lang="en-US" dirty="0"/>
              <a:t>by running a distinct literal expression:</a:t>
            </a:r>
          </a:p>
          <a:p>
            <a:r>
              <a:rPr lang="en-US" dirty="0"/>
              <a:t>&gt;&gt;&gt; </a:t>
            </a:r>
            <a:r>
              <a:rPr lang="en-US" b="1" dirty="0"/>
              <a:t>a = []</a:t>
            </a:r>
          </a:p>
          <a:p>
            <a:r>
              <a:rPr lang="en-US" dirty="0"/>
              <a:t>&gt;&gt;&gt; </a:t>
            </a:r>
            <a:r>
              <a:rPr lang="en-US" b="1" dirty="0"/>
              <a:t>b = [] </a:t>
            </a:r>
            <a:r>
              <a:rPr lang="en-US" i="1" dirty="0"/>
              <a:t># a and b do not share the same object</a:t>
            </a:r>
          </a:p>
          <a:p>
            <a:r>
              <a:rPr lang="en-US" dirty="0"/>
              <a:t>&gt;&gt;&gt; </a:t>
            </a:r>
            <a:r>
              <a:rPr lang="en-US" b="1" dirty="0" err="1"/>
              <a:t>b.append</a:t>
            </a:r>
            <a:r>
              <a:rPr lang="en-US" b="1" dirty="0"/>
              <a:t>(42)</a:t>
            </a:r>
          </a:p>
          <a:p>
            <a:r>
              <a:rPr lang="en-US" dirty="0"/>
              <a:t>&gt;&gt;&gt; </a:t>
            </a:r>
            <a:r>
              <a:rPr lang="en-US" b="1" dirty="0"/>
              <a:t>a, b</a:t>
            </a:r>
          </a:p>
          <a:p>
            <a:r>
              <a:rPr lang="en-US" dirty="0"/>
              <a:t>([], [42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A tuple assignment like the following has the same effect—by running two list </a:t>
            </a:r>
            <a:r>
              <a:rPr lang="en-US" dirty="0" smtClean="0"/>
              <a:t>expressions, it </a:t>
            </a:r>
            <a:r>
              <a:rPr lang="en-US" dirty="0"/>
              <a:t>creates two distinct objects:</a:t>
            </a:r>
          </a:p>
          <a:p>
            <a:r>
              <a:rPr lang="en-US" dirty="0"/>
              <a:t>&gt;&gt;&gt; </a:t>
            </a:r>
            <a:r>
              <a:rPr lang="en-US" b="1" dirty="0"/>
              <a:t>a, b = [], [] </a:t>
            </a:r>
            <a:r>
              <a:rPr lang="en-US" i="1" dirty="0"/>
              <a:t># a and b do not share the same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58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Known as </a:t>
            </a:r>
            <a:r>
              <a:rPr lang="en-US" i="1" dirty="0"/>
              <a:t>augmented assignments</a:t>
            </a:r>
            <a:r>
              <a:rPr lang="en-US" dirty="0"/>
              <a:t>, and borrowed </a:t>
            </a:r>
            <a:r>
              <a:rPr lang="en-US" dirty="0" smtClean="0"/>
              <a:t>from the </a:t>
            </a:r>
            <a:r>
              <a:rPr lang="en-US" dirty="0"/>
              <a:t>C language, these formats are mostly just shorthand</a:t>
            </a:r>
            <a:r>
              <a:rPr lang="en-US" dirty="0" smtClean="0"/>
              <a:t>.</a:t>
            </a:r>
          </a:p>
          <a:p>
            <a:r>
              <a:rPr lang="en-US" dirty="0"/>
              <a:t>X = X + Y </a:t>
            </a:r>
            <a:r>
              <a:rPr lang="en-US" dirty="0" smtClean="0"/>
              <a:t>	</a:t>
            </a:r>
            <a:r>
              <a:rPr lang="en-US" i="1" dirty="0" smtClean="0"/>
              <a:t># Traditional form</a:t>
            </a:r>
            <a:endParaRPr lang="en-US" i="1" dirty="0"/>
          </a:p>
          <a:p>
            <a:r>
              <a:rPr lang="en-US" dirty="0"/>
              <a:t>X += Y </a:t>
            </a:r>
            <a:r>
              <a:rPr lang="en-US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Newer augmented </a:t>
            </a:r>
            <a:r>
              <a:rPr lang="en-US" i="1" dirty="0" smtClean="0"/>
              <a:t>form</a:t>
            </a:r>
          </a:p>
          <a:p>
            <a:endParaRPr lang="en-US" i="1" dirty="0"/>
          </a:p>
          <a:p>
            <a:r>
              <a:rPr lang="en-US" i="1" dirty="0"/>
              <a:t>Table 11-2. Augmented assignment statements</a:t>
            </a:r>
          </a:p>
          <a:p>
            <a:r>
              <a:rPr lang="es-ES" dirty="0"/>
              <a:t>X += Y </a:t>
            </a:r>
            <a:r>
              <a:rPr lang="es-ES" dirty="0" smtClean="0"/>
              <a:t>	X </a:t>
            </a:r>
            <a:r>
              <a:rPr lang="es-ES" dirty="0"/>
              <a:t>&amp;= Y </a:t>
            </a:r>
            <a:r>
              <a:rPr lang="es-ES" dirty="0" smtClean="0"/>
              <a:t>	X </a:t>
            </a:r>
            <a:r>
              <a:rPr lang="es-ES" dirty="0"/>
              <a:t>−= Y </a:t>
            </a:r>
            <a:r>
              <a:rPr lang="es-ES" dirty="0" smtClean="0"/>
              <a:t>	X </a:t>
            </a:r>
            <a:r>
              <a:rPr lang="es-ES" dirty="0"/>
              <a:t>|= Y</a:t>
            </a:r>
          </a:p>
          <a:p>
            <a:r>
              <a:rPr lang="es-ES" dirty="0"/>
              <a:t>X *= </a:t>
            </a:r>
            <a:r>
              <a:rPr lang="es-ES" dirty="0" smtClean="0"/>
              <a:t>Y	 </a:t>
            </a:r>
            <a:r>
              <a:rPr lang="es-ES" dirty="0"/>
              <a:t>X ^= </a:t>
            </a:r>
            <a:r>
              <a:rPr lang="es-ES" dirty="0" smtClean="0"/>
              <a:t>Y	 </a:t>
            </a:r>
            <a:r>
              <a:rPr lang="es-ES" dirty="0"/>
              <a:t>X /= Y </a:t>
            </a:r>
            <a:r>
              <a:rPr lang="es-ES" dirty="0" smtClean="0"/>
              <a:t>	X </a:t>
            </a:r>
            <a:r>
              <a:rPr lang="es-ES" dirty="0"/>
              <a:t>&gt;&gt;= Y</a:t>
            </a:r>
          </a:p>
          <a:p>
            <a:r>
              <a:rPr lang="es-ES" dirty="0"/>
              <a:t>X %= Y </a:t>
            </a:r>
            <a:r>
              <a:rPr lang="es-ES" dirty="0" smtClean="0"/>
              <a:t>	X </a:t>
            </a:r>
            <a:r>
              <a:rPr lang="es-ES" dirty="0"/>
              <a:t>&lt;&lt;= Y </a:t>
            </a:r>
            <a:r>
              <a:rPr lang="es-ES" dirty="0" smtClean="0"/>
              <a:t>	X </a:t>
            </a:r>
            <a:r>
              <a:rPr lang="es-ES" dirty="0"/>
              <a:t>**= Y </a:t>
            </a:r>
            <a:r>
              <a:rPr lang="es-ES" dirty="0" smtClean="0"/>
              <a:t>	X </a:t>
            </a:r>
            <a:r>
              <a:rPr lang="es-ES" dirty="0"/>
              <a:t>//=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22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Augmented assignment works on any type that supports the implied binary </a:t>
            </a:r>
            <a:r>
              <a:rPr lang="en-US" dirty="0" smtClean="0"/>
              <a:t>expression. For </a:t>
            </a:r>
            <a:r>
              <a:rPr lang="en-US" dirty="0"/>
              <a:t>example, here are two ways to add 1 to a name:</a:t>
            </a:r>
          </a:p>
          <a:p>
            <a:r>
              <a:rPr lang="en-US" dirty="0"/>
              <a:t>&gt;&gt;&gt; </a:t>
            </a:r>
            <a:r>
              <a:rPr lang="en-US" b="1" dirty="0"/>
              <a:t>x = 1</a:t>
            </a:r>
          </a:p>
          <a:p>
            <a:r>
              <a:rPr lang="en-US" dirty="0"/>
              <a:t>&gt;&gt;&gt; </a:t>
            </a:r>
            <a:r>
              <a:rPr lang="en-US" b="1" dirty="0"/>
              <a:t>x = x + 1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Traditional</a:t>
            </a:r>
          </a:p>
          <a:p>
            <a:r>
              <a:rPr lang="en-US" dirty="0"/>
              <a:t>&gt;&gt;&gt; </a:t>
            </a:r>
            <a:r>
              <a:rPr lang="en-US" b="1" dirty="0"/>
              <a:t>x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&gt;&gt;&gt; </a:t>
            </a:r>
            <a:r>
              <a:rPr lang="en-US" b="1" dirty="0"/>
              <a:t>x += 1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Augmented</a:t>
            </a:r>
          </a:p>
          <a:p>
            <a:r>
              <a:rPr lang="en-US" dirty="0"/>
              <a:t>&gt;&gt;&gt; </a:t>
            </a:r>
            <a:r>
              <a:rPr lang="en-US" b="1" dirty="0"/>
              <a:t>x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When applied to a sequence such as a string, the augmented form performs concatenation</a:t>
            </a:r>
          </a:p>
          <a:p>
            <a:r>
              <a:rPr lang="en-US" dirty="0"/>
              <a:t>instead. Thus, the second line here is equivalent to typing the longer S = S +</a:t>
            </a:r>
          </a:p>
          <a:p>
            <a:r>
              <a:rPr lang="en-US" dirty="0"/>
              <a:t>"SPAM":</a:t>
            </a:r>
          </a:p>
          <a:p>
            <a:r>
              <a:rPr lang="en-US" dirty="0"/>
              <a:t>&gt;&gt;&gt; </a:t>
            </a:r>
            <a:r>
              <a:rPr lang="en-US" b="1" dirty="0"/>
              <a:t>S = "spam"</a:t>
            </a:r>
          </a:p>
          <a:p>
            <a:r>
              <a:rPr lang="en-US" dirty="0"/>
              <a:t>&gt;&gt;&gt; </a:t>
            </a:r>
            <a:r>
              <a:rPr lang="en-US" b="1" dirty="0"/>
              <a:t>S += "SPAM"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Implied concatenation</a:t>
            </a:r>
          </a:p>
          <a:p>
            <a:r>
              <a:rPr lang="en-US" dirty="0"/>
              <a:t>&gt;&gt;&gt; </a:t>
            </a:r>
            <a:r>
              <a:rPr lang="en-US" b="1" dirty="0"/>
              <a:t>S</a:t>
            </a:r>
          </a:p>
          <a:p>
            <a:r>
              <a:rPr lang="en-US" dirty="0"/>
              <a:t>'</a:t>
            </a:r>
            <a:r>
              <a:rPr lang="en-US" dirty="0" err="1"/>
              <a:t>spamSPAM</a:t>
            </a:r>
            <a:r>
              <a:rPr lang="en-US" dirty="0"/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67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Augmented assignments </a:t>
            </a: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There’s less for you to </a:t>
            </a:r>
            <a:r>
              <a:rPr lang="en-US" dirty="0" smtClean="0"/>
              <a:t>type.</a:t>
            </a:r>
          </a:p>
          <a:p>
            <a:endParaRPr lang="en-US" dirty="0" smtClean="0"/>
          </a:p>
          <a:p>
            <a:r>
              <a:rPr lang="en-US" dirty="0"/>
              <a:t>The left side has to be evaluated only once</a:t>
            </a:r>
            <a:r>
              <a:rPr lang="en-US" dirty="0" smtClean="0"/>
              <a:t>.(As x appears only once in x += y ). So fast in execution</a:t>
            </a:r>
          </a:p>
          <a:p>
            <a:endParaRPr lang="en-US" dirty="0" smtClean="0"/>
          </a:p>
          <a:p>
            <a:r>
              <a:rPr lang="en-US" dirty="0"/>
              <a:t>The optimal technique is automatically chosen. That is, for objects that </a:t>
            </a:r>
            <a:r>
              <a:rPr lang="en-US" dirty="0" smtClean="0"/>
              <a:t>support in-place </a:t>
            </a:r>
            <a:r>
              <a:rPr lang="en-US" dirty="0"/>
              <a:t>changes, the augmented forms automatically perform in-place change </a:t>
            </a:r>
            <a:r>
              <a:rPr lang="en-US" dirty="0" smtClean="0"/>
              <a:t>operations instead </a:t>
            </a:r>
            <a:r>
              <a:rPr lang="en-US" dirty="0"/>
              <a:t>of slower copies.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22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636" y="0"/>
            <a:ext cx="9178636" cy="838200"/>
          </a:xfrm>
        </p:spPr>
        <p:txBody>
          <a:bodyPr>
            <a:normAutofit/>
          </a:bodyPr>
          <a:lstStyle/>
          <a:p>
            <a:r>
              <a:rPr lang="en-US" sz="2800" dirty="0"/>
              <a:t>augmented </a:t>
            </a:r>
            <a:r>
              <a:rPr lang="en-US" sz="2800" dirty="0" smtClean="0"/>
              <a:t>assignments for mutable objects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&gt;&gt;&gt; </a:t>
            </a:r>
            <a:r>
              <a:rPr lang="en-US" b="1" dirty="0"/>
              <a:t>L = [1, 2]</a:t>
            </a:r>
          </a:p>
          <a:p>
            <a:r>
              <a:rPr lang="en-US" dirty="0"/>
              <a:t>&gt;&gt;&gt; </a:t>
            </a:r>
            <a:r>
              <a:rPr lang="en-US" b="1" dirty="0"/>
              <a:t>L = L + [3]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Concatenate: slower</a:t>
            </a:r>
          </a:p>
          <a:p>
            <a:r>
              <a:rPr lang="en-US" dirty="0"/>
              <a:t>&gt;&gt;&gt; </a:t>
            </a:r>
            <a:r>
              <a:rPr lang="en-US" b="1" dirty="0"/>
              <a:t>L</a:t>
            </a:r>
          </a:p>
          <a:p>
            <a:r>
              <a:rPr lang="en-US" dirty="0"/>
              <a:t>[1, 2, 3]</a:t>
            </a:r>
          </a:p>
          <a:p>
            <a:r>
              <a:rPr lang="en-US" dirty="0"/>
              <a:t>&gt;&gt;&gt; </a:t>
            </a:r>
            <a:r>
              <a:rPr lang="en-US" b="1" dirty="0" err="1"/>
              <a:t>L.append</a:t>
            </a:r>
            <a:r>
              <a:rPr lang="en-US" b="1" dirty="0"/>
              <a:t>(4)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Faster, but in place</a:t>
            </a:r>
          </a:p>
          <a:p>
            <a:r>
              <a:rPr lang="en-US" dirty="0"/>
              <a:t>&gt;&gt;&gt; </a:t>
            </a:r>
            <a:r>
              <a:rPr lang="en-US" b="1" dirty="0"/>
              <a:t>L</a:t>
            </a:r>
          </a:p>
          <a:p>
            <a:r>
              <a:rPr lang="en-US" dirty="0"/>
              <a:t>[1, 2, 3, 4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And to add a set of items to the end, we can either concatenate again or call the </a:t>
            </a:r>
            <a:r>
              <a:rPr lang="en-US" dirty="0" smtClean="0"/>
              <a:t>list method:2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L = L + [5, 6]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Concatenate: slower</a:t>
            </a:r>
          </a:p>
          <a:p>
            <a:r>
              <a:rPr lang="en-US" dirty="0"/>
              <a:t>&gt;&gt;&gt; </a:t>
            </a:r>
            <a:r>
              <a:rPr lang="en-US" b="1" dirty="0"/>
              <a:t>L</a:t>
            </a:r>
          </a:p>
          <a:p>
            <a:r>
              <a:rPr lang="en-US" dirty="0"/>
              <a:t>[1, 2, 3, 4, 5, 6]</a:t>
            </a:r>
          </a:p>
          <a:p>
            <a:r>
              <a:rPr lang="en-US" dirty="0"/>
              <a:t>&gt;&gt;&gt; </a:t>
            </a:r>
            <a:r>
              <a:rPr lang="en-US" b="1" dirty="0" err="1"/>
              <a:t>L.extend</a:t>
            </a:r>
            <a:r>
              <a:rPr lang="en-US" b="1" dirty="0"/>
              <a:t>([7, 8])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Faster, but in place</a:t>
            </a:r>
          </a:p>
          <a:p>
            <a:r>
              <a:rPr lang="en-US" dirty="0"/>
              <a:t>&gt;&gt;&gt; </a:t>
            </a:r>
            <a:r>
              <a:rPr lang="en-US" b="1" dirty="0"/>
              <a:t>L</a:t>
            </a:r>
          </a:p>
          <a:p>
            <a:r>
              <a:rPr lang="en-US" dirty="0"/>
              <a:t>[1, 2, 3, 4, 5, 6, 7, 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98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10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When we use augmented assignment to extend a list, we can largely forget these details</a:t>
            </a:r>
          </a:p>
          <a:p>
            <a:pPr marL="0" indent="0">
              <a:buNone/>
            </a:pPr>
            <a:r>
              <a:rPr lang="en-US" dirty="0"/>
              <a:t>—Python automatically calls the quicker extend method instead of using the </a:t>
            </a:r>
            <a:r>
              <a:rPr lang="en-US" dirty="0" smtClean="0"/>
              <a:t>slower concatenation </a:t>
            </a:r>
            <a:r>
              <a:rPr lang="en-US" dirty="0"/>
              <a:t>operation implied by </a:t>
            </a:r>
            <a:r>
              <a:rPr lang="en-US" dirty="0" smtClean="0"/>
              <a:t>+: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L += [9, 10]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Mapped to </a:t>
            </a:r>
            <a:r>
              <a:rPr lang="en-US" i="1" dirty="0" err="1"/>
              <a:t>L.extend</a:t>
            </a:r>
            <a:r>
              <a:rPr lang="en-US" i="1" dirty="0"/>
              <a:t>([9, 10])</a:t>
            </a:r>
          </a:p>
          <a:p>
            <a:r>
              <a:rPr lang="en-US" dirty="0"/>
              <a:t>&gt;&gt;&gt; </a:t>
            </a:r>
            <a:r>
              <a:rPr lang="en-US" b="1" dirty="0"/>
              <a:t>L</a:t>
            </a:r>
          </a:p>
          <a:p>
            <a:r>
              <a:rPr lang="en-US" dirty="0"/>
              <a:t>[1, 2, 3, 4, 5, 6, 7, 8, 9, 10]</a:t>
            </a:r>
          </a:p>
          <a:p>
            <a:r>
              <a:rPr lang="en-US" dirty="0"/>
              <a:t>Note however, that because of this equivalence += for a list is not exactly the same as </a:t>
            </a:r>
            <a:r>
              <a:rPr lang="en-US" dirty="0" smtClean="0"/>
              <a:t>a + </a:t>
            </a:r>
            <a:r>
              <a:rPr lang="en-US" dirty="0"/>
              <a:t>and = in all cases—for lists += allows arbitrary sequences (just like extend), but </a:t>
            </a:r>
            <a:r>
              <a:rPr lang="en-US" dirty="0" smtClean="0"/>
              <a:t>concatenation normally </a:t>
            </a:r>
            <a:r>
              <a:rPr lang="en-US" dirty="0"/>
              <a:t>does not:</a:t>
            </a:r>
          </a:p>
          <a:p>
            <a:r>
              <a:rPr lang="en-US" dirty="0"/>
              <a:t>&gt;&gt;&gt; </a:t>
            </a:r>
            <a:r>
              <a:rPr lang="en-US" b="1" dirty="0"/>
              <a:t>L = []</a:t>
            </a:r>
          </a:p>
          <a:p>
            <a:r>
              <a:rPr lang="en-US" dirty="0"/>
              <a:t>&gt;&gt;&gt; </a:t>
            </a:r>
            <a:r>
              <a:rPr lang="en-US" b="1" dirty="0"/>
              <a:t>L += 'spam'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+= and extend allow any sequence, but + does not</a:t>
            </a:r>
            <a:r>
              <a:rPr lang="en-US" i="1" dirty="0" smtClean="0"/>
              <a:t>!</a:t>
            </a:r>
          </a:p>
          <a:p>
            <a:endParaRPr lang="en-US" i="1" dirty="0"/>
          </a:p>
          <a:p>
            <a:r>
              <a:rPr lang="en-US" dirty="0"/>
              <a:t>&gt;&gt;&gt; </a:t>
            </a:r>
            <a:r>
              <a:rPr lang="en-US" b="1" dirty="0"/>
              <a:t>L</a:t>
            </a:r>
          </a:p>
          <a:p>
            <a:r>
              <a:rPr lang="en-US" dirty="0"/>
              <a:t>['s', 'p', 'a', 'm']</a:t>
            </a:r>
          </a:p>
          <a:p>
            <a:r>
              <a:rPr lang="en-US" dirty="0"/>
              <a:t>&gt;&gt;&gt; </a:t>
            </a:r>
            <a:r>
              <a:rPr lang="en-US" b="1" dirty="0"/>
              <a:t>L = L + 'spam'</a:t>
            </a:r>
          </a:p>
          <a:p>
            <a:r>
              <a:rPr lang="en-US" dirty="0" err="1"/>
              <a:t>TypeError</a:t>
            </a:r>
            <a:r>
              <a:rPr lang="en-US" dirty="0"/>
              <a:t>: can only concatenate list (not "</a:t>
            </a:r>
            <a:r>
              <a:rPr lang="en-US" dirty="0" err="1"/>
              <a:t>str</a:t>
            </a:r>
            <a:r>
              <a:rPr lang="en-US" dirty="0"/>
              <a:t>") to list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11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2800" dirty="0"/>
              <a:t>Augmented assignment and shared references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+= is an </a:t>
            </a:r>
            <a:r>
              <a:rPr lang="en-US" i="1" dirty="0" err="1" smtClean="0"/>
              <a:t>inplace</a:t>
            </a:r>
            <a:r>
              <a:rPr lang="en-US" i="1" dirty="0"/>
              <a:t> </a:t>
            </a:r>
            <a:r>
              <a:rPr lang="en-US" dirty="0" smtClean="0"/>
              <a:t>change </a:t>
            </a:r>
            <a:r>
              <a:rPr lang="en-US" dirty="0"/>
              <a:t>for lists; thus, it is not exactly like + concatenation, which always </a:t>
            </a:r>
            <a:r>
              <a:rPr lang="en-US" dirty="0" smtClean="0"/>
              <a:t>makes a </a:t>
            </a:r>
            <a:r>
              <a:rPr lang="en-US" i="1" dirty="0"/>
              <a:t>new </a:t>
            </a:r>
            <a:r>
              <a:rPr lang="en-US" dirty="0"/>
              <a:t>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b="1" dirty="0"/>
              <a:t>L = [1, 2]</a:t>
            </a:r>
          </a:p>
          <a:p>
            <a:r>
              <a:rPr lang="en-US" dirty="0"/>
              <a:t>&gt;&gt;&gt; </a:t>
            </a:r>
            <a:r>
              <a:rPr lang="en-US" b="1" dirty="0"/>
              <a:t>M = L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L and M reference the same object</a:t>
            </a:r>
          </a:p>
          <a:p>
            <a:r>
              <a:rPr lang="en-US" dirty="0"/>
              <a:t>&gt;&gt;&gt; </a:t>
            </a:r>
            <a:r>
              <a:rPr lang="en-US" b="1" dirty="0"/>
              <a:t>L = L + [3, 4]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Concatenation makes a new object</a:t>
            </a:r>
          </a:p>
          <a:p>
            <a:r>
              <a:rPr lang="en-US" dirty="0"/>
              <a:t>&gt;&gt;&gt; </a:t>
            </a:r>
            <a:r>
              <a:rPr lang="en-US" b="1" dirty="0"/>
              <a:t>L, M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Changes L but not M</a:t>
            </a:r>
          </a:p>
          <a:p>
            <a:r>
              <a:rPr lang="en-US" dirty="0"/>
              <a:t>([1, 2, 3, 4], [1, 2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L = [1, 2]</a:t>
            </a:r>
          </a:p>
          <a:p>
            <a:r>
              <a:rPr lang="en-US" dirty="0"/>
              <a:t>&gt;&gt;&gt; </a:t>
            </a:r>
            <a:r>
              <a:rPr lang="en-US" b="1" dirty="0"/>
              <a:t>M = L</a:t>
            </a:r>
          </a:p>
          <a:p>
            <a:r>
              <a:rPr lang="en-US" dirty="0"/>
              <a:t>&gt;&gt;&gt; </a:t>
            </a:r>
            <a:r>
              <a:rPr lang="en-US" b="1" dirty="0"/>
              <a:t>L += [3, 4]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But += really means extend</a:t>
            </a:r>
          </a:p>
          <a:p>
            <a:r>
              <a:rPr lang="en-US" dirty="0"/>
              <a:t>&gt;&gt;&gt; </a:t>
            </a:r>
            <a:r>
              <a:rPr lang="en-US" b="1" dirty="0"/>
              <a:t>L, M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M sees the in-place change too!</a:t>
            </a:r>
          </a:p>
          <a:p>
            <a:r>
              <a:rPr lang="en-US" dirty="0"/>
              <a:t>([1, 2, 3, 4], [1, 2, 3, 4])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4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0" t="19231" r="19624" b="10975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358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Syntax: (underscore or letter) + (any number of letters, digits, or underscores</a:t>
            </a:r>
            <a:r>
              <a:rPr lang="en-US" i="1" dirty="0" smtClean="0"/>
              <a:t>)</a:t>
            </a:r>
          </a:p>
          <a:p>
            <a:r>
              <a:rPr lang="en-US" i="1" dirty="0"/>
              <a:t>Case matters: </a:t>
            </a:r>
            <a:r>
              <a:rPr lang="en-US" dirty="0"/>
              <a:t>SPAM </a:t>
            </a:r>
            <a:r>
              <a:rPr lang="en-US" i="1" dirty="0"/>
              <a:t>is not the same as </a:t>
            </a:r>
            <a:r>
              <a:rPr lang="en-US" dirty="0" smtClean="0"/>
              <a:t>spam</a:t>
            </a:r>
          </a:p>
          <a:p>
            <a:r>
              <a:rPr lang="en-US" i="1" dirty="0"/>
              <a:t>Reserved words are </a:t>
            </a:r>
            <a:r>
              <a:rPr lang="en-US" i="1" dirty="0" smtClean="0"/>
              <a:t>off-limits. Cannot be used as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5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6" t="30782" r="29905" b="3078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717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" y="0"/>
            <a:ext cx="9130145" cy="685800"/>
          </a:xfrm>
        </p:spPr>
        <p:txBody>
          <a:bodyPr/>
          <a:lstStyle/>
          <a:p>
            <a:r>
              <a:rPr lang="en-US" dirty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Names that begin with a single underscore (_X) are not imported by a from </a:t>
            </a:r>
            <a:r>
              <a:rPr lang="en-US" dirty="0" smtClean="0"/>
              <a:t>module import </a:t>
            </a:r>
            <a:r>
              <a:rPr lang="en-US" dirty="0"/>
              <a:t>* </a:t>
            </a:r>
            <a:r>
              <a:rPr lang="en-US" dirty="0" smtClean="0"/>
              <a:t>statement.</a:t>
            </a:r>
          </a:p>
          <a:p>
            <a:endParaRPr lang="en-US" dirty="0" smtClean="0"/>
          </a:p>
          <a:p>
            <a:r>
              <a:rPr lang="en-US" dirty="0"/>
              <a:t>Names that have two leading and trailing underscores (__X__) are </a:t>
            </a:r>
            <a:r>
              <a:rPr lang="en-US" dirty="0" smtClean="0"/>
              <a:t>system-defined names </a:t>
            </a:r>
            <a:r>
              <a:rPr lang="en-US" dirty="0"/>
              <a:t>that have special meaning to the interpreter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Names that begin with two underscores and do not end with two more (__X) </a:t>
            </a:r>
            <a:r>
              <a:rPr lang="en-US" dirty="0" smtClean="0"/>
              <a:t>are localized </a:t>
            </a:r>
            <a:r>
              <a:rPr lang="en-US" dirty="0"/>
              <a:t>(“mangled”) to enclosing </a:t>
            </a:r>
            <a:r>
              <a:rPr lang="en-US" dirty="0" smtClean="0"/>
              <a:t>classes.</a:t>
            </a:r>
          </a:p>
          <a:p>
            <a:endParaRPr lang="en-US" dirty="0" smtClean="0"/>
          </a:p>
          <a:p>
            <a:r>
              <a:rPr lang="en-US" dirty="0"/>
              <a:t>The name that is just a single underscore (_) retains the result of the last </a:t>
            </a:r>
            <a:r>
              <a:rPr lang="en-US" dirty="0" smtClean="0"/>
              <a:t>expression when </a:t>
            </a:r>
            <a:r>
              <a:rPr lang="en-US" dirty="0"/>
              <a:t>you are working interactively.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7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636838"/>
          </a:xfrm>
        </p:spPr>
        <p:txBody>
          <a:bodyPr/>
          <a:lstStyle/>
          <a:p>
            <a:r>
              <a:rPr lang="en-US" dirty="0"/>
              <a:t>Expressions are </a:t>
            </a:r>
            <a:r>
              <a:rPr lang="en-US" dirty="0" smtClean="0"/>
              <a:t>commonly used </a:t>
            </a:r>
            <a:r>
              <a:rPr lang="en-US" dirty="0"/>
              <a:t>as statements in two situations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For calls to functions and </a:t>
            </a:r>
            <a:r>
              <a:rPr lang="en-US" i="1" dirty="0" smtClean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For printing values at the interactive </a:t>
            </a:r>
            <a:r>
              <a:rPr lang="en-US" i="1" dirty="0" smtClean="0"/>
              <a:t>prompt.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31250" r="20937" b="33008"/>
          <a:stretch/>
        </p:blipFill>
        <p:spPr bwMode="auto">
          <a:xfrm>
            <a:off x="152400" y="3886200"/>
            <a:ext cx="8991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74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b="1" dirty="0"/>
              <a:t>x = print('spam')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print is a function call expression in 3.X</a:t>
            </a:r>
          </a:p>
          <a:p>
            <a:r>
              <a:rPr lang="en-US" dirty="0"/>
              <a:t>spam</a:t>
            </a:r>
          </a:p>
          <a:p>
            <a:r>
              <a:rPr lang="en-US" dirty="0"/>
              <a:t>&gt;&gt;&gt; </a:t>
            </a:r>
            <a:r>
              <a:rPr lang="en-US" b="1" dirty="0"/>
              <a:t>print(x)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But it is coded as an expression </a:t>
            </a:r>
            <a:r>
              <a:rPr lang="en-US" i="1" dirty="0" smtClean="0"/>
              <a:t>statement </a:t>
            </a:r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b="1" dirty="0" smtClean="0"/>
              <a:t>Yield is a function call in generator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3297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671945"/>
          </a:xfrm>
        </p:spPr>
        <p:txBody>
          <a:bodyPr>
            <a:normAutofit/>
          </a:bodyPr>
          <a:lstStyle/>
          <a:p>
            <a:r>
              <a:rPr lang="en-US" sz="2800" dirty="0"/>
              <a:t>Expression Statements and In-Place Changes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Expression </a:t>
            </a:r>
            <a:r>
              <a:rPr lang="en-US" dirty="0" smtClean="0"/>
              <a:t>statements are </a:t>
            </a:r>
            <a:r>
              <a:rPr lang="en-US" dirty="0"/>
              <a:t>often used to run list methods that change a list in place:</a:t>
            </a:r>
          </a:p>
          <a:p>
            <a:r>
              <a:rPr lang="en-US" dirty="0"/>
              <a:t>&gt;&gt;&gt; </a:t>
            </a:r>
            <a:r>
              <a:rPr lang="en-US" b="1" dirty="0"/>
              <a:t>L = [1, 2]</a:t>
            </a:r>
          </a:p>
          <a:p>
            <a:r>
              <a:rPr lang="en-US" dirty="0"/>
              <a:t>&gt;&gt;&gt; </a:t>
            </a:r>
            <a:r>
              <a:rPr lang="en-US" b="1" dirty="0" err="1"/>
              <a:t>L.append</a:t>
            </a:r>
            <a:r>
              <a:rPr lang="en-US" b="1" dirty="0"/>
              <a:t>(3) </a:t>
            </a:r>
            <a:r>
              <a:rPr lang="en-US" i="1" dirty="0"/>
              <a:t># Append is an in-place change</a:t>
            </a:r>
          </a:p>
          <a:p>
            <a:r>
              <a:rPr lang="en-US" dirty="0"/>
              <a:t>&gt;&gt;&gt; </a:t>
            </a:r>
            <a:r>
              <a:rPr lang="en-US" b="1" dirty="0"/>
              <a:t>L</a:t>
            </a:r>
          </a:p>
          <a:p>
            <a:r>
              <a:rPr lang="en-US" dirty="0"/>
              <a:t>[1, 2, 3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However, it’s not unusual for Python newcomers to code such an operation as an </a:t>
            </a:r>
            <a:r>
              <a:rPr lang="en-US" dirty="0" smtClean="0"/>
              <a:t>assignment statement </a:t>
            </a:r>
            <a:r>
              <a:rPr lang="en-US" dirty="0"/>
              <a:t>instead, intending to assign L to the larger list:</a:t>
            </a:r>
          </a:p>
          <a:p>
            <a:r>
              <a:rPr lang="en-US" dirty="0"/>
              <a:t>&gt;&gt;&gt; </a:t>
            </a:r>
            <a:r>
              <a:rPr lang="en-US" b="1" dirty="0"/>
              <a:t>L = </a:t>
            </a:r>
            <a:r>
              <a:rPr lang="en-US" b="1" dirty="0" err="1"/>
              <a:t>L.append</a:t>
            </a:r>
            <a:r>
              <a:rPr lang="en-US" b="1" dirty="0"/>
              <a:t>(4)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But append returns None, not L</a:t>
            </a:r>
          </a:p>
          <a:p>
            <a:r>
              <a:rPr lang="en-US" dirty="0"/>
              <a:t>&gt;&gt;&gt; </a:t>
            </a:r>
            <a:r>
              <a:rPr lang="en-US" b="1" dirty="0"/>
              <a:t>print(L)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So we lose our list!</a:t>
            </a:r>
          </a:p>
          <a:p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b="1" dirty="0" smtClean="0"/>
              <a:t>Calling </a:t>
            </a:r>
            <a:r>
              <a:rPr lang="en-US" b="1" dirty="0"/>
              <a:t>an in-place change operation such as </a:t>
            </a:r>
            <a:r>
              <a:rPr lang="en-US" b="1" dirty="0" smtClean="0"/>
              <a:t>append, sort</a:t>
            </a:r>
            <a:r>
              <a:rPr lang="en-US" b="1" dirty="0"/>
              <a:t>, or reverse on a list always changes the list in place, but these methods do </a:t>
            </a:r>
            <a:r>
              <a:rPr lang="en-US" b="1" dirty="0" smtClean="0"/>
              <a:t>not return </a:t>
            </a:r>
            <a:r>
              <a:rPr lang="en-US" b="1" dirty="0"/>
              <a:t>the list they have changed; instead, they return the None object.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066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/>
              <a:t>Print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Technically, printing converts one or more objects to their textual representations, </a:t>
            </a:r>
            <a:r>
              <a:rPr lang="en-US" dirty="0" smtClean="0"/>
              <a:t>adds some </a:t>
            </a:r>
            <a:r>
              <a:rPr lang="en-US" dirty="0"/>
              <a:t>minor formatting, and sends the resulting text to either standard output or </a:t>
            </a:r>
            <a:r>
              <a:rPr lang="en-US" dirty="0" smtClean="0"/>
              <a:t>another file-like </a:t>
            </a:r>
            <a:r>
              <a:rPr lang="en-US" dirty="0"/>
              <a:t>stream. In a bit more detail, print is strongly bound up with the </a:t>
            </a:r>
            <a:r>
              <a:rPr lang="en-US" dirty="0" smtClean="0"/>
              <a:t>notions of </a:t>
            </a:r>
            <a:r>
              <a:rPr lang="en-US" dirty="0"/>
              <a:t>files and streams in Python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/>
              <a:t>Printing is also one of the most visible places where Python 3.X and 2.X have diverged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/>
              <a:t>In </a:t>
            </a:r>
            <a:r>
              <a:rPr lang="en-US" b="1" dirty="0"/>
              <a:t>Python 3.X</a:t>
            </a:r>
            <a:r>
              <a:rPr lang="en-US" dirty="0"/>
              <a:t>, printing is a </a:t>
            </a:r>
            <a:r>
              <a:rPr lang="en-US" b="1" i="1" dirty="0"/>
              <a:t>built-in function</a:t>
            </a:r>
            <a:r>
              <a:rPr lang="en-US" dirty="0"/>
              <a:t>, with keyword arguments for special</a:t>
            </a:r>
          </a:p>
          <a:p>
            <a:r>
              <a:rPr lang="en-US" dirty="0"/>
              <a:t>modes.</a:t>
            </a:r>
          </a:p>
          <a:p>
            <a:r>
              <a:rPr lang="en-US" dirty="0"/>
              <a:t>• In </a:t>
            </a:r>
            <a:r>
              <a:rPr lang="en-US" b="1" dirty="0"/>
              <a:t>Python 2.X</a:t>
            </a:r>
            <a:r>
              <a:rPr lang="en-US" dirty="0"/>
              <a:t>, printing is a </a:t>
            </a:r>
            <a:r>
              <a:rPr lang="en-US" b="1" i="1" dirty="0"/>
              <a:t>statement </a:t>
            </a:r>
            <a:r>
              <a:rPr lang="en-US" dirty="0"/>
              <a:t>with specific syntax all its 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87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34200"/>
          </a:xfrm>
        </p:spPr>
        <p:txBody>
          <a:bodyPr>
            <a:noAutofit/>
          </a:bodyPr>
          <a:lstStyle/>
          <a:p>
            <a:r>
              <a:rPr lang="en-US" sz="2400" b="1" i="1" dirty="0"/>
              <a:t>File object methods</a:t>
            </a:r>
          </a:p>
          <a:p>
            <a:r>
              <a:rPr lang="en-US" sz="2400" dirty="0" smtClean="0"/>
              <a:t>file </a:t>
            </a:r>
            <a:r>
              <a:rPr lang="en-US" sz="2400" dirty="0"/>
              <a:t>object methods </a:t>
            </a:r>
            <a:r>
              <a:rPr lang="en-US" sz="2400" dirty="0" smtClean="0"/>
              <a:t>are that </a:t>
            </a:r>
            <a:r>
              <a:rPr lang="en-US" sz="2400" dirty="0"/>
              <a:t>write text </a:t>
            </a:r>
            <a:r>
              <a:rPr lang="en-US" sz="2400" b="1" dirty="0"/>
              <a:t>(e.g</a:t>
            </a:r>
            <a:r>
              <a:rPr lang="en-US" sz="2400" b="1" dirty="0" smtClean="0"/>
              <a:t>., </a:t>
            </a:r>
            <a:r>
              <a:rPr lang="en-US" sz="2400" b="1" dirty="0" err="1" smtClean="0"/>
              <a:t>file.write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str</a:t>
            </a:r>
            <a:r>
              <a:rPr lang="en-US" sz="2400" b="1" dirty="0"/>
              <a:t>)). </a:t>
            </a:r>
            <a:r>
              <a:rPr lang="en-US" sz="2400" dirty="0"/>
              <a:t>Printing operations are similar, but more focused—whereas </a:t>
            </a:r>
            <a:r>
              <a:rPr lang="en-US" sz="2400" dirty="0" smtClean="0"/>
              <a:t>file write </a:t>
            </a:r>
            <a:r>
              <a:rPr lang="en-US" sz="2400" dirty="0"/>
              <a:t>methods write strings to arbitrary files, </a:t>
            </a:r>
            <a:r>
              <a:rPr lang="en-US" sz="2400" b="1" dirty="0"/>
              <a:t>print writes objects to the </a:t>
            </a:r>
            <a:r>
              <a:rPr lang="en-US" sz="2400" b="1" dirty="0" err="1" smtClean="0"/>
              <a:t>stdout</a:t>
            </a:r>
            <a:r>
              <a:rPr lang="en-US" sz="2400" b="1" dirty="0"/>
              <a:t> </a:t>
            </a:r>
            <a:r>
              <a:rPr lang="en-US" sz="2400" b="1" dirty="0" smtClean="0"/>
              <a:t>stream </a:t>
            </a:r>
            <a:r>
              <a:rPr lang="en-US" sz="2400" b="1" dirty="0"/>
              <a:t>by default</a:t>
            </a:r>
            <a:r>
              <a:rPr lang="en-US" sz="2400" dirty="0"/>
              <a:t>, with some automatic formatting added. Unlike with file methods</a:t>
            </a:r>
            <a:r>
              <a:rPr lang="en-US" sz="2400" dirty="0" smtClean="0"/>
              <a:t>,</a:t>
            </a:r>
          </a:p>
          <a:p>
            <a:endParaRPr lang="en-US" sz="2400" dirty="0"/>
          </a:p>
          <a:p>
            <a:r>
              <a:rPr lang="en-US" sz="2400" dirty="0"/>
              <a:t>there is no need to convert objects to strings when using print operations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5144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Standard output stream</a:t>
            </a:r>
          </a:p>
          <a:p>
            <a:r>
              <a:rPr lang="en-US" dirty="0"/>
              <a:t>The standard output stream (often known as </a:t>
            </a:r>
            <a:r>
              <a:rPr lang="en-US" dirty="0" err="1"/>
              <a:t>stdout</a:t>
            </a:r>
            <a:r>
              <a:rPr lang="en-US" dirty="0"/>
              <a:t>) is simply a default place to send a program’s text output. Along with the standard input and error streams, it’s one of three data connections created when your script starts.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standard output </a:t>
            </a:r>
            <a:r>
              <a:rPr lang="en-US" dirty="0"/>
              <a:t>stream is usually mapped to the window where you started your Python program, unless it’s been redirected to a file or pipe in your operating system’s shell.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Because </a:t>
            </a:r>
            <a:r>
              <a:rPr lang="en-US" dirty="0"/>
              <a:t>the standard output stream is available in Python as the </a:t>
            </a:r>
            <a:r>
              <a:rPr lang="en-US" dirty="0" err="1"/>
              <a:t>stdout</a:t>
            </a:r>
            <a:r>
              <a:rPr lang="en-US" dirty="0"/>
              <a:t> file object in the built-in sys module (i.e., </a:t>
            </a:r>
            <a:r>
              <a:rPr lang="en-US" dirty="0" err="1"/>
              <a:t>sys.stdout</a:t>
            </a:r>
            <a:r>
              <a:rPr lang="en-US" dirty="0"/>
              <a:t>), it’s possible to emulate print with file write method calls.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print is noticeably easier to use and makes it easy to print text to other files and streams.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42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782" y="13855"/>
            <a:ext cx="9164782" cy="838200"/>
          </a:xfrm>
        </p:spPr>
        <p:txBody>
          <a:bodyPr/>
          <a:lstStyle/>
          <a:p>
            <a:r>
              <a:rPr lang="en-US" dirty="0"/>
              <a:t>The Python 3.X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b="1" dirty="0"/>
              <a:t>Call format</a:t>
            </a:r>
          </a:p>
          <a:p>
            <a:r>
              <a:rPr lang="en-US" dirty="0"/>
              <a:t>Syntactically, calls to the 3.X print function have the following form (the flush </a:t>
            </a:r>
            <a:r>
              <a:rPr lang="en-US" dirty="0" smtClean="0"/>
              <a:t>argument is </a:t>
            </a:r>
            <a:r>
              <a:rPr lang="en-US" dirty="0"/>
              <a:t>new as of Python 3.3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r>
              <a:rPr lang="en-US" sz="2000" b="1" dirty="0"/>
              <a:t>print([object, ...][, </a:t>
            </a:r>
            <a:r>
              <a:rPr lang="en-US" sz="2000" b="1" dirty="0" err="1"/>
              <a:t>sep</a:t>
            </a:r>
            <a:r>
              <a:rPr lang="en-US" sz="2000" b="1" dirty="0"/>
              <a:t>=' '][, end='\n'][, file=</a:t>
            </a:r>
            <a:r>
              <a:rPr lang="en-US" sz="2000" b="1" dirty="0" err="1"/>
              <a:t>sys.stdout</a:t>
            </a:r>
            <a:r>
              <a:rPr lang="en-US" sz="2000" b="1" dirty="0"/>
              <a:t>][, flush=False</a:t>
            </a:r>
            <a:r>
              <a:rPr lang="en-US" sz="2000" b="1" dirty="0" smtClean="0"/>
              <a:t>])</a:t>
            </a:r>
          </a:p>
          <a:p>
            <a:endParaRPr lang="en-US" sz="2000" b="1" dirty="0" smtClean="0"/>
          </a:p>
          <a:p>
            <a:r>
              <a:rPr lang="en-US" sz="2000" dirty="0"/>
              <a:t>items in square brackets are optional and may be omitted in </a:t>
            </a:r>
            <a:r>
              <a:rPr lang="en-US" sz="2000" dirty="0" smtClean="0"/>
              <a:t>a given </a:t>
            </a:r>
            <a:r>
              <a:rPr lang="en-US" sz="2000" dirty="0"/>
              <a:t>call, and values after = give argument defaults.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852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855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Assignment statements come in a variety of syntax flavors,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/>
              <a:t>is technically neither a reserved word nor a statement in 3.X, but a </a:t>
            </a:r>
            <a:r>
              <a:rPr lang="en-US" dirty="0" smtClean="0"/>
              <a:t>built-in function </a:t>
            </a:r>
            <a:r>
              <a:rPr lang="en-US" dirty="0"/>
              <a:t>call; because it will nearly always be run as an expression </a:t>
            </a:r>
            <a:r>
              <a:rPr lang="en-US" dirty="0" smtClean="0"/>
              <a:t>statement, though </a:t>
            </a:r>
            <a:r>
              <a:rPr lang="en-US" dirty="0"/>
              <a:t>(and often on a line by itself), it’s generally thought of as a statement type.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yield</a:t>
            </a:r>
            <a:r>
              <a:rPr lang="en-US" dirty="0" smtClean="0"/>
              <a:t> </a:t>
            </a:r>
            <a:r>
              <a:rPr lang="en-US" dirty="0"/>
              <a:t>is also an expression instead of a statement as of 2.5; like print, it’s </a:t>
            </a:r>
            <a:r>
              <a:rPr lang="en-US" dirty="0" smtClean="0"/>
              <a:t>typically used </a:t>
            </a:r>
            <a:r>
              <a:rPr lang="en-US" dirty="0"/>
              <a:t>as an expression statement and so is included in this table, but scripts </a:t>
            </a:r>
            <a:r>
              <a:rPr lang="en-US" dirty="0" smtClean="0"/>
              <a:t>occasionally assign </a:t>
            </a:r>
            <a:r>
              <a:rPr lang="en-US" dirty="0"/>
              <a:t>or otherwise use its result, </a:t>
            </a:r>
            <a:r>
              <a:rPr lang="en-US" dirty="0" smtClean="0"/>
              <a:t>As </a:t>
            </a:r>
            <a:r>
              <a:rPr lang="en-US" dirty="0"/>
              <a:t>an </a:t>
            </a:r>
            <a:r>
              <a:rPr lang="en-US" dirty="0" smtClean="0"/>
              <a:t>expression, yield </a:t>
            </a:r>
            <a:r>
              <a:rPr lang="en-US" dirty="0"/>
              <a:t>is also a reserved word, unlike print.</a:t>
            </a:r>
          </a:p>
        </p:txBody>
      </p:sp>
    </p:spTree>
    <p:extLst>
      <p:ext uri="{BB962C8B-B14F-4D97-AF65-F5344CB8AC3E}">
        <p14:creationId xmlns:p14="http://schemas.microsoft.com/office/powerpoint/2010/main" val="195309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34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• </a:t>
            </a:r>
            <a:r>
              <a:rPr lang="en-US" b="1" dirty="0" err="1"/>
              <a:t>sep</a:t>
            </a:r>
            <a:r>
              <a:rPr lang="en-US" dirty="0"/>
              <a:t> is a string inserted between each object’s text, which defaults to a single </a:t>
            </a:r>
            <a:r>
              <a:rPr lang="en-US" dirty="0" smtClean="0"/>
              <a:t>space if </a:t>
            </a:r>
            <a:r>
              <a:rPr lang="en-US" dirty="0"/>
              <a:t>not passed; passing an empty string suppresses separators altogether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end</a:t>
            </a:r>
            <a:r>
              <a:rPr lang="en-US" dirty="0"/>
              <a:t> is a string added at the end of the printed text, which defaults to a \n </a:t>
            </a:r>
            <a:r>
              <a:rPr lang="en-US" dirty="0" smtClean="0"/>
              <a:t>newline character </a:t>
            </a:r>
            <a:r>
              <a:rPr lang="en-US" dirty="0"/>
              <a:t>if not passed. Passing an empty string avoids dropping down to the </a:t>
            </a:r>
            <a:r>
              <a:rPr lang="en-US" dirty="0" smtClean="0"/>
              <a:t>next output </a:t>
            </a:r>
            <a:r>
              <a:rPr lang="en-US" dirty="0"/>
              <a:t>line at the end of the printed text—the next print will keep adding to </a:t>
            </a:r>
            <a:r>
              <a:rPr lang="en-US" dirty="0" smtClean="0"/>
              <a:t>the end </a:t>
            </a:r>
            <a:r>
              <a:rPr lang="en-US" dirty="0"/>
              <a:t>of the current output line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file</a:t>
            </a:r>
            <a:r>
              <a:rPr lang="en-US" dirty="0"/>
              <a:t> specifies the file, standard stream, or other file-like object to which the </a:t>
            </a:r>
            <a:r>
              <a:rPr lang="en-US" dirty="0" smtClean="0"/>
              <a:t>text will </a:t>
            </a:r>
            <a:r>
              <a:rPr lang="en-US" dirty="0"/>
              <a:t>be sent; it defaults to the </a:t>
            </a:r>
            <a:r>
              <a:rPr lang="en-US" dirty="0" err="1"/>
              <a:t>sys.stdout</a:t>
            </a:r>
            <a:r>
              <a:rPr lang="en-US" dirty="0"/>
              <a:t> standard output stream if not passed. </a:t>
            </a:r>
            <a:r>
              <a:rPr lang="en-US" dirty="0" smtClean="0"/>
              <a:t>Any object </a:t>
            </a:r>
            <a:r>
              <a:rPr lang="en-US" dirty="0"/>
              <a:t>with a file-like write(</a:t>
            </a:r>
            <a:r>
              <a:rPr lang="en-US" i="1" dirty="0"/>
              <a:t>string</a:t>
            </a:r>
            <a:r>
              <a:rPr lang="en-US" dirty="0"/>
              <a:t>) method may be passed, but real files </a:t>
            </a:r>
            <a:r>
              <a:rPr lang="en-US" dirty="0" smtClean="0"/>
              <a:t>should be </a:t>
            </a:r>
            <a:r>
              <a:rPr lang="en-US" dirty="0"/>
              <a:t>already opened for output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flush</a:t>
            </a:r>
            <a:r>
              <a:rPr lang="en-US" dirty="0"/>
              <a:t>, added in 3.3, defaults to False. It allows prints to mandate that their text </a:t>
            </a:r>
            <a:r>
              <a:rPr lang="en-US" dirty="0" smtClean="0"/>
              <a:t>be flushed </a:t>
            </a:r>
            <a:r>
              <a:rPr lang="en-US" dirty="0"/>
              <a:t>through the output stream immediately to any waiting recipients. </a:t>
            </a:r>
            <a:r>
              <a:rPr lang="en-US" dirty="0" smtClean="0"/>
              <a:t>Normally, whether </a:t>
            </a:r>
            <a:r>
              <a:rPr lang="en-US" dirty="0"/>
              <a:t>printed output is buffered in memory or not is determined </a:t>
            </a:r>
            <a:r>
              <a:rPr lang="en-US" dirty="0" smtClean="0"/>
              <a:t>by file</a:t>
            </a:r>
            <a:r>
              <a:rPr lang="en-US" dirty="0"/>
              <a:t>; passing a true value to flush forcibly flushes the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900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3.X print function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 </a:t>
            </a:r>
            <a:r>
              <a:rPr lang="en-US" b="1" dirty="0"/>
              <a:t>print()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Display a blank line</a:t>
            </a:r>
          </a:p>
          <a:p>
            <a:r>
              <a:rPr lang="en-US" dirty="0"/>
              <a:t>&gt;&gt;&gt; </a:t>
            </a:r>
            <a:r>
              <a:rPr lang="en-US" b="1" dirty="0"/>
              <a:t>x = 'spam'</a:t>
            </a:r>
          </a:p>
          <a:p>
            <a:r>
              <a:rPr lang="en-US" dirty="0"/>
              <a:t>&gt;&gt;&gt; </a:t>
            </a:r>
            <a:r>
              <a:rPr lang="en-US" b="1" dirty="0"/>
              <a:t>y = 99</a:t>
            </a:r>
          </a:p>
          <a:p>
            <a:r>
              <a:rPr lang="en-US" dirty="0"/>
              <a:t>&gt;&gt;&gt; </a:t>
            </a:r>
            <a:r>
              <a:rPr lang="en-US" b="1" dirty="0"/>
              <a:t>z = ['eggs']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b="1" dirty="0"/>
              <a:t>print(x, y, z) </a:t>
            </a:r>
            <a:r>
              <a:rPr lang="en-US" b="1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Print three objects per defaults</a:t>
            </a:r>
          </a:p>
          <a:p>
            <a:r>
              <a:rPr lang="en-US" dirty="0"/>
              <a:t>spam 99 [</a:t>
            </a:r>
            <a:r>
              <a:rPr lang="en-US" dirty="0" smtClean="0"/>
              <a:t>'eggs‘]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88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90678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There’s no need to convert objects to strings here, as would be required for file </a:t>
            </a:r>
            <a:r>
              <a:rPr lang="en-US" dirty="0" smtClean="0"/>
              <a:t>write methods</a:t>
            </a:r>
            <a:r>
              <a:rPr lang="en-US" dirty="0"/>
              <a:t>. By default, print calls add a space between the objects printed. To </a:t>
            </a:r>
            <a:r>
              <a:rPr lang="en-US" dirty="0" smtClean="0"/>
              <a:t>suppress this</a:t>
            </a:r>
            <a:r>
              <a:rPr lang="en-US" dirty="0"/>
              <a:t>, send an empty string to the </a:t>
            </a:r>
            <a:r>
              <a:rPr lang="en-US" dirty="0" err="1"/>
              <a:t>sep</a:t>
            </a:r>
            <a:r>
              <a:rPr lang="en-US" dirty="0"/>
              <a:t> keyword argument, or send an alternative </a:t>
            </a:r>
            <a:r>
              <a:rPr lang="en-US" dirty="0" smtClean="0"/>
              <a:t>separator of </a:t>
            </a:r>
            <a:r>
              <a:rPr lang="en-US" dirty="0"/>
              <a:t>your choosing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print(x, y, z, </a:t>
            </a:r>
            <a:r>
              <a:rPr lang="en-US" b="1" dirty="0" err="1"/>
              <a:t>sep</a:t>
            </a:r>
            <a:r>
              <a:rPr lang="en-US" b="1" dirty="0"/>
              <a:t>='') </a:t>
            </a:r>
            <a:r>
              <a:rPr lang="en-US" i="1" dirty="0"/>
              <a:t># Suppress separator</a:t>
            </a:r>
          </a:p>
          <a:p>
            <a:r>
              <a:rPr lang="en-US" dirty="0"/>
              <a:t>spam99['eggs']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b="1" dirty="0"/>
              <a:t>print(x, y, z, </a:t>
            </a:r>
            <a:r>
              <a:rPr lang="en-US" b="1" dirty="0" err="1"/>
              <a:t>sep</a:t>
            </a:r>
            <a:r>
              <a:rPr lang="en-US" b="1" dirty="0"/>
              <a:t>=', ') </a:t>
            </a:r>
            <a:r>
              <a:rPr lang="en-US" i="1" dirty="0"/>
              <a:t># Custom separator</a:t>
            </a:r>
          </a:p>
          <a:p>
            <a:r>
              <a:rPr lang="en-US" dirty="0"/>
              <a:t>spam, 99, ['eggs</a:t>
            </a:r>
            <a:r>
              <a:rPr lang="en-US" dirty="0" smtClean="0"/>
              <a:t>']</a:t>
            </a:r>
          </a:p>
          <a:p>
            <a:endParaRPr lang="en-US" dirty="0" smtClean="0"/>
          </a:p>
          <a:p>
            <a:r>
              <a:rPr lang="en-US" dirty="0"/>
              <a:t>Also by default, print adds an end-of-line character to terminate the output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3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suppress </a:t>
            </a:r>
            <a:r>
              <a:rPr lang="en-US" dirty="0" smtClean="0"/>
              <a:t>end of line </a:t>
            </a:r>
            <a:r>
              <a:rPr lang="en-US" dirty="0"/>
              <a:t>and avoid the line break altogether by passing an empty string to </a:t>
            </a:r>
            <a:r>
              <a:rPr lang="en-US" dirty="0" smtClean="0"/>
              <a:t>the end </a:t>
            </a:r>
            <a:r>
              <a:rPr lang="en-US" dirty="0"/>
              <a:t>keyword argument</a:t>
            </a:r>
            <a:r>
              <a:rPr lang="en-US" dirty="0" smtClean="0"/>
              <a:t>,</a:t>
            </a:r>
          </a:p>
          <a:p>
            <a:r>
              <a:rPr lang="en-US" dirty="0"/>
              <a:t>&gt;&gt;&gt; </a:t>
            </a:r>
            <a:r>
              <a:rPr lang="en-US" b="1" dirty="0"/>
              <a:t>print(x, y, z, end='')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Suppress line break</a:t>
            </a:r>
          </a:p>
          <a:p>
            <a:r>
              <a:rPr lang="en-US" dirty="0"/>
              <a:t>spam 99 ['eggs']&gt;&gt;&gt;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b="1" dirty="0"/>
              <a:t>print(x, y, z, end=''); print(x, y, z)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Two prints, same output line</a:t>
            </a:r>
          </a:p>
          <a:p>
            <a:r>
              <a:rPr lang="en-US" dirty="0"/>
              <a:t>spam 99 ['eggs']spam 99 ['eggs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print(x, y, z, end='...\n')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Custom line end</a:t>
            </a:r>
          </a:p>
          <a:p>
            <a:r>
              <a:rPr lang="en-US" dirty="0"/>
              <a:t>spam 99 ['eggs']...</a:t>
            </a:r>
          </a:p>
          <a:p>
            <a:r>
              <a:rPr lang="en-US" dirty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138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You can also combine keyword arguments to specify both separators and </a:t>
            </a:r>
            <a:r>
              <a:rPr lang="en-US" dirty="0" smtClean="0"/>
              <a:t>end-of-line strings—they </a:t>
            </a:r>
            <a:r>
              <a:rPr lang="en-US" dirty="0"/>
              <a:t>may appear in any order but must appear after all the objects </a:t>
            </a:r>
            <a:r>
              <a:rPr lang="en-US" dirty="0" smtClean="0"/>
              <a:t>being printed</a:t>
            </a:r>
            <a:r>
              <a:rPr lang="en-US" dirty="0"/>
              <a:t>:</a:t>
            </a:r>
          </a:p>
          <a:p>
            <a:r>
              <a:rPr lang="en-US" dirty="0"/>
              <a:t>&gt;&gt;&gt; </a:t>
            </a:r>
            <a:r>
              <a:rPr lang="en-US" b="1" dirty="0"/>
              <a:t>print(x, y, z, </a:t>
            </a:r>
            <a:r>
              <a:rPr lang="en-US" b="1" dirty="0" err="1"/>
              <a:t>sep</a:t>
            </a:r>
            <a:r>
              <a:rPr lang="en-US" b="1" dirty="0"/>
              <a:t>='...', end='!\n')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Multiple keywords</a:t>
            </a:r>
          </a:p>
          <a:p>
            <a:r>
              <a:rPr lang="en-US" dirty="0"/>
              <a:t>spam...99...['eggs']!</a:t>
            </a:r>
          </a:p>
          <a:p>
            <a:r>
              <a:rPr lang="en-US" dirty="0"/>
              <a:t>&gt;&gt;&gt; </a:t>
            </a:r>
            <a:r>
              <a:rPr lang="en-US" b="1" dirty="0"/>
              <a:t>print(x, y, z, end='!\n', </a:t>
            </a:r>
            <a:r>
              <a:rPr lang="en-US" b="1" dirty="0" err="1"/>
              <a:t>sep</a:t>
            </a:r>
            <a:r>
              <a:rPr lang="en-US" b="1" dirty="0"/>
              <a:t>='...')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Order doesn't matter</a:t>
            </a:r>
          </a:p>
          <a:p>
            <a:r>
              <a:rPr lang="en-US" dirty="0"/>
              <a:t>spam...99...['eggs']!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320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in files and print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&gt;&gt;&gt; </a:t>
            </a:r>
            <a:r>
              <a:rPr lang="en-US" b="1" dirty="0"/>
              <a:t>print(x, y, z, </a:t>
            </a:r>
            <a:r>
              <a:rPr lang="en-US" b="1" dirty="0" err="1"/>
              <a:t>sep</a:t>
            </a:r>
            <a:r>
              <a:rPr lang="en-US" b="1" dirty="0"/>
              <a:t>='...', file=open('data.txt', 'w')) </a:t>
            </a:r>
            <a:r>
              <a:rPr lang="en-US" i="1" dirty="0"/>
              <a:t># Print to a file</a:t>
            </a:r>
          </a:p>
          <a:p>
            <a:r>
              <a:rPr lang="en-US" dirty="0"/>
              <a:t>&gt;&gt;&gt; </a:t>
            </a:r>
            <a:r>
              <a:rPr lang="en-US" b="1" dirty="0"/>
              <a:t>print(x, y, z)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Back to </a:t>
            </a:r>
            <a:r>
              <a:rPr lang="en-US" i="1" dirty="0" err="1"/>
              <a:t>stdout</a:t>
            </a:r>
            <a:endParaRPr lang="en-US" i="1" dirty="0"/>
          </a:p>
          <a:p>
            <a:r>
              <a:rPr lang="en-US" dirty="0"/>
              <a:t>spam 99 ['eggs']</a:t>
            </a:r>
          </a:p>
          <a:p>
            <a:r>
              <a:rPr lang="en-US" dirty="0"/>
              <a:t>&gt;&gt;&gt; </a:t>
            </a:r>
            <a:r>
              <a:rPr lang="en-US" b="1" dirty="0"/>
              <a:t>print(open('data.txt').read</a:t>
            </a:r>
            <a:r>
              <a:rPr lang="en-US" b="1" dirty="0" smtClean="0"/>
              <a:t>())	 </a:t>
            </a:r>
            <a:r>
              <a:rPr lang="en-US" i="1" dirty="0"/>
              <a:t># Display file text</a:t>
            </a:r>
          </a:p>
          <a:p>
            <a:r>
              <a:rPr lang="en-US" dirty="0"/>
              <a:t>spam...99...['eggs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text = '%s: %-.4f, %05d' % ('Result', 3.14159, 42)</a:t>
            </a:r>
          </a:p>
          <a:p>
            <a:r>
              <a:rPr lang="en-US" dirty="0"/>
              <a:t>&gt;&gt;&gt; </a:t>
            </a:r>
            <a:r>
              <a:rPr lang="en-US" b="1" dirty="0"/>
              <a:t>print(text)</a:t>
            </a:r>
          </a:p>
          <a:p>
            <a:r>
              <a:rPr lang="en-US" dirty="0"/>
              <a:t>Result: 3.1416, 00042</a:t>
            </a:r>
          </a:p>
          <a:p>
            <a:r>
              <a:rPr lang="en-US" dirty="0"/>
              <a:t>&gt;&gt;&gt; </a:t>
            </a:r>
            <a:r>
              <a:rPr lang="en-US" b="1" dirty="0"/>
              <a:t>print('%s: %-.4f, %05d' % ('Result', 3.14159, 42))</a:t>
            </a:r>
          </a:p>
          <a:p>
            <a:r>
              <a:rPr lang="en-US" dirty="0"/>
              <a:t>Result: 3.1416, 00042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5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2.X print Statement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47699" r="1898" b="18935"/>
          <a:stretch/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1609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2.X print statement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4162"/>
            <a:ext cx="9067800" cy="53038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&gt;&gt;&gt; </a:t>
            </a:r>
            <a:r>
              <a:rPr lang="en-US" b="1" dirty="0"/>
              <a:t>x = 'a'</a:t>
            </a:r>
          </a:p>
          <a:p>
            <a:r>
              <a:rPr lang="en-US" dirty="0"/>
              <a:t>&gt;&gt;&gt; </a:t>
            </a:r>
            <a:r>
              <a:rPr lang="en-US" b="1" dirty="0"/>
              <a:t>y = 'b'</a:t>
            </a:r>
          </a:p>
          <a:p>
            <a:r>
              <a:rPr lang="en-US" dirty="0"/>
              <a:t>&gt;&gt;&gt; </a:t>
            </a:r>
            <a:r>
              <a:rPr lang="en-US" b="1" dirty="0"/>
              <a:t>print x, y</a:t>
            </a:r>
          </a:p>
          <a:p>
            <a:r>
              <a:rPr lang="en-US" dirty="0"/>
              <a:t>a </a:t>
            </a:r>
            <a:r>
              <a:rPr lang="en-US" dirty="0" smtClean="0"/>
              <a:t>b</a:t>
            </a:r>
          </a:p>
          <a:p>
            <a:endParaRPr lang="en-US" dirty="0"/>
          </a:p>
          <a:p>
            <a:r>
              <a:rPr lang="es-ES" dirty="0"/>
              <a:t>&gt;&gt;&gt; </a:t>
            </a:r>
            <a:r>
              <a:rPr lang="es-ES" b="1" dirty="0" err="1"/>
              <a:t>print</a:t>
            </a:r>
            <a:r>
              <a:rPr lang="es-ES" b="1" dirty="0"/>
              <a:t> x, y,; </a:t>
            </a:r>
            <a:r>
              <a:rPr lang="es-ES" b="1" dirty="0" err="1"/>
              <a:t>print</a:t>
            </a:r>
            <a:r>
              <a:rPr lang="es-ES" b="1" dirty="0"/>
              <a:t> x, y</a:t>
            </a:r>
          </a:p>
          <a:p>
            <a:r>
              <a:rPr lang="en-US" dirty="0"/>
              <a:t>a b a </a:t>
            </a:r>
            <a:r>
              <a:rPr lang="en-US" dirty="0" smtClean="0"/>
              <a:t>b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print x + y</a:t>
            </a:r>
          </a:p>
          <a:p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print '%s...%s' % (x, y)</a:t>
            </a:r>
          </a:p>
          <a:p>
            <a:r>
              <a:rPr lang="en-US" dirty="0"/>
              <a:t>a...b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76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6" y="13855"/>
            <a:ext cx="9137073" cy="838200"/>
          </a:xfrm>
        </p:spPr>
        <p:txBody>
          <a:bodyPr/>
          <a:lstStyle/>
          <a:p>
            <a:r>
              <a:rPr lang="en-US" dirty="0"/>
              <a:t>Print Stream Redirection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6" t="17700" b="16791"/>
          <a:stretch/>
        </p:blipFill>
        <p:spPr bwMode="auto">
          <a:xfrm>
            <a:off x="0" y="914400"/>
            <a:ext cx="9220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2723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b="1" dirty="0"/>
              <a:t>'hello world' </a:t>
            </a:r>
            <a:r>
              <a:rPr lang="en-US" i="1" dirty="0"/>
              <a:t># Interactive echoes</a:t>
            </a:r>
          </a:p>
          <a:p>
            <a:r>
              <a:rPr lang="en-US" dirty="0"/>
              <a:t>'hello </a:t>
            </a:r>
            <a:r>
              <a:rPr lang="en-US" dirty="0" smtClean="0"/>
              <a:t>world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import sys </a:t>
            </a:r>
            <a:r>
              <a:rPr lang="en-US" i="1" dirty="0"/>
              <a:t># Printing the hard way</a:t>
            </a:r>
          </a:p>
          <a:p>
            <a:r>
              <a:rPr lang="en-US" dirty="0"/>
              <a:t>&gt;&gt;&gt; </a:t>
            </a:r>
            <a:r>
              <a:rPr lang="en-US" b="1" dirty="0" err="1"/>
              <a:t>sys.stdout.write</a:t>
            </a:r>
            <a:r>
              <a:rPr lang="en-US" b="1" dirty="0"/>
              <a:t>('hello world\n')</a:t>
            </a:r>
          </a:p>
          <a:p>
            <a:r>
              <a:rPr lang="en-US" dirty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9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Python Removes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Parentheses are </a:t>
            </a:r>
            <a:r>
              <a:rPr lang="en-US" dirty="0" smtClean="0"/>
              <a:t>optional</a:t>
            </a:r>
          </a:p>
          <a:p>
            <a:r>
              <a:rPr lang="en-US" dirty="0"/>
              <a:t>End-of-line is end of </a:t>
            </a:r>
            <a:r>
              <a:rPr lang="en-US" dirty="0" smtClean="0"/>
              <a:t>statement</a:t>
            </a:r>
          </a:p>
          <a:p>
            <a:r>
              <a:rPr lang="en-US" dirty="0"/>
              <a:t>End of indentation is end of </a:t>
            </a:r>
            <a:r>
              <a:rPr lang="en-US" dirty="0" smtClean="0"/>
              <a:t>block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Why Indentation Syntax</a:t>
            </a:r>
            <a:r>
              <a:rPr lang="en-US" b="1" dirty="0" smtClean="0"/>
              <a:t>?</a:t>
            </a:r>
          </a:p>
          <a:p>
            <a:r>
              <a:rPr lang="en-US" dirty="0"/>
              <a:t>Python almost forces programmers to produce uniform, regular, and </a:t>
            </a:r>
            <a:r>
              <a:rPr lang="en-US" dirty="0" smtClean="0"/>
              <a:t>readable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82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stream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print(X, Y) </a:t>
            </a:r>
            <a:r>
              <a:rPr lang="en-US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Or, in 2.X: print X, Y</a:t>
            </a:r>
          </a:p>
          <a:p>
            <a:r>
              <a:rPr lang="en-US" dirty="0"/>
              <a:t>is equivalent to the longer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import sys</a:t>
            </a:r>
          </a:p>
          <a:p>
            <a:r>
              <a:rPr lang="en-US" dirty="0" err="1"/>
              <a:t>sys.stdout.write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(X) + ' ' + </a:t>
            </a:r>
            <a:r>
              <a:rPr lang="en-US" dirty="0" err="1"/>
              <a:t>str</a:t>
            </a:r>
            <a:r>
              <a:rPr lang="en-US" dirty="0"/>
              <a:t>(Y) + '\n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/>
              <a:t>import sys</a:t>
            </a:r>
          </a:p>
          <a:p>
            <a:r>
              <a:rPr lang="en-US" dirty="0" err="1"/>
              <a:t>sys.stdout</a:t>
            </a:r>
            <a:r>
              <a:rPr lang="en-US" dirty="0"/>
              <a:t> = open('log.txt', 'a') </a:t>
            </a:r>
            <a:r>
              <a:rPr lang="en-US" i="1" dirty="0"/>
              <a:t># Redirects prints to a file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print(x, y, x) </a:t>
            </a:r>
            <a:r>
              <a:rPr lang="en-US" i="1" dirty="0"/>
              <a:t># Shows up in log.txt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722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stream </a:t>
            </a:r>
            <a:r>
              <a:rPr lang="en-US" dirty="0" smtClean="0"/>
              <a:t>redirection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&gt;&gt;&gt; </a:t>
            </a:r>
            <a:r>
              <a:rPr lang="en-US" b="1" dirty="0"/>
              <a:t>import sys</a:t>
            </a:r>
          </a:p>
          <a:p>
            <a:r>
              <a:rPr lang="en-US" dirty="0"/>
              <a:t>&gt;&gt;&gt; </a:t>
            </a:r>
            <a:r>
              <a:rPr lang="en-US" b="1" dirty="0"/>
              <a:t>temp = </a:t>
            </a:r>
            <a:r>
              <a:rPr lang="en-US" b="1" dirty="0" err="1"/>
              <a:t>sys.stdout</a:t>
            </a:r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Save for restoring later</a:t>
            </a:r>
          </a:p>
          <a:p>
            <a:r>
              <a:rPr lang="en-US" dirty="0"/>
              <a:t>&gt;&gt;&gt; </a:t>
            </a:r>
            <a:r>
              <a:rPr lang="en-US" b="1" dirty="0" err="1"/>
              <a:t>sys.stdout</a:t>
            </a:r>
            <a:r>
              <a:rPr lang="en-US" b="1" dirty="0"/>
              <a:t> = open('log.txt', 'a')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Redirect prints to a file</a:t>
            </a:r>
          </a:p>
          <a:p>
            <a:r>
              <a:rPr lang="en-US" dirty="0"/>
              <a:t>&gt;&gt;&gt; </a:t>
            </a:r>
            <a:r>
              <a:rPr lang="en-US" b="1" dirty="0"/>
              <a:t>print('spam')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Prints go to file, not here</a:t>
            </a:r>
          </a:p>
          <a:p>
            <a:r>
              <a:rPr lang="en-US" dirty="0"/>
              <a:t>&gt;&gt;&gt; </a:t>
            </a:r>
            <a:r>
              <a:rPr lang="en-US" b="1" dirty="0"/>
              <a:t>print(1, 2, 3)</a:t>
            </a:r>
          </a:p>
          <a:p>
            <a:r>
              <a:rPr lang="en-US" dirty="0"/>
              <a:t>&gt;&gt;&gt; </a:t>
            </a:r>
            <a:r>
              <a:rPr lang="en-US" b="1" dirty="0" err="1"/>
              <a:t>sys.stdout.close</a:t>
            </a:r>
            <a:r>
              <a:rPr lang="en-US" b="1" dirty="0"/>
              <a:t>()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Flush output to disk</a:t>
            </a:r>
          </a:p>
          <a:p>
            <a:r>
              <a:rPr lang="en-US" dirty="0"/>
              <a:t>&gt;&gt;&gt; </a:t>
            </a:r>
            <a:r>
              <a:rPr lang="en-US" b="1" dirty="0" err="1"/>
              <a:t>sys.stdout</a:t>
            </a:r>
            <a:r>
              <a:rPr lang="en-US" b="1" dirty="0"/>
              <a:t> = temp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Restore original stream</a:t>
            </a:r>
          </a:p>
          <a:p>
            <a:r>
              <a:rPr lang="en-US" dirty="0"/>
              <a:t>&gt;&gt;&gt; </a:t>
            </a:r>
            <a:r>
              <a:rPr lang="en-US" b="1" dirty="0"/>
              <a:t>print('back here')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Prints show up here again</a:t>
            </a:r>
          </a:p>
          <a:p>
            <a:r>
              <a:rPr lang="en-US" dirty="0"/>
              <a:t>back here</a:t>
            </a:r>
          </a:p>
          <a:p>
            <a:r>
              <a:rPr lang="en-US" dirty="0"/>
              <a:t>&gt;&gt;&gt; </a:t>
            </a:r>
            <a:r>
              <a:rPr lang="en-US" b="1" dirty="0"/>
              <a:t>print(open('log.txt').read()) </a:t>
            </a:r>
            <a:r>
              <a:rPr lang="en-US" b="1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Result of earlier prints</a:t>
            </a:r>
          </a:p>
          <a:p>
            <a:r>
              <a:rPr lang="en-US" dirty="0"/>
              <a:t>spam</a:t>
            </a:r>
          </a:p>
          <a:p>
            <a:r>
              <a:rPr lang="en-US" dirty="0"/>
              <a:t>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226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In 3.X, the file keyword allows a single print call to send its text to the write </a:t>
            </a:r>
            <a:r>
              <a:rPr lang="en-US" dirty="0" smtClean="0"/>
              <a:t>method of </a:t>
            </a:r>
            <a:r>
              <a:rPr lang="en-US" dirty="0"/>
              <a:t>a file (or file-like object), without actually </a:t>
            </a:r>
            <a:r>
              <a:rPr lang="en-US" dirty="0" smtClean="0"/>
              <a:t>resetting </a:t>
            </a:r>
            <a:r>
              <a:rPr lang="en-US" dirty="0" err="1"/>
              <a:t>sys.stdout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nl-NL" dirty="0"/>
              <a:t>log = open('log.txt', 'a') </a:t>
            </a:r>
            <a:r>
              <a:rPr lang="nl-NL" dirty="0" smtClean="0"/>
              <a:t>	</a:t>
            </a:r>
            <a:r>
              <a:rPr lang="nl-NL" i="1" dirty="0" smtClean="0"/>
              <a:t># </a:t>
            </a:r>
            <a:r>
              <a:rPr lang="nl-NL" i="1" dirty="0"/>
              <a:t>3.X</a:t>
            </a:r>
          </a:p>
          <a:p>
            <a:r>
              <a:rPr lang="en-US" dirty="0"/>
              <a:t>print(x, y, z, file=log) </a:t>
            </a:r>
            <a:r>
              <a:rPr lang="en-US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Print to a file-like object</a:t>
            </a:r>
          </a:p>
          <a:p>
            <a:r>
              <a:rPr lang="en-US" dirty="0"/>
              <a:t>print(a, b, c) </a:t>
            </a:r>
            <a:r>
              <a:rPr lang="en-US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Print to original </a:t>
            </a:r>
            <a:r>
              <a:rPr lang="en-US" i="1" dirty="0" err="1" smtClean="0"/>
              <a:t>stdout</a:t>
            </a:r>
            <a:endParaRPr lang="en-US" i="1" dirty="0" smtClean="0"/>
          </a:p>
          <a:p>
            <a:endParaRPr lang="en-US" i="1" dirty="0"/>
          </a:p>
          <a:p>
            <a:r>
              <a:rPr lang="nl-NL" dirty="0"/>
              <a:t>log = open('log.txt', 'a') </a:t>
            </a:r>
            <a:r>
              <a:rPr lang="nl-NL" dirty="0" smtClean="0"/>
              <a:t>	</a:t>
            </a:r>
            <a:r>
              <a:rPr lang="nl-NL" i="1" dirty="0" smtClean="0"/>
              <a:t># </a:t>
            </a:r>
            <a:r>
              <a:rPr lang="nl-NL" i="1" dirty="0"/>
              <a:t>2.X</a:t>
            </a:r>
          </a:p>
          <a:p>
            <a:r>
              <a:rPr lang="en-US" dirty="0"/>
              <a:t>print &gt;&gt; log, x, y, z </a:t>
            </a:r>
            <a:r>
              <a:rPr lang="en-US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Print to a file-like object</a:t>
            </a:r>
          </a:p>
          <a:p>
            <a:r>
              <a:rPr lang="en-US" dirty="0"/>
              <a:t>print a, b, </a:t>
            </a:r>
            <a:r>
              <a:rPr lang="en-US" dirty="0" smtClean="0"/>
              <a:t>c	 </a:t>
            </a:r>
            <a:r>
              <a:rPr lang="en-US" i="1" dirty="0"/>
              <a:t># Print to original </a:t>
            </a:r>
            <a:r>
              <a:rPr lang="en-US" i="1" dirty="0" err="1"/>
              <a:t>stdout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524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redirected forms of print are handy if you need to print to </a:t>
            </a:r>
            <a:r>
              <a:rPr lang="en-US" i="1" dirty="0"/>
              <a:t>both </a:t>
            </a:r>
            <a:r>
              <a:rPr lang="en-US" dirty="0"/>
              <a:t>files and </a:t>
            </a:r>
            <a:r>
              <a:rPr lang="en-US" dirty="0" smtClean="0"/>
              <a:t>the standard </a:t>
            </a:r>
            <a:r>
              <a:rPr lang="en-US" dirty="0"/>
              <a:t>output stream in the same program</a:t>
            </a:r>
            <a:r>
              <a:rPr lang="en-US" dirty="0" smtClean="0"/>
              <a:t>.</a:t>
            </a:r>
          </a:p>
          <a:p>
            <a:r>
              <a:rPr lang="en-US" dirty="0"/>
              <a:t>&gt;&gt;&gt; </a:t>
            </a:r>
            <a:r>
              <a:rPr lang="en-US" b="1" dirty="0"/>
              <a:t>log = open('log.txt', 'w')</a:t>
            </a:r>
          </a:p>
          <a:p>
            <a:r>
              <a:rPr lang="en-US" dirty="0"/>
              <a:t>&gt;&gt;&gt; </a:t>
            </a:r>
            <a:r>
              <a:rPr lang="en-US" b="1" dirty="0"/>
              <a:t>print(1, 2, 3, file=log) </a:t>
            </a:r>
            <a:r>
              <a:rPr lang="en-US" i="1" dirty="0"/>
              <a:t># For 2.X: print &gt;&gt; log, 1, 2, 3</a:t>
            </a:r>
          </a:p>
          <a:p>
            <a:r>
              <a:rPr lang="en-US" dirty="0"/>
              <a:t>&gt;&gt;&gt; </a:t>
            </a:r>
            <a:r>
              <a:rPr lang="en-US" b="1" dirty="0"/>
              <a:t>print(4, 5, 6, file=log)</a:t>
            </a:r>
          </a:p>
          <a:p>
            <a:r>
              <a:rPr lang="en-US" dirty="0"/>
              <a:t>&gt;&gt;&gt; </a:t>
            </a:r>
            <a:r>
              <a:rPr lang="en-US" b="1" dirty="0" err="1"/>
              <a:t>log.close</a:t>
            </a:r>
            <a:r>
              <a:rPr lang="en-US" b="1" dirty="0"/>
              <a:t>()</a:t>
            </a:r>
          </a:p>
          <a:p>
            <a:r>
              <a:rPr lang="en-US" dirty="0"/>
              <a:t>&gt;&gt;&gt; </a:t>
            </a:r>
            <a:r>
              <a:rPr lang="en-US" b="1" dirty="0"/>
              <a:t>print(7, 8, 9) </a:t>
            </a:r>
            <a:r>
              <a:rPr lang="en-US" i="1" dirty="0"/>
              <a:t># For 2.X: print 7, 8, </a:t>
            </a:r>
            <a:r>
              <a:rPr lang="en-US" i="1" dirty="0" smtClean="0"/>
              <a:t>9</a:t>
            </a:r>
          </a:p>
          <a:p>
            <a:r>
              <a:rPr lang="en-US" dirty="0"/>
              <a:t>7 8 9</a:t>
            </a:r>
          </a:p>
          <a:p>
            <a:r>
              <a:rPr lang="en-US" dirty="0"/>
              <a:t>&gt;&gt;&gt; </a:t>
            </a:r>
            <a:r>
              <a:rPr lang="en-US" b="1" dirty="0"/>
              <a:t>print(open('log.txt').read())</a:t>
            </a:r>
          </a:p>
          <a:p>
            <a:r>
              <a:rPr lang="en-US" dirty="0"/>
              <a:t>1 2 3</a:t>
            </a:r>
          </a:p>
          <a:p>
            <a:r>
              <a:rPr lang="en-US" dirty="0"/>
              <a:t>4 5 6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817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You can either use its file write methods and format the output </a:t>
            </a:r>
            <a:r>
              <a:rPr lang="en-US" dirty="0" smtClean="0"/>
              <a:t>manually, or </a:t>
            </a:r>
            <a:r>
              <a:rPr lang="en-US" dirty="0"/>
              <a:t>print with redirection syntax:</a:t>
            </a:r>
          </a:p>
          <a:p>
            <a:r>
              <a:rPr lang="en-US" dirty="0"/>
              <a:t>&gt;&gt;&gt; </a:t>
            </a:r>
            <a:r>
              <a:rPr lang="en-US" b="1" dirty="0"/>
              <a:t>import sys</a:t>
            </a:r>
          </a:p>
          <a:p>
            <a:r>
              <a:rPr lang="en-US" dirty="0"/>
              <a:t>&gt;&gt;&gt; </a:t>
            </a:r>
            <a:r>
              <a:rPr lang="en-US" b="1" dirty="0" err="1"/>
              <a:t>sys.stderr.write</a:t>
            </a:r>
            <a:r>
              <a:rPr lang="en-US" b="1" dirty="0"/>
              <a:t>(('Bad!' * 8) + '\n')</a:t>
            </a:r>
          </a:p>
          <a:p>
            <a:r>
              <a:rPr lang="en-US" dirty="0" err="1"/>
              <a:t>Bad!Bad!Bad!Bad!Bad!Bad!Bad!Bad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b="1" dirty="0"/>
              <a:t>print('Bad!' * 8, file=</a:t>
            </a:r>
            <a:r>
              <a:rPr lang="en-US" b="1" dirty="0" err="1"/>
              <a:t>sys.stderr</a:t>
            </a:r>
            <a:r>
              <a:rPr lang="en-US" b="1" dirty="0"/>
              <a:t>) </a:t>
            </a:r>
            <a:r>
              <a:rPr lang="en-US" i="1" dirty="0"/>
              <a:t># In 2.X: print &gt;&gt; </a:t>
            </a:r>
            <a:r>
              <a:rPr lang="en-US" i="1" dirty="0" err="1"/>
              <a:t>sys.stderr</a:t>
            </a:r>
            <a:r>
              <a:rPr lang="en-US" i="1" dirty="0"/>
              <a:t>, 'Bad!' * 8</a:t>
            </a:r>
          </a:p>
          <a:p>
            <a:r>
              <a:rPr lang="en-US" dirty="0" err="1"/>
              <a:t>Bad!Bad!Bad!Bad!Bad!Bad!Bad!Bad</a:t>
            </a:r>
            <a:r>
              <a:rPr lang="en-US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824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0" t="24435" r="5167" b="30261"/>
          <a:stretch/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609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Version-Neutral Printing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1" t="25048" r="2757" b="15567"/>
          <a:stretch/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7508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8686800" cy="748145"/>
          </a:xfrm>
        </p:spPr>
        <p:txBody>
          <a:bodyPr/>
          <a:lstStyle/>
          <a:p>
            <a:r>
              <a:rPr lang="en-US" dirty="0" smtClean="0"/>
              <a:t>Some special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/>
              <a:t>Statement rule special </a:t>
            </a:r>
            <a:r>
              <a:rPr lang="en-US" dirty="0" smtClean="0"/>
              <a:t>cases</a:t>
            </a:r>
          </a:p>
          <a:p>
            <a:r>
              <a:rPr lang="en-US" dirty="0"/>
              <a:t>Although statements normally appear one per line, it is possible to squeeze more </a:t>
            </a:r>
            <a:r>
              <a:rPr lang="en-US" dirty="0" smtClean="0"/>
              <a:t>than one </a:t>
            </a:r>
            <a:r>
              <a:rPr lang="en-US" dirty="0"/>
              <a:t>statement onto a single line in Python by separating them with semicolons:</a:t>
            </a:r>
          </a:p>
          <a:p>
            <a:r>
              <a:rPr lang="en-US" dirty="0"/>
              <a:t>a = 1; b = 2; print(a + b) </a:t>
            </a:r>
            <a:r>
              <a:rPr lang="en-US" dirty="0" smtClean="0"/>
              <a:t>		</a:t>
            </a:r>
            <a:r>
              <a:rPr lang="en-US" i="1" dirty="0" smtClean="0"/>
              <a:t># </a:t>
            </a:r>
            <a:r>
              <a:rPr lang="en-US" i="1" dirty="0"/>
              <a:t>Three statements on one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5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82"/>
            <a:ext cx="9144000" cy="68372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other special rule for statements is essentially the inverse: you can make a </a:t>
            </a:r>
            <a:r>
              <a:rPr lang="en-US" dirty="0" smtClean="0"/>
              <a:t>single statement </a:t>
            </a:r>
            <a:r>
              <a:rPr lang="en-US" dirty="0"/>
              <a:t>span across </a:t>
            </a:r>
            <a:r>
              <a:rPr lang="en-US" i="1" dirty="0"/>
              <a:t>multiple lines</a:t>
            </a:r>
            <a:r>
              <a:rPr lang="en-US" dirty="0"/>
              <a:t>. To make this work, you simply have to </a:t>
            </a:r>
            <a:r>
              <a:rPr lang="en-US" dirty="0" smtClean="0"/>
              <a:t>enclose part </a:t>
            </a:r>
            <a:r>
              <a:rPr lang="en-US" dirty="0"/>
              <a:t>of your statement in a bracketed pair—parentheses (()), square brackets ([]), </a:t>
            </a:r>
            <a:r>
              <a:rPr lang="en-US" dirty="0" smtClean="0"/>
              <a:t>or curly </a:t>
            </a:r>
            <a:r>
              <a:rPr lang="en-US" dirty="0"/>
              <a:t>braces ({}).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code enclosed in these constructs can cross multiple lines: </a:t>
            </a:r>
            <a:r>
              <a:rPr lang="en-US" dirty="0" smtClean="0"/>
              <a:t>your statement </a:t>
            </a:r>
            <a:r>
              <a:rPr lang="en-US" dirty="0"/>
              <a:t>doesn’t end until Python reaches the line containing the closing part of </a:t>
            </a:r>
            <a:r>
              <a:rPr lang="en-US" dirty="0" smtClean="0"/>
              <a:t>the pair</a:t>
            </a:r>
            <a:r>
              <a:rPr lang="en-US" dirty="0"/>
              <a:t>. For instance, to continue a list literal:</a:t>
            </a:r>
          </a:p>
          <a:p>
            <a:r>
              <a:rPr lang="en-US" dirty="0" err="1"/>
              <a:t>mylist</a:t>
            </a:r>
            <a:r>
              <a:rPr lang="en-US" dirty="0"/>
              <a:t> = [1111,</a:t>
            </a:r>
          </a:p>
          <a:p>
            <a:r>
              <a:rPr lang="en-US" dirty="0"/>
              <a:t>2222,</a:t>
            </a:r>
          </a:p>
          <a:p>
            <a:r>
              <a:rPr lang="en-US" dirty="0"/>
              <a:t>3333]</a:t>
            </a:r>
          </a:p>
        </p:txBody>
      </p:sp>
    </p:spTree>
    <p:extLst>
      <p:ext uri="{BB962C8B-B14F-4D97-AF65-F5344CB8AC3E}">
        <p14:creationId xmlns:p14="http://schemas.microsoft.com/office/powerpoint/2010/main" val="4077808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3612</TotalTime>
  <Words>5252</Words>
  <Application>Microsoft Office PowerPoint</Application>
  <PresentationFormat>On-screen Show (4:3)</PresentationFormat>
  <Paragraphs>667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Trek</vt:lpstr>
      <vt:lpstr>PowerPoint Presentation</vt:lpstr>
      <vt:lpstr>Python Statements</vt:lpstr>
      <vt:lpstr>PowerPoint Presentation</vt:lpstr>
      <vt:lpstr>PowerPoint Presentation</vt:lpstr>
      <vt:lpstr>PowerPoint Presentation</vt:lpstr>
      <vt:lpstr>PowerPoint Presentation</vt:lpstr>
      <vt:lpstr>What Python Removes</vt:lpstr>
      <vt:lpstr>Some special rules</vt:lpstr>
      <vt:lpstr>PowerPoint Presentation</vt:lpstr>
      <vt:lpstr>PowerPoint Presentation</vt:lpstr>
      <vt:lpstr>Block rule special case</vt:lpstr>
      <vt:lpstr>Example:-interactive loop</vt:lpstr>
      <vt:lpstr>Doing Math on User Inputs</vt:lpstr>
      <vt:lpstr>PowerPoint Presentation</vt:lpstr>
      <vt:lpstr>Handling Errors by Testing Inputs</vt:lpstr>
      <vt:lpstr>Handling Errors with try Statements</vt:lpstr>
      <vt:lpstr>Supporting floating-point numbers</vt:lpstr>
      <vt:lpstr>Nesting Code Three Levels Deep</vt:lpstr>
      <vt:lpstr>Assignments, Expressions, and Prints </vt:lpstr>
      <vt:lpstr>Assignment Statements</vt:lpstr>
      <vt:lpstr>Assignment Statement Forms</vt:lpstr>
      <vt:lpstr>PowerPoint Presentation</vt:lpstr>
      <vt:lpstr>PowerPoint Presentation</vt:lpstr>
      <vt:lpstr>PowerPoint Presentation</vt:lpstr>
      <vt:lpstr>Sequence Assignments</vt:lpstr>
      <vt:lpstr>PowerPoint Presentation</vt:lpstr>
      <vt:lpstr>PowerPoint Presentation</vt:lpstr>
      <vt:lpstr>Advanced sequence assignment patterns</vt:lpstr>
      <vt:lpstr>PowerPoint Presentation</vt:lpstr>
      <vt:lpstr>PowerPoint Presentation</vt:lpstr>
      <vt:lpstr>PowerPoint Presentation</vt:lpstr>
      <vt:lpstr>PowerPoint Presentation</vt:lpstr>
      <vt:lpstr>Extended Sequence Unpacking in Python 3.X</vt:lpstr>
      <vt:lpstr>Unpacking characters in a string and a range (an iterable in 3.X):</vt:lpstr>
      <vt:lpstr>With slices</vt:lpstr>
      <vt:lpstr>Boundary cases</vt:lpstr>
      <vt:lpstr>PowerPoint Presentation</vt:lpstr>
      <vt:lpstr>A useful convenience</vt:lpstr>
      <vt:lpstr>PowerPoint Presentation</vt:lpstr>
      <vt:lpstr>Application to for loops</vt:lpstr>
      <vt:lpstr>Multiple-Target Assignments</vt:lpstr>
      <vt:lpstr>Multiple-target assignment and shared references</vt:lpstr>
      <vt:lpstr>PowerPoint Presentation</vt:lpstr>
      <vt:lpstr>Augmented Assignments</vt:lpstr>
      <vt:lpstr>PowerPoint Presentation</vt:lpstr>
      <vt:lpstr>Augmented assignments advantages</vt:lpstr>
      <vt:lpstr>augmented assignments for mutable objects</vt:lpstr>
      <vt:lpstr>PowerPoint Presentation</vt:lpstr>
      <vt:lpstr>Augmented assignment and shared references</vt:lpstr>
      <vt:lpstr>Variable Name Rules</vt:lpstr>
      <vt:lpstr>PowerPoint Presentation</vt:lpstr>
      <vt:lpstr>Naming conventions</vt:lpstr>
      <vt:lpstr>Expression Statements</vt:lpstr>
      <vt:lpstr>PowerPoint Presentation</vt:lpstr>
      <vt:lpstr>Expression Statements and In-Place Changes</vt:lpstr>
      <vt:lpstr>Print Operations</vt:lpstr>
      <vt:lpstr>PowerPoint Presentation</vt:lpstr>
      <vt:lpstr>PowerPoint Presentation</vt:lpstr>
      <vt:lpstr>The Python 3.X print Function</vt:lpstr>
      <vt:lpstr>PowerPoint Presentation</vt:lpstr>
      <vt:lpstr>The 3.X print function in action</vt:lpstr>
      <vt:lpstr>PowerPoint Presentation</vt:lpstr>
      <vt:lpstr>PowerPoint Presentation</vt:lpstr>
      <vt:lpstr>PowerPoint Presentation</vt:lpstr>
      <vt:lpstr>printing in files and print formatting</vt:lpstr>
      <vt:lpstr>The Python 2.X print Statement</vt:lpstr>
      <vt:lpstr>The 2.X print statement in action</vt:lpstr>
      <vt:lpstr>Print Stream Redirection</vt:lpstr>
      <vt:lpstr>PowerPoint Presentation</vt:lpstr>
      <vt:lpstr>Manual stream redirection</vt:lpstr>
      <vt:lpstr>Automatic stream redirection </vt:lpstr>
      <vt:lpstr>PowerPoint Presentation</vt:lpstr>
      <vt:lpstr>PowerPoint Presentation</vt:lpstr>
      <vt:lpstr>PowerPoint Presentation</vt:lpstr>
      <vt:lpstr>PowerPoint Presentation</vt:lpstr>
      <vt:lpstr>Version-Neutral Printing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39</cp:revision>
  <dcterms:created xsi:type="dcterms:W3CDTF">2017-12-09T06:14:55Z</dcterms:created>
  <dcterms:modified xsi:type="dcterms:W3CDTF">2017-12-11T20:52:31Z</dcterms:modified>
</cp:coreProperties>
</file>