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1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 Special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3038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Assume string variable </a:t>
            </a:r>
            <a:r>
              <a:rPr lang="en-US" b="1" dirty="0"/>
              <a:t>a </a:t>
            </a:r>
            <a:r>
              <a:rPr lang="en-US" dirty="0"/>
              <a:t>holds 'Hello' and variable </a:t>
            </a:r>
            <a:r>
              <a:rPr lang="en-US" b="1" dirty="0"/>
              <a:t>b </a:t>
            </a:r>
            <a:r>
              <a:rPr lang="en-US" dirty="0"/>
              <a:t>holds 'Python', </a:t>
            </a:r>
            <a:r>
              <a:rPr lang="en-US" dirty="0" smtClean="0"/>
              <a:t>then-</a:t>
            </a:r>
          </a:p>
          <a:p>
            <a:r>
              <a:rPr lang="en-US" sz="3100" dirty="0"/>
              <a:t>+ </a:t>
            </a:r>
            <a:r>
              <a:rPr lang="en-US" sz="3100" dirty="0" smtClean="0"/>
              <a:t>-- Concatenation -- </a:t>
            </a:r>
            <a:r>
              <a:rPr lang="en-US" sz="3100" dirty="0"/>
              <a:t>Adds values on either side of </a:t>
            </a:r>
            <a:r>
              <a:rPr lang="en-US" sz="3100" dirty="0" err="1" smtClean="0"/>
              <a:t>theoperator</a:t>
            </a:r>
            <a:endParaRPr lang="en-US" sz="3100" dirty="0"/>
          </a:p>
          <a:p>
            <a:pPr marL="0" indent="0">
              <a:buNone/>
            </a:pPr>
            <a:r>
              <a:rPr lang="en-US" dirty="0" smtClean="0"/>
              <a:t>       a </a:t>
            </a:r>
            <a:r>
              <a:rPr lang="en-US" dirty="0"/>
              <a:t>+ b will </a:t>
            </a:r>
            <a:r>
              <a:rPr lang="en-US" dirty="0" smtClean="0"/>
              <a:t>give </a:t>
            </a:r>
            <a:r>
              <a:rPr lang="en-US" dirty="0" err="1" smtClean="0"/>
              <a:t>HelloPython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* Repetition - Creates new strings, </a:t>
            </a:r>
            <a:r>
              <a:rPr lang="en-US" dirty="0" smtClean="0"/>
              <a:t>concatenating multiple </a:t>
            </a:r>
            <a:r>
              <a:rPr lang="en-US" dirty="0"/>
              <a:t>copies of the same string</a:t>
            </a:r>
          </a:p>
          <a:p>
            <a:pPr marL="0" indent="0">
              <a:buNone/>
            </a:pPr>
            <a:r>
              <a:rPr lang="en-US" dirty="0" smtClean="0"/>
              <a:t>    a*2 </a:t>
            </a:r>
            <a:r>
              <a:rPr lang="en-US" dirty="0"/>
              <a:t>will give </a:t>
            </a:r>
            <a:r>
              <a:rPr lang="en-US" dirty="0" smtClean="0"/>
              <a:t>– </a:t>
            </a:r>
            <a:r>
              <a:rPr lang="en-US" dirty="0" err="1" smtClean="0"/>
              <a:t>HelloHello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[] Slice - Gives the character from the given index a[1] will give 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91600" cy="60801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[ : ] Range Slice - Gives the characters from the </a:t>
            </a:r>
            <a:r>
              <a:rPr lang="en-US" dirty="0" smtClean="0"/>
              <a:t>given range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a[1:4</a:t>
            </a:r>
            <a:r>
              <a:rPr lang="en-US" dirty="0"/>
              <a:t>] will give </a:t>
            </a:r>
            <a:r>
              <a:rPr lang="en-US" dirty="0" smtClean="0"/>
              <a:t>ell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Membership - Returns true if a character exists </a:t>
            </a:r>
            <a:r>
              <a:rPr lang="en-US" dirty="0" smtClean="0"/>
              <a:t>in the </a:t>
            </a:r>
            <a:r>
              <a:rPr lang="en-US" dirty="0"/>
              <a:t>given string</a:t>
            </a:r>
          </a:p>
          <a:p>
            <a:pPr marL="0" indent="0">
              <a:buNone/>
            </a:pPr>
            <a:r>
              <a:rPr lang="en-US" dirty="0" smtClean="0"/>
              <a:t>      H </a:t>
            </a:r>
            <a:r>
              <a:rPr lang="en-US" dirty="0"/>
              <a:t>in a will give 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in Membership - Returns true if a character does </a:t>
            </a:r>
            <a:r>
              <a:rPr lang="en-US" dirty="0" smtClean="0"/>
              <a:t>not exist </a:t>
            </a:r>
            <a:r>
              <a:rPr lang="en-US" dirty="0"/>
              <a:t>in the given string</a:t>
            </a:r>
          </a:p>
          <a:p>
            <a:pPr marL="0" indent="0">
              <a:buNone/>
            </a:pPr>
            <a:r>
              <a:rPr lang="en-US" dirty="0" smtClean="0"/>
              <a:t>     M </a:t>
            </a:r>
            <a:r>
              <a:rPr lang="en-US" dirty="0"/>
              <a:t>not in a </a:t>
            </a:r>
            <a:r>
              <a:rPr lang="en-US" dirty="0" smtClean="0"/>
              <a:t>will give 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r/R Raw String - Suppresses actual meaning of </a:t>
            </a:r>
            <a:r>
              <a:rPr lang="en-US" dirty="0" smtClean="0"/>
              <a:t>Escape characters</a:t>
            </a:r>
            <a:r>
              <a:rPr lang="en-US" dirty="0"/>
              <a:t>. The syntax for raw strings is exactly </a:t>
            </a:r>
            <a:r>
              <a:rPr lang="en-US" dirty="0" smtClean="0"/>
              <a:t>the same </a:t>
            </a:r>
            <a:r>
              <a:rPr lang="en-US" dirty="0"/>
              <a:t>as for normal strings with the exception of </a:t>
            </a:r>
            <a:r>
              <a:rPr lang="en-US" dirty="0" smtClean="0"/>
              <a:t>the raw </a:t>
            </a:r>
            <a:r>
              <a:rPr lang="en-US" dirty="0"/>
              <a:t>string operator, the letter "r," which </a:t>
            </a:r>
            <a:r>
              <a:rPr lang="en-US" dirty="0" smtClean="0"/>
              <a:t>precedes the </a:t>
            </a:r>
            <a:r>
              <a:rPr lang="en-US" dirty="0"/>
              <a:t>quotation marks. </a:t>
            </a:r>
            <a:r>
              <a:rPr lang="en-US" dirty="0" smtClean="0"/>
              <a:t>The "r</a:t>
            </a:r>
            <a:r>
              <a:rPr lang="en-US" dirty="0"/>
              <a:t>" can be lowercase (r) </a:t>
            </a:r>
            <a:r>
              <a:rPr lang="en-US" dirty="0" smtClean="0"/>
              <a:t>or uppercase </a:t>
            </a:r>
            <a:r>
              <a:rPr lang="en-US" dirty="0"/>
              <a:t>(R) and must be placed </a:t>
            </a:r>
            <a:r>
              <a:rPr lang="en-US" dirty="0" smtClean="0"/>
              <a:t>immediately preceding </a:t>
            </a:r>
            <a:r>
              <a:rPr lang="en-US" dirty="0"/>
              <a:t>the first quote mark.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print </a:t>
            </a:r>
            <a:r>
              <a:rPr lang="pt-BR" dirty="0"/>
              <a:t>r'\n' prints \n</a:t>
            </a:r>
          </a:p>
          <a:p>
            <a:pPr marL="0" indent="0">
              <a:buNone/>
            </a:pPr>
            <a:r>
              <a:rPr lang="en-US" dirty="0"/>
              <a:t>and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 R</a:t>
            </a:r>
            <a:r>
              <a:rPr lang="en-US" dirty="0"/>
              <a:t>'\</a:t>
            </a:r>
            <a:r>
              <a:rPr lang="en-US" dirty="0" err="1"/>
              <a:t>n'prints</a:t>
            </a:r>
            <a:r>
              <a:rPr lang="en-US" dirty="0"/>
              <a:t> \n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 Formatting </a:t>
            </a:r>
            <a:r>
              <a:rPr lang="en-US" b="1" dirty="0" smtClean="0"/>
              <a:t>Operator -- 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</a:t>
            </a:r>
          </a:p>
          <a:p>
            <a:r>
              <a:rPr lang="en-US" b="1" dirty="0"/>
              <a:t>print ("My name is %s and weight is %d kg!" % ('Zara', 21</a:t>
            </a:r>
            <a:r>
              <a:rPr lang="en-US" b="1" dirty="0" smtClean="0"/>
              <a:t>))</a:t>
            </a:r>
          </a:p>
          <a:p>
            <a:r>
              <a:rPr lang="en-US" dirty="0"/>
              <a:t>%c character</a:t>
            </a:r>
          </a:p>
          <a:p>
            <a:r>
              <a:rPr lang="en-US" dirty="0"/>
              <a:t>%s string conversion via </a:t>
            </a:r>
            <a:r>
              <a:rPr lang="en-US" dirty="0" err="1"/>
              <a:t>str</a:t>
            </a:r>
            <a:r>
              <a:rPr lang="en-US" dirty="0"/>
              <a:t>() prior to formatting</a:t>
            </a:r>
          </a:p>
          <a:p>
            <a:r>
              <a:rPr lang="en-US" dirty="0"/>
              <a:t>%i signed decimal </a:t>
            </a:r>
            <a:r>
              <a:rPr lang="en-US" dirty="0" smtClean="0"/>
              <a:t>integer</a:t>
            </a:r>
          </a:p>
          <a:p>
            <a:r>
              <a:rPr lang="en-US" dirty="0"/>
              <a:t>%d signed decimal integer</a:t>
            </a:r>
          </a:p>
          <a:p>
            <a:r>
              <a:rPr lang="en-US" dirty="0"/>
              <a:t>%u unsigned decimal integer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Continued…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%o octal integer</a:t>
            </a:r>
          </a:p>
          <a:p>
            <a:r>
              <a:rPr lang="en-US" dirty="0"/>
              <a:t>%x hexadecimal integer (lowercase letters)</a:t>
            </a:r>
          </a:p>
          <a:p>
            <a:r>
              <a:rPr lang="en-US" dirty="0"/>
              <a:t>%X hexadecimal integer (</a:t>
            </a:r>
            <a:r>
              <a:rPr lang="en-US" dirty="0" err="1"/>
              <a:t>UPPERcase</a:t>
            </a:r>
            <a:r>
              <a:rPr lang="en-US" dirty="0"/>
              <a:t> letters)</a:t>
            </a:r>
          </a:p>
          <a:p>
            <a:r>
              <a:rPr lang="en-US" dirty="0"/>
              <a:t>%e exponential notation (with lowercase 'e</a:t>
            </a:r>
            <a:r>
              <a:rPr lang="en-US" dirty="0" smtClean="0"/>
              <a:t>')</a:t>
            </a:r>
          </a:p>
          <a:p>
            <a:r>
              <a:rPr lang="en-US" dirty="0"/>
              <a:t>%E exponential notation (with </a:t>
            </a:r>
            <a:r>
              <a:rPr lang="en-US" dirty="0" err="1"/>
              <a:t>UPPERcase</a:t>
            </a:r>
            <a:r>
              <a:rPr lang="en-US" dirty="0"/>
              <a:t> 'E')</a:t>
            </a:r>
          </a:p>
          <a:p>
            <a:r>
              <a:rPr lang="en-US" dirty="0"/>
              <a:t>%f floating point real number</a:t>
            </a:r>
          </a:p>
          <a:p>
            <a:r>
              <a:rPr lang="en-US" dirty="0"/>
              <a:t>%g the shorter of %f and %e</a:t>
            </a:r>
          </a:p>
          <a:p>
            <a:r>
              <a:rPr lang="en-US" dirty="0"/>
              <a:t>%G the shorter of %f and %E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Triple Quotes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Python's triple quotes comes to the rescue by allowing strings to span multiple lines,</a:t>
            </a:r>
          </a:p>
          <a:p>
            <a:r>
              <a:rPr lang="en-US" dirty="0"/>
              <a:t>including verbatim NEWLINEs, TABs, and any other special characters</a:t>
            </a:r>
            <a:r>
              <a:rPr lang="en-US" dirty="0" smtClean="0"/>
              <a:t>.</a:t>
            </a:r>
          </a:p>
          <a:p>
            <a:r>
              <a:rPr lang="en-US" dirty="0" err="1"/>
              <a:t>para_str</a:t>
            </a:r>
            <a:r>
              <a:rPr lang="en-US" dirty="0"/>
              <a:t> = """this is a long string that is made up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smtClean="0"/>
              <a:t>several lines</a:t>
            </a:r>
            <a:r>
              <a:rPr lang="en-US" dirty="0"/>
              <a:t> </a:t>
            </a:r>
            <a:r>
              <a:rPr lang="en-US" dirty="0" smtClean="0"/>
              <a:t>""“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Built-in 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1. </a:t>
            </a:r>
            <a:r>
              <a:rPr lang="en-US" b="1" dirty="0" smtClean="0"/>
              <a:t>capitalize()- </a:t>
            </a:r>
            <a:r>
              <a:rPr lang="en-US" dirty="0" smtClean="0"/>
              <a:t>Capitalizes </a:t>
            </a:r>
            <a:r>
              <a:rPr lang="en-US" dirty="0"/>
              <a:t>first letter of </a:t>
            </a:r>
            <a:r>
              <a:rPr lang="en-US" dirty="0" smtClean="0"/>
              <a:t>string</a:t>
            </a:r>
          </a:p>
          <a:p>
            <a:endParaRPr lang="en-US" dirty="0"/>
          </a:p>
          <a:p>
            <a:r>
              <a:rPr lang="en-US" dirty="0" smtClean="0"/>
              <a:t>2. </a:t>
            </a:r>
            <a:r>
              <a:rPr lang="en-US" b="1" dirty="0" smtClean="0"/>
              <a:t>center(width</a:t>
            </a:r>
            <a:r>
              <a:rPr lang="en-US" b="1" dirty="0"/>
              <a:t>, </a:t>
            </a:r>
            <a:r>
              <a:rPr lang="en-US" b="1" dirty="0" err="1" smtClean="0"/>
              <a:t>fillchar</a:t>
            </a:r>
            <a:r>
              <a:rPr lang="en-US" b="1" dirty="0" smtClean="0"/>
              <a:t>)- </a:t>
            </a:r>
            <a:r>
              <a:rPr lang="en-US" dirty="0" smtClean="0"/>
              <a:t>Returns </a:t>
            </a:r>
            <a:r>
              <a:rPr lang="en-US" dirty="0"/>
              <a:t>a string padded with </a:t>
            </a:r>
            <a:r>
              <a:rPr lang="en-US" i="1" dirty="0" err="1"/>
              <a:t>fillchar</a:t>
            </a:r>
            <a:r>
              <a:rPr lang="en-US" i="1" dirty="0"/>
              <a:t> </a:t>
            </a:r>
            <a:r>
              <a:rPr lang="en-US" dirty="0"/>
              <a:t>with the original string centered to a </a:t>
            </a:r>
            <a:r>
              <a:rPr lang="en-US" dirty="0" smtClean="0"/>
              <a:t>total of </a:t>
            </a:r>
            <a:r>
              <a:rPr lang="en-US" i="1" dirty="0"/>
              <a:t>width </a:t>
            </a:r>
            <a:r>
              <a:rPr lang="en-US" dirty="0"/>
              <a:t>columns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3. </a:t>
            </a:r>
            <a:r>
              <a:rPr lang="en-US" b="1" dirty="0" smtClean="0"/>
              <a:t>count(</a:t>
            </a:r>
            <a:r>
              <a:rPr lang="en-US" b="1" dirty="0" err="1" smtClean="0"/>
              <a:t>str</a:t>
            </a:r>
            <a:r>
              <a:rPr lang="en-US" b="1" dirty="0"/>
              <a:t>, beg= 0,end=</a:t>
            </a:r>
            <a:r>
              <a:rPr lang="en-US" b="1" dirty="0" err="1"/>
              <a:t>len</a:t>
            </a:r>
            <a:r>
              <a:rPr lang="en-US" b="1" dirty="0"/>
              <a:t>(string</a:t>
            </a:r>
            <a:r>
              <a:rPr lang="en-US" b="1" dirty="0" smtClean="0"/>
              <a:t>)) - </a:t>
            </a:r>
            <a:r>
              <a:rPr lang="en-US" dirty="0" smtClean="0"/>
              <a:t>Counts </a:t>
            </a:r>
            <a:r>
              <a:rPr lang="en-US" dirty="0"/>
              <a:t>how many times </a:t>
            </a:r>
            <a:r>
              <a:rPr lang="en-US" dirty="0" err="1"/>
              <a:t>str</a:t>
            </a:r>
            <a:r>
              <a:rPr lang="en-US" dirty="0"/>
              <a:t> occurs in string or in a substring of string if </a:t>
            </a:r>
            <a:r>
              <a:rPr lang="en-US" dirty="0" smtClean="0"/>
              <a:t>starting index </a:t>
            </a:r>
            <a:r>
              <a:rPr lang="en-US" dirty="0"/>
              <a:t>beg and ending index end are given.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86800" cy="6400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4. decode(encoding</a:t>
            </a:r>
            <a:r>
              <a:rPr lang="en-US" b="1" dirty="0"/>
              <a:t>='UTF-8',errors='strict</a:t>
            </a:r>
            <a:r>
              <a:rPr lang="en-US" b="1" dirty="0" smtClean="0"/>
              <a:t>')- </a:t>
            </a:r>
            <a:r>
              <a:rPr lang="en-US" dirty="0" smtClean="0"/>
              <a:t>Decodes </a:t>
            </a:r>
            <a:r>
              <a:rPr lang="en-US" dirty="0"/>
              <a:t>the string using the codec registered for encoding. encoding </a:t>
            </a:r>
            <a:r>
              <a:rPr lang="en-US" dirty="0" smtClean="0"/>
              <a:t>defaults to </a:t>
            </a:r>
            <a:r>
              <a:rPr lang="en-US" dirty="0"/>
              <a:t>the default string encoding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b="1" dirty="0" smtClean="0"/>
              <a:t>encode(encoding</a:t>
            </a:r>
            <a:r>
              <a:rPr lang="en-US" b="1" dirty="0"/>
              <a:t>='UTF-8',errors='strict</a:t>
            </a:r>
            <a:r>
              <a:rPr lang="en-US" b="1" dirty="0" smtClean="0"/>
              <a:t>')-</a:t>
            </a:r>
            <a:r>
              <a:rPr lang="en-US" dirty="0" smtClean="0"/>
              <a:t>Returns </a:t>
            </a:r>
            <a:r>
              <a:rPr lang="en-US" dirty="0"/>
              <a:t>encoded string version of string; on error, default is to raise </a:t>
            </a:r>
            <a:r>
              <a:rPr lang="en-US" dirty="0" smtClean="0"/>
              <a:t>a </a:t>
            </a:r>
            <a:r>
              <a:rPr lang="en-US" dirty="0" err="1" smtClean="0"/>
              <a:t>ValueError</a:t>
            </a:r>
            <a:r>
              <a:rPr lang="en-US" dirty="0" smtClean="0"/>
              <a:t> </a:t>
            </a:r>
            <a:r>
              <a:rPr lang="en-US" dirty="0"/>
              <a:t>unless errors is given with 'ignore' or 'replace</a:t>
            </a:r>
            <a:r>
              <a:rPr lang="en-US" dirty="0" smtClean="0"/>
              <a:t>'.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6. </a:t>
            </a:r>
            <a:r>
              <a:rPr lang="en-US" b="1" dirty="0" err="1"/>
              <a:t>endswith</a:t>
            </a:r>
            <a:r>
              <a:rPr lang="en-US" b="1" dirty="0"/>
              <a:t>(suffix, beg=0, end=</a:t>
            </a:r>
            <a:r>
              <a:rPr lang="en-US" b="1" dirty="0" err="1"/>
              <a:t>len</a:t>
            </a:r>
            <a:r>
              <a:rPr lang="en-US" b="1" dirty="0"/>
              <a:t>(string</a:t>
            </a:r>
            <a:r>
              <a:rPr lang="en-US" b="1" dirty="0" smtClean="0"/>
              <a:t>))-</a:t>
            </a:r>
            <a:r>
              <a:rPr lang="en-US" dirty="0"/>
              <a:t> Determines if string or a substring of string (if starting index beg and </a:t>
            </a:r>
            <a:r>
              <a:rPr lang="en-US" dirty="0" smtClean="0"/>
              <a:t>ending index </a:t>
            </a:r>
            <a:r>
              <a:rPr lang="en-US" dirty="0"/>
              <a:t>end are given) ends with suffix; returns true if so and false otherwise.</a:t>
            </a:r>
          </a:p>
        </p:txBody>
      </p:sp>
    </p:spTree>
    <p:extLst>
      <p:ext uri="{BB962C8B-B14F-4D97-AF65-F5344CB8AC3E}">
        <p14:creationId xmlns:p14="http://schemas.microsoft.com/office/powerpoint/2010/main" val="3477927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4" y="4175"/>
            <a:ext cx="9126255" cy="70062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7. </a:t>
            </a:r>
            <a:r>
              <a:rPr lang="en-US" b="1" dirty="0" err="1" smtClean="0"/>
              <a:t>expandtabs</a:t>
            </a:r>
            <a:r>
              <a:rPr lang="en-US" b="1" dirty="0" smtClean="0"/>
              <a:t>(</a:t>
            </a:r>
            <a:r>
              <a:rPr lang="en-US" b="1" dirty="0" err="1" smtClean="0"/>
              <a:t>tabsize</a:t>
            </a:r>
            <a:r>
              <a:rPr lang="en-US" b="1" dirty="0" smtClean="0"/>
              <a:t>=8)- </a:t>
            </a:r>
            <a:r>
              <a:rPr lang="en-US" dirty="0" smtClean="0"/>
              <a:t>Expands </a:t>
            </a:r>
            <a:r>
              <a:rPr lang="en-US" dirty="0"/>
              <a:t>tabs in string to multiple spaces; defaults to 8 spaces per tab if </a:t>
            </a:r>
            <a:r>
              <a:rPr lang="en-US" dirty="0" err="1" smtClean="0"/>
              <a:t>tabsize</a:t>
            </a:r>
            <a:r>
              <a:rPr lang="en-US" dirty="0"/>
              <a:t> </a:t>
            </a:r>
            <a:r>
              <a:rPr lang="en-US" dirty="0" smtClean="0"/>
              <a:t>not </a:t>
            </a:r>
            <a:r>
              <a:rPr lang="en-US" dirty="0"/>
              <a:t>provided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8. </a:t>
            </a:r>
            <a:r>
              <a:rPr lang="en-US" b="1" dirty="0" smtClean="0"/>
              <a:t>find(</a:t>
            </a:r>
            <a:r>
              <a:rPr lang="en-US" b="1" dirty="0" err="1" smtClean="0"/>
              <a:t>str</a:t>
            </a:r>
            <a:r>
              <a:rPr lang="en-US" b="1" dirty="0"/>
              <a:t>, beg=0 end=</a:t>
            </a:r>
            <a:r>
              <a:rPr lang="en-US" b="1" dirty="0" err="1"/>
              <a:t>len</a:t>
            </a:r>
            <a:r>
              <a:rPr lang="en-US" b="1" dirty="0"/>
              <a:t>(string</a:t>
            </a:r>
            <a:r>
              <a:rPr lang="en-US" b="1" dirty="0" smtClean="0"/>
              <a:t>)) - </a:t>
            </a:r>
            <a:r>
              <a:rPr lang="en-US" dirty="0" smtClean="0"/>
              <a:t>Determine </a:t>
            </a:r>
            <a:r>
              <a:rPr lang="en-US" dirty="0"/>
              <a:t>if </a:t>
            </a:r>
            <a:r>
              <a:rPr lang="en-US" dirty="0" err="1"/>
              <a:t>str</a:t>
            </a:r>
            <a:r>
              <a:rPr lang="en-US" dirty="0"/>
              <a:t> occurs in string or in a substring of string if starting index </a:t>
            </a:r>
            <a:r>
              <a:rPr lang="en-US" dirty="0" smtClean="0"/>
              <a:t>beg and </a:t>
            </a:r>
            <a:r>
              <a:rPr lang="en-US" dirty="0"/>
              <a:t>ending index end are given returns index if found and -1 otherwise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9"/>
            </a:pPr>
            <a:r>
              <a:rPr lang="en-US" b="1" dirty="0" smtClean="0"/>
              <a:t>index(</a:t>
            </a:r>
            <a:r>
              <a:rPr lang="en-US" b="1" dirty="0" err="1" smtClean="0"/>
              <a:t>str</a:t>
            </a:r>
            <a:r>
              <a:rPr lang="en-US" b="1" dirty="0"/>
              <a:t>, beg=0, end=</a:t>
            </a:r>
            <a:r>
              <a:rPr lang="en-US" b="1" dirty="0" err="1"/>
              <a:t>len</a:t>
            </a:r>
            <a:r>
              <a:rPr lang="en-US" b="1" dirty="0"/>
              <a:t>(string</a:t>
            </a:r>
            <a:r>
              <a:rPr lang="en-US" b="1" dirty="0" smtClean="0"/>
              <a:t>))- </a:t>
            </a:r>
            <a:r>
              <a:rPr lang="en-US" dirty="0" smtClean="0"/>
              <a:t>Same </a:t>
            </a:r>
            <a:r>
              <a:rPr lang="en-US" dirty="0"/>
              <a:t>as find(), but raises an exception if </a:t>
            </a:r>
            <a:r>
              <a:rPr lang="en-US" dirty="0" err="1"/>
              <a:t>str</a:t>
            </a:r>
            <a:r>
              <a:rPr lang="en-US" dirty="0"/>
              <a:t> not found</a:t>
            </a:r>
            <a:r>
              <a:rPr lang="en-US" dirty="0" smtClean="0"/>
              <a:t>.</a:t>
            </a:r>
          </a:p>
          <a:p>
            <a:pPr marL="514350" indent="-514350">
              <a:buAutoNum type="arabicPeriod" startAt="9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10. </a:t>
            </a:r>
            <a:r>
              <a:rPr lang="en-US" b="1" dirty="0" err="1" smtClean="0"/>
              <a:t>isalnum</a:t>
            </a:r>
            <a:r>
              <a:rPr lang="en-US" b="1" dirty="0" smtClean="0"/>
              <a:t>()-</a:t>
            </a:r>
            <a:r>
              <a:rPr lang="en-US" b="1" dirty="0"/>
              <a:t> </a:t>
            </a:r>
            <a:r>
              <a:rPr lang="en-US" dirty="0" smtClean="0"/>
              <a:t>Returns </a:t>
            </a:r>
            <a:r>
              <a:rPr lang="en-US" dirty="0"/>
              <a:t>true if string has at least 1 character and all characters </a:t>
            </a:r>
            <a:r>
              <a:rPr lang="en-US" dirty="0" smtClean="0"/>
              <a:t>are alphanumeric </a:t>
            </a:r>
            <a:r>
              <a:rPr lang="en-US" dirty="0"/>
              <a:t>and false otherwise.</a:t>
            </a:r>
          </a:p>
        </p:txBody>
      </p:sp>
    </p:spTree>
    <p:extLst>
      <p:ext uri="{BB962C8B-B14F-4D97-AF65-F5344CB8AC3E}">
        <p14:creationId xmlns:p14="http://schemas.microsoft.com/office/powerpoint/2010/main" val="3994109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934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11. </a:t>
            </a:r>
            <a:r>
              <a:rPr lang="en-US" b="1" dirty="0" err="1" smtClean="0"/>
              <a:t>isalpha</a:t>
            </a:r>
            <a:r>
              <a:rPr lang="en-US" b="1" dirty="0" smtClean="0"/>
              <a:t>()- </a:t>
            </a:r>
            <a:r>
              <a:rPr lang="en-US" dirty="0" smtClean="0"/>
              <a:t>Returns </a:t>
            </a:r>
            <a:r>
              <a:rPr lang="en-US" dirty="0"/>
              <a:t>true if string has at least 1 character and all characters are </a:t>
            </a:r>
            <a:r>
              <a:rPr lang="en-US" dirty="0" smtClean="0"/>
              <a:t>alphabetic and </a:t>
            </a:r>
            <a:r>
              <a:rPr lang="en-US" dirty="0"/>
              <a:t>false otherwise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12. </a:t>
            </a:r>
            <a:r>
              <a:rPr lang="en-US" b="1" dirty="0" err="1" smtClean="0"/>
              <a:t>isdigit</a:t>
            </a:r>
            <a:r>
              <a:rPr lang="en-US" b="1" dirty="0" smtClean="0"/>
              <a:t>()- </a:t>
            </a:r>
            <a:r>
              <a:rPr lang="en-US" dirty="0" smtClean="0"/>
              <a:t>Returns </a:t>
            </a:r>
            <a:r>
              <a:rPr lang="en-US" dirty="0"/>
              <a:t>true if the string contains only digits and false otherwise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13. </a:t>
            </a:r>
            <a:r>
              <a:rPr lang="en-US" b="1" dirty="0" err="1" smtClean="0"/>
              <a:t>islower</a:t>
            </a:r>
            <a:r>
              <a:rPr lang="en-US" b="1" dirty="0" smtClean="0"/>
              <a:t>()- </a:t>
            </a:r>
            <a:r>
              <a:rPr lang="en-US" dirty="0" smtClean="0"/>
              <a:t>Returns </a:t>
            </a:r>
            <a:r>
              <a:rPr lang="en-US" dirty="0"/>
              <a:t>true if string has at least 1 cased character and all cased </a:t>
            </a:r>
            <a:r>
              <a:rPr lang="en-US" dirty="0" smtClean="0"/>
              <a:t>characters are </a:t>
            </a:r>
            <a:r>
              <a:rPr lang="en-US" dirty="0"/>
              <a:t>in lowercase and false otherwise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14. </a:t>
            </a:r>
            <a:r>
              <a:rPr lang="en-US" b="1" dirty="0" err="1"/>
              <a:t>isnumeric</a:t>
            </a:r>
            <a:r>
              <a:rPr lang="en-US" b="1" dirty="0" smtClean="0"/>
              <a:t>()- </a:t>
            </a:r>
            <a:r>
              <a:rPr lang="en-US" dirty="0" smtClean="0"/>
              <a:t>Returns </a:t>
            </a:r>
            <a:r>
              <a:rPr lang="en-US" dirty="0"/>
              <a:t>true if a </a:t>
            </a:r>
            <a:r>
              <a:rPr lang="en-US" dirty="0" err="1"/>
              <a:t>unicode</a:t>
            </a:r>
            <a:r>
              <a:rPr lang="en-US" dirty="0"/>
              <a:t> string contains only numeric characters and </a:t>
            </a:r>
            <a:r>
              <a:rPr lang="en-US" dirty="0" smtClean="0"/>
              <a:t>false otherwise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6973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2202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15. </a:t>
            </a:r>
            <a:r>
              <a:rPr lang="en-US" b="1" dirty="0" err="1" smtClean="0"/>
              <a:t>isspace</a:t>
            </a:r>
            <a:r>
              <a:rPr lang="en-US" b="1" dirty="0" smtClean="0"/>
              <a:t>() - </a:t>
            </a:r>
            <a:r>
              <a:rPr lang="en-US" dirty="0" smtClean="0"/>
              <a:t>Returns </a:t>
            </a:r>
            <a:r>
              <a:rPr lang="en-US" dirty="0"/>
              <a:t>true if string contains only whitespace characters and false otherwise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16. </a:t>
            </a:r>
            <a:r>
              <a:rPr lang="en-US" b="1" dirty="0" err="1" smtClean="0"/>
              <a:t>istitle</a:t>
            </a:r>
            <a:r>
              <a:rPr lang="en-US" b="1" dirty="0" smtClean="0"/>
              <a:t>() - </a:t>
            </a:r>
            <a:r>
              <a:rPr lang="en-US" dirty="0" smtClean="0"/>
              <a:t>Returns </a:t>
            </a:r>
            <a:r>
              <a:rPr lang="en-US" dirty="0"/>
              <a:t>true if string is properly "</a:t>
            </a:r>
            <a:r>
              <a:rPr lang="en-US" dirty="0" err="1"/>
              <a:t>titlecased</a:t>
            </a:r>
            <a:r>
              <a:rPr lang="en-US" dirty="0"/>
              <a:t>" and false otherwise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17. </a:t>
            </a:r>
            <a:r>
              <a:rPr lang="en-US" b="1" dirty="0" err="1" smtClean="0"/>
              <a:t>isupper</a:t>
            </a:r>
            <a:r>
              <a:rPr lang="en-US" b="1" dirty="0" smtClean="0"/>
              <a:t>() - </a:t>
            </a:r>
            <a:r>
              <a:rPr lang="en-US" dirty="0" smtClean="0"/>
              <a:t>Returns </a:t>
            </a:r>
            <a:r>
              <a:rPr lang="en-US" dirty="0"/>
              <a:t>true if string has at least one cased character and all cased </a:t>
            </a:r>
            <a:r>
              <a:rPr lang="en-US" dirty="0" smtClean="0"/>
              <a:t>characters are </a:t>
            </a:r>
            <a:r>
              <a:rPr lang="en-US" dirty="0"/>
              <a:t>in uppercase and false </a:t>
            </a:r>
            <a:r>
              <a:rPr lang="en-US" dirty="0" smtClean="0"/>
              <a:t>otherwise.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18. </a:t>
            </a:r>
            <a:r>
              <a:rPr lang="en-US" b="1" dirty="0" smtClean="0"/>
              <a:t>join(</a:t>
            </a:r>
            <a:r>
              <a:rPr lang="en-US" b="1" dirty="0" err="1" smtClean="0"/>
              <a:t>seq</a:t>
            </a:r>
            <a:r>
              <a:rPr lang="en-US" b="1" dirty="0" smtClean="0"/>
              <a:t>) - </a:t>
            </a:r>
            <a:r>
              <a:rPr lang="en-US" dirty="0" smtClean="0"/>
              <a:t>Merges </a:t>
            </a:r>
            <a:r>
              <a:rPr lang="en-US" dirty="0"/>
              <a:t>(concatenates) the string representations of elements in sequence </a:t>
            </a:r>
            <a:r>
              <a:rPr lang="en-US" dirty="0" err="1" smtClean="0"/>
              <a:t>seq</a:t>
            </a:r>
            <a:r>
              <a:rPr lang="en-US" dirty="0"/>
              <a:t> </a:t>
            </a:r>
            <a:r>
              <a:rPr lang="en-US" dirty="0" smtClean="0"/>
              <a:t>into </a:t>
            </a:r>
            <a:r>
              <a:rPr lang="en-US" dirty="0"/>
              <a:t>a string, with separator string.</a:t>
            </a:r>
          </a:p>
        </p:txBody>
      </p:sp>
    </p:spTree>
    <p:extLst>
      <p:ext uri="{BB962C8B-B14F-4D97-AF65-F5344CB8AC3E}">
        <p14:creationId xmlns:p14="http://schemas.microsoft.com/office/powerpoint/2010/main" val="31035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In </a:t>
            </a:r>
            <a:r>
              <a:rPr lang="en-US" sz="1800" b="1" i="1" dirty="0" smtClean="0">
                <a:solidFill>
                  <a:schemeClr val="tx1"/>
                </a:solidFill>
              </a:rPr>
              <a:t>Python 3.X there are three string types: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str</a:t>
            </a:r>
            <a:r>
              <a:rPr lang="en-US" sz="1800" b="1" i="1" dirty="0" smtClean="0">
                <a:solidFill>
                  <a:schemeClr val="tx1"/>
                </a:solidFill>
              </a:rPr>
              <a:t> is used for Unicode text (including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ASCII), </a:t>
            </a:r>
            <a:r>
              <a:rPr lang="en-US" sz="2800" b="1" dirty="0" smtClean="0">
                <a:solidFill>
                  <a:srgbClr val="FF0000"/>
                </a:solidFill>
              </a:rPr>
              <a:t>bytes </a:t>
            </a:r>
            <a:r>
              <a:rPr lang="en-US" sz="1800" b="1" dirty="0" smtClean="0">
                <a:solidFill>
                  <a:schemeClr val="tx1"/>
                </a:solidFill>
              </a:rPr>
              <a:t>is used for binary data (including encoded text), and </a:t>
            </a:r>
            <a:r>
              <a:rPr lang="en-US" sz="2800" b="1" dirty="0" err="1" smtClean="0">
                <a:solidFill>
                  <a:srgbClr val="FF0000"/>
                </a:solidFill>
              </a:rPr>
              <a:t>bytearray</a:t>
            </a:r>
            <a:r>
              <a:rPr lang="en-US" sz="1800" b="1" dirty="0" smtClean="0">
                <a:solidFill>
                  <a:schemeClr val="tx1"/>
                </a:solidFill>
              </a:rPr>
              <a:t> is </a:t>
            </a:r>
            <a:r>
              <a:rPr lang="en-US" sz="1800" b="1" dirty="0" smtClean="0">
                <a:solidFill>
                  <a:schemeClr val="tx1"/>
                </a:solidFill>
              </a:rPr>
              <a:t>a mutable </a:t>
            </a:r>
            <a:r>
              <a:rPr lang="en-US" sz="1800" b="1" dirty="0" smtClean="0">
                <a:solidFill>
                  <a:schemeClr val="tx1"/>
                </a:solidFill>
              </a:rPr>
              <a:t>variant of bytes. Files work in two modes: </a:t>
            </a:r>
            <a:r>
              <a:rPr lang="en-US" sz="1800" b="1" i="1" dirty="0" smtClean="0">
                <a:solidFill>
                  <a:schemeClr val="tx1"/>
                </a:solidFill>
              </a:rPr>
              <a:t>text, which represents content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as </a:t>
            </a:r>
            <a:r>
              <a:rPr lang="en-US" sz="1800" b="1" dirty="0" err="1" smtClean="0">
                <a:solidFill>
                  <a:schemeClr val="tx1"/>
                </a:solidFill>
              </a:rPr>
              <a:t>str</a:t>
            </a:r>
            <a:r>
              <a:rPr lang="en-US" sz="1800" b="1" dirty="0" smtClean="0">
                <a:solidFill>
                  <a:schemeClr val="tx1"/>
                </a:solidFill>
              </a:rPr>
              <a:t> and implements Unicode encodings, and </a:t>
            </a:r>
            <a:r>
              <a:rPr lang="en-US" sz="1800" b="1" i="1" dirty="0" smtClean="0">
                <a:solidFill>
                  <a:schemeClr val="tx1"/>
                </a:solidFill>
              </a:rPr>
              <a:t>binary, which deals in raw bytes</a:t>
            </a:r>
          </a:p>
          <a:p>
            <a:r>
              <a:rPr lang="en-US" sz="1800" b="1" dirty="0" smtClean="0">
                <a:solidFill>
                  <a:schemeClr val="tx1"/>
                </a:solidFill>
              </a:rPr>
              <a:t>and does no data translation.</a:t>
            </a:r>
          </a:p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1800" b="1" dirty="0" smtClean="0">
                <a:solidFill>
                  <a:schemeClr val="tx1"/>
                </a:solidFill>
              </a:rPr>
              <a:t>• In </a:t>
            </a:r>
            <a:r>
              <a:rPr lang="en-US" sz="1800" b="1" i="1" dirty="0" smtClean="0">
                <a:solidFill>
                  <a:schemeClr val="tx1"/>
                </a:solidFill>
              </a:rPr>
              <a:t>Python 2.X,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unicode</a:t>
            </a:r>
            <a:r>
              <a:rPr lang="en-US" sz="1800" b="1" i="1" dirty="0" smtClean="0">
                <a:solidFill>
                  <a:schemeClr val="tx1"/>
                </a:solidFill>
              </a:rPr>
              <a:t> strings represent Unicode text,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str</a:t>
            </a:r>
            <a:r>
              <a:rPr 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sz="1800" b="1" i="1" dirty="0" smtClean="0">
                <a:solidFill>
                  <a:schemeClr val="tx1"/>
                </a:solidFill>
              </a:rPr>
              <a:t>strings handle both </a:t>
            </a:r>
            <a:r>
              <a:rPr lang="en-US" sz="1800" b="1" i="1" dirty="0" smtClean="0">
                <a:solidFill>
                  <a:schemeClr val="tx1"/>
                </a:solidFill>
              </a:rPr>
              <a:t>8- </a:t>
            </a:r>
            <a:r>
              <a:rPr lang="en-US" sz="1800" b="1" dirty="0" smtClean="0">
                <a:solidFill>
                  <a:schemeClr val="tx1"/>
                </a:solidFill>
              </a:rPr>
              <a:t>bit </a:t>
            </a:r>
            <a:r>
              <a:rPr lang="en-US" sz="1800" b="1" dirty="0" smtClean="0">
                <a:solidFill>
                  <a:schemeClr val="tx1"/>
                </a:solidFill>
              </a:rPr>
              <a:t>text and binary data, and </a:t>
            </a:r>
            <a:r>
              <a:rPr lang="en-US" sz="2800" b="1" dirty="0" err="1" smtClean="0">
                <a:solidFill>
                  <a:srgbClr val="FF0000"/>
                </a:solidFill>
              </a:rPr>
              <a:t>bytearray</a:t>
            </a:r>
            <a:r>
              <a:rPr lang="en-US" sz="1800" b="1" dirty="0" smtClean="0">
                <a:solidFill>
                  <a:schemeClr val="tx1"/>
                </a:solidFill>
              </a:rPr>
              <a:t> is available in 2.6 and later as a </a:t>
            </a:r>
            <a:r>
              <a:rPr lang="en-US" sz="1800" b="1" dirty="0" smtClean="0">
                <a:solidFill>
                  <a:schemeClr val="tx1"/>
                </a:solidFill>
              </a:rPr>
              <a:t>back-port from </a:t>
            </a:r>
            <a:r>
              <a:rPr lang="en-US" sz="1800" b="1" dirty="0" smtClean="0">
                <a:solidFill>
                  <a:schemeClr val="tx1"/>
                </a:solidFill>
              </a:rPr>
              <a:t>3.X. Normal files’ content is simply bytes represented as </a:t>
            </a:r>
            <a:r>
              <a:rPr lang="en-US" sz="1800" b="1" dirty="0" err="1" smtClean="0">
                <a:solidFill>
                  <a:schemeClr val="tx1"/>
                </a:solidFill>
              </a:rPr>
              <a:t>str</a:t>
            </a:r>
            <a:r>
              <a:rPr lang="en-US" sz="1800" b="1" dirty="0" smtClean="0">
                <a:solidFill>
                  <a:schemeClr val="tx1"/>
                </a:solidFill>
              </a:rPr>
              <a:t>, but a </a:t>
            </a:r>
            <a:r>
              <a:rPr lang="en-US" sz="1800" b="1" dirty="0" smtClean="0">
                <a:solidFill>
                  <a:schemeClr val="tx1"/>
                </a:solidFill>
              </a:rPr>
              <a:t>codecs</a:t>
            </a:r>
            <a:r>
              <a:rPr lang="en-US" sz="1800" b="1" dirty="0"/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module </a:t>
            </a:r>
            <a:r>
              <a:rPr lang="en-US" sz="1800" b="1" dirty="0" smtClean="0">
                <a:solidFill>
                  <a:schemeClr val="tx1"/>
                </a:solidFill>
              </a:rPr>
              <a:t>opens Unicode text files, handles encodings, and represents content as</a:t>
            </a:r>
          </a:p>
          <a:p>
            <a:r>
              <a:rPr lang="en-US" sz="1800" b="1" dirty="0" err="1" smtClean="0">
                <a:solidFill>
                  <a:schemeClr val="tx1"/>
                </a:solidFill>
              </a:rPr>
              <a:t>unicode</a:t>
            </a:r>
            <a:r>
              <a:rPr lang="en-US" sz="1800" b="1" dirty="0" smtClean="0">
                <a:solidFill>
                  <a:schemeClr val="tx1"/>
                </a:solidFill>
              </a:rPr>
              <a:t> objects.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19. </a:t>
            </a:r>
            <a:r>
              <a:rPr lang="en-US" b="1" dirty="0" err="1" smtClean="0"/>
              <a:t>len</a:t>
            </a:r>
            <a:r>
              <a:rPr lang="en-US" b="1" dirty="0" smtClean="0"/>
              <a:t>(string) - </a:t>
            </a:r>
            <a:r>
              <a:rPr lang="en-US" dirty="0" smtClean="0"/>
              <a:t>Returns </a:t>
            </a:r>
            <a:r>
              <a:rPr lang="en-US" dirty="0"/>
              <a:t>the length of the </a:t>
            </a:r>
            <a:r>
              <a:rPr lang="en-US" dirty="0" smtClean="0"/>
              <a:t>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20. </a:t>
            </a:r>
            <a:r>
              <a:rPr lang="en-US" b="1" dirty="0" err="1" smtClean="0"/>
              <a:t>ljust</a:t>
            </a:r>
            <a:r>
              <a:rPr lang="en-US" b="1" dirty="0" smtClean="0"/>
              <a:t>(width</a:t>
            </a:r>
            <a:r>
              <a:rPr lang="en-US" b="1" dirty="0"/>
              <a:t>[, </a:t>
            </a:r>
            <a:r>
              <a:rPr lang="en-US" b="1" dirty="0" err="1"/>
              <a:t>fillchar</a:t>
            </a:r>
            <a:r>
              <a:rPr lang="en-US" b="1" dirty="0" smtClean="0"/>
              <a:t>]) - </a:t>
            </a:r>
            <a:r>
              <a:rPr lang="en-US" dirty="0" smtClean="0"/>
              <a:t>Returns </a:t>
            </a:r>
            <a:r>
              <a:rPr lang="en-US" dirty="0"/>
              <a:t>a space-padded string with the original string left-justified to a </a:t>
            </a:r>
            <a:r>
              <a:rPr lang="en-US" dirty="0" smtClean="0"/>
              <a:t>total of </a:t>
            </a:r>
            <a:r>
              <a:rPr lang="en-US" dirty="0"/>
              <a:t>width columns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21. </a:t>
            </a:r>
            <a:r>
              <a:rPr lang="en-US" b="1" dirty="0" smtClean="0"/>
              <a:t>lower() - </a:t>
            </a:r>
            <a:r>
              <a:rPr lang="en-US" dirty="0" smtClean="0"/>
              <a:t>Converts </a:t>
            </a:r>
            <a:r>
              <a:rPr lang="en-US" dirty="0"/>
              <a:t>all uppercase letters in string to lowercase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22. </a:t>
            </a:r>
            <a:r>
              <a:rPr lang="en-US" b="1" dirty="0" err="1" smtClean="0"/>
              <a:t>lstrip</a:t>
            </a:r>
            <a:r>
              <a:rPr lang="en-US" b="1" dirty="0" smtClean="0"/>
              <a:t>() - </a:t>
            </a:r>
            <a:r>
              <a:rPr lang="en-US" dirty="0" smtClean="0"/>
              <a:t>Removes all leading whitespace in string.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23. </a:t>
            </a:r>
            <a:r>
              <a:rPr lang="en-US" b="1" dirty="0" err="1" smtClean="0"/>
              <a:t>maketrans</a:t>
            </a:r>
            <a:r>
              <a:rPr lang="en-US" b="1" dirty="0" smtClean="0"/>
              <a:t>() - </a:t>
            </a:r>
            <a:r>
              <a:rPr lang="en-US" dirty="0" smtClean="0"/>
              <a:t>Returns </a:t>
            </a:r>
            <a:r>
              <a:rPr lang="en-US" dirty="0"/>
              <a:t>a translation table to be used in translate function.</a:t>
            </a:r>
          </a:p>
        </p:txBody>
      </p:sp>
    </p:spTree>
    <p:extLst>
      <p:ext uri="{BB962C8B-B14F-4D97-AF65-F5344CB8AC3E}">
        <p14:creationId xmlns:p14="http://schemas.microsoft.com/office/powerpoint/2010/main" val="422670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3" t="22003" r="35210" b="9261"/>
          <a:stretch/>
        </p:blipFill>
        <p:spPr bwMode="auto">
          <a:xfrm>
            <a:off x="0" y="0"/>
            <a:ext cx="91440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109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6" t="22397" r="35386" b="14778"/>
          <a:stretch/>
        </p:blipFill>
        <p:spPr bwMode="auto">
          <a:xfrm>
            <a:off x="0" y="0"/>
            <a:ext cx="9144000" cy="701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264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6" t="17415" r="24805" b="4815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747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2" t="30146" r="35231" b="23635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622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75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7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Common string literals and operations</a:t>
            </a:r>
          </a:p>
          <a:p>
            <a:r>
              <a:rPr lang="en-US" b="1" dirty="0" smtClean="0"/>
              <a:t>Operation =Interpretation</a:t>
            </a:r>
          </a:p>
          <a:p>
            <a:r>
              <a:rPr lang="en-US" dirty="0" smtClean="0"/>
              <a:t>S = '' 	Empty string</a:t>
            </a:r>
          </a:p>
          <a:p>
            <a:r>
              <a:rPr lang="en-US" dirty="0" smtClean="0"/>
              <a:t>S = “	spam's" Double quotes, same as single</a:t>
            </a:r>
          </a:p>
          <a:p>
            <a:r>
              <a:rPr lang="en-US" dirty="0" smtClean="0"/>
              <a:t>S = 's\</a:t>
            </a:r>
            <a:r>
              <a:rPr lang="en-US" dirty="0" err="1" smtClean="0"/>
              <a:t>np</a:t>
            </a:r>
            <a:r>
              <a:rPr lang="en-US" dirty="0" smtClean="0"/>
              <a:t>\</a:t>
            </a:r>
            <a:r>
              <a:rPr lang="en-US" dirty="0" err="1" smtClean="0"/>
              <a:t>ta</a:t>
            </a:r>
            <a:r>
              <a:rPr lang="en-US" dirty="0" smtClean="0"/>
              <a:t>\x00m' 	Escape sequences</a:t>
            </a:r>
          </a:p>
          <a:p>
            <a:r>
              <a:rPr lang="en-US" dirty="0" smtClean="0"/>
              <a:t>S = """...</a:t>
            </a:r>
            <a:r>
              <a:rPr lang="en-US" i="1" dirty="0" smtClean="0"/>
              <a:t>multiline...""" 	Triple-quoted block strings</a:t>
            </a:r>
          </a:p>
          <a:p>
            <a:r>
              <a:rPr lang="pt-BR" dirty="0" smtClean="0"/>
              <a:t>S = r'\temp\spam' 	Raw strings (no escapes)</a:t>
            </a:r>
          </a:p>
          <a:p>
            <a:r>
              <a:rPr lang="en-US" dirty="0" smtClean="0"/>
              <a:t>B = </a:t>
            </a:r>
            <a:r>
              <a:rPr lang="en-US" dirty="0" err="1" smtClean="0"/>
              <a:t>b'sp</a:t>
            </a:r>
            <a:r>
              <a:rPr lang="en-US" dirty="0" smtClean="0"/>
              <a:t>\xc4m' 		Byte strings in 2.6, 2.7, and 3.X</a:t>
            </a:r>
          </a:p>
          <a:p>
            <a:r>
              <a:rPr lang="en-US" dirty="0" smtClean="0"/>
              <a:t>U = </a:t>
            </a:r>
            <a:r>
              <a:rPr lang="en-US" dirty="0" err="1" smtClean="0"/>
              <a:t>u'sp</a:t>
            </a:r>
            <a:r>
              <a:rPr lang="en-US" dirty="0" smtClean="0"/>
              <a:t>\u00c4m' 	Unicode strings in 2.X and 3.3+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01332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S1 + S2	 Concatenate</a:t>
            </a:r>
          </a:p>
          <a:p>
            <a:r>
              <a:rPr lang="en-US" b="1" dirty="0" smtClean="0"/>
              <a:t>S * 3		 repeat</a:t>
            </a:r>
          </a:p>
          <a:p>
            <a:r>
              <a:rPr lang="en-US" b="1" dirty="0" smtClean="0"/>
              <a:t>,</a:t>
            </a:r>
          </a:p>
          <a:p>
            <a:r>
              <a:rPr lang="en-US" b="1" dirty="0" smtClean="0"/>
              <a:t>S[</a:t>
            </a:r>
            <a:r>
              <a:rPr lang="en-US" b="1" dirty="0" err="1" smtClean="0"/>
              <a:t>i</a:t>
            </a:r>
            <a:r>
              <a:rPr lang="en-US" b="1" dirty="0" smtClean="0"/>
              <a:t>]</a:t>
            </a:r>
          </a:p>
          <a:p>
            <a:r>
              <a:rPr lang="en-US" b="1" dirty="0" smtClean="0"/>
              <a:t>S[i:j]		Index, slice, length</a:t>
            </a:r>
          </a:p>
          <a:p>
            <a:r>
              <a:rPr lang="en-US" b="1" dirty="0" err="1" smtClean="0"/>
              <a:t>len</a:t>
            </a:r>
            <a:r>
              <a:rPr lang="en-US" b="1" dirty="0" smtClean="0"/>
              <a:t>(S)</a:t>
            </a:r>
          </a:p>
          <a:p>
            <a:endParaRPr lang="en-US" b="1" dirty="0" smtClean="0"/>
          </a:p>
          <a:p>
            <a:r>
              <a:rPr lang="en-US" b="1" dirty="0" smtClean="0"/>
              <a:t>"a %s parrot" % kind 		String formatting expression</a:t>
            </a:r>
          </a:p>
          <a:p>
            <a:r>
              <a:rPr lang="en-US" b="1" dirty="0" smtClean="0"/>
              <a:t>"a {0} </a:t>
            </a:r>
            <a:r>
              <a:rPr lang="en-US" b="1" dirty="0" err="1" smtClean="0"/>
              <a:t>parrot".format</a:t>
            </a:r>
            <a:r>
              <a:rPr lang="en-US" b="1" dirty="0" smtClean="0"/>
              <a:t>(kind) 	String formatting method in 2.6, 2.7, and 3.X</a:t>
            </a:r>
          </a:p>
          <a:p>
            <a:r>
              <a:rPr lang="en-US" b="1" dirty="0" err="1" smtClean="0"/>
              <a:t>S.find</a:t>
            </a:r>
            <a:r>
              <a:rPr lang="en-US" b="1" dirty="0" smtClean="0"/>
              <a:t>('pa')		 String methods </a:t>
            </a:r>
          </a:p>
          <a:p>
            <a:r>
              <a:rPr lang="en-US" b="1" dirty="0" err="1" smtClean="0"/>
              <a:t>S.rstrip</a:t>
            </a:r>
            <a:r>
              <a:rPr lang="en-US" b="1" dirty="0" smtClean="0"/>
              <a:t>()		 remove </a:t>
            </a:r>
          </a:p>
          <a:p>
            <a:r>
              <a:rPr lang="en-US" b="1" dirty="0" err="1" smtClean="0"/>
              <a:t>S.replace</a:t>
            </a:r>
            <a:r>
              <a:rPr lang="en-US" b="1" dirty="0" smtClean="0"/>
              <a:t>('pa', 'xx')	replacement,</a:t>
            </a:r>
          </a:p>
          <a:p>
            <a:endParaRPr lang="en-US" b="1" dirty="0" smtClean="0"/>
          </a:p>
          <a:p>
            <a:r>
              <a:rPr lang="en-US" b="1" dirty="0" err="1" smtClean="0"/>
              <a:t>S.split</a:t>
            </a:r>
            <a:r>
              <a:rPr lang="en-US" b="1" dirty="0" smtClean="0"/>
              <a:t>(',')		split on delimiter,</a:t>
            </a:r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1676400" y="1600200"/>
            <a:ext cx="152400" cy="1066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err="1" smtClean="0"/>
              <a:t>S.isdigit</a:t>
            </a:r>
            <a:r>
              <a:rPr lang="en-US" b="1" dirty="0" smtClean="0"/>
              <a:t>()		content test,</a:t>
            </a:r>
          </a:p>
          <a:p>
            <a:endParaRPr lang="en-US" b="1" dirty="0" smtClean="0"/>
          </a:p>
          <a:p>
            <a:r>
              <a:rPr lang="en-US" b="1" dirty="0" err="1" smtClean="0"/>
              <a:t>S.lower</a:t>
            </a:r>
            <a:r>
              <a:rPr lang="en-US" b="1" dirty="0" smtClean="0"/>
              <a:t>()		case conversion,</a:t>
            </a:r>
          </a:p>
          <a:p>
            <a:endParaRPr lang="en-US" b="1" dirty="0" smtClean="0"/>
          </a:p>
          <a:p>
            <a:r>
              <a:rPr lang="en-US" b="1" dirty="0" err="1" smtClean="0"/>
              <a:t>S.endswith</a:t>
            </a:r>
            <a:r>
              <a:rPr lang="en-US" b="1" dirty="0" smtClean="0"/>
              <a:t>('spam')	end test,</a:t>
            </a:r>
          </a:p>
          <a:p>
            <a:endParaRPr lang="en-US" b="1" dirty="0" smtClean="0"/>
          </a:p>
          <a:p>
            <a:r>
              <a:rPr lang="en-US" b="1" dirty="0" smtClean="0"/>
              <a:t>'</a:t>
            </a:r>
            <a:r>
              <a:rPr lang="en-US" b="1" dirty="0" err="1" smtClean="0"/>
              <a:t>spam'.join</a:t>
            </a:r>
            <a:r>
              <a:rPr lang="en-US" b="1" dirty="0" smtClean="0"/>
              <a:t>(</a:t>
            </a:r>
            <a:r>
              <a:rPr lang="en-US" b="1" dirty="0" err="1" smtClean="0"/>
              <a:t>strlist</a:t>
            </a:r>
            <a:r>
              <a:rPr lang="en-US" b="1" dirty="0" smtClean="0"/>
              <a:t>)		 delimiter join</a:t>
            </a:r>
          </a:p>
          <a:p>
            <a:r>
              <a:rPr lang="en-US" b="1" dirty="0" err="1" smtClean="0"/>
              <a:t>S.encode</a:t>
            </a:r>
            <a:r>
              <a:rPr lang="en-US" b="1" dirty="0" smtClean="0"/>
              <a:t>('latin-1')		 Unicode encoding</a:t>
            </a:r>
          </a:p>
          <a:p>
            <a:r>
              <a:rPr lang="en-US" b="1" dirty="0" err="1" smtClean="0"/>
              <a:t>B.decode</a:t>
            </a:r>
            <a:r>
              <a:rPr lang="en-US" b="1" dirty="0" smtClean="0"/>
              <a:t>('utf8')		 Unicode decoding</a:t>
            </a:r>
          </a:p>
          <a:p>
            <a:endParaRPr lang="en-US" b="1" dirty="0" smtClean="0"/>
          </a:p>
          <a:p>
            <a:r>
              <a:rPr lang="en-US" b="1" dirty="0" smtClean="0"/>
              <a:t>for x in S: print(x)		Iteration, membership</a:t>
            </a:r>
          </a:p>
          <a:p>
            <a:r>
              <a:rPr lang="en-US" b="1" dirty="0" smtClean="0"/>
              <a:t>'spam' in S</a:t>
            </a:r>
          </a:p>
          <a:p>
            <a:r>
              <a:rPr lang="en-US" b="1" dirty="0" smtClean="0"/>
              <a:t>[c * 2 for c in S]</a:t>
            </a:r>
          </a:p>
          <a:p>
            <a:r>
              <a:rPr lang="en-US" b="1" dirty="0" err="1" smtClean="0"/>
              <a:t>re.match</a:t>
            </a:r>
            <a:r>
              <a:rPr lang="en-US" b="1" dirty="0" smtClean="0"/>
              <a:t>('sp(.*)am', line) 	Pattern matching: library module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Values in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does not support a character type; these are treated as strings of length one, thus</a:t>
            </a:r>
          </a:p>
          <a:p>
            <a:r>
              <a:rPr lang="en-US" dirty="0"/>
              <a:t>also considered a substring.</a:t>
            </a:r>
          </a:p>
          <a:p>
            <a:r>
              <a:rPr lang="en-US" dirty="0"/>
              <a:t>To access substrings, use the square brackets for slicing along with the index or indices to</a:t>
            </a:r>
          </a:p>
          <a:p>
            <a:r>
              <a:rPr lang="en-US" dirty="0"/>
              <a:t>obtain your substring.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/>
              </a:rPr>
              <a:t>var1 = 'Hello World!'</a:t>
            </a:r>
          </a:p>
          <a:p>
            <a:r>
              <a:rPr lang="en-US" dirty="0">
                <a:latin typeface="Consolas"/>
              </a:rPr>
              <a:t>var2 = "Python Programming"</a:t>
            </a:r>
          </a:p>
          <a:p>
            <a:r>
              <a:rPr lang="en-US" dirty="0">
                <a:latin typeface="Consolas"/>
              </a:rPr>
              <a:t>print ("var1[0]: ", var1[0])</a:t>
            </a:r>
          </a:p>
          <a:p>
            <a:r>
              <a:rPr lang="en-US" dirty="0">
                <a:latin typeface="Consolas"/>
              </a:rPr>
              <a:t>print ("var2[1:5]: ", var2[1:5</a:t>
            </a:r>
            <a:r>
              <a:rPr lang="en-US" dirty="0" smtClean="0">
                <a:latin typeface="Consolas"/>
              </a:rPr>
              <a:t>])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</a:rPr>
              <a:t>OUTPUT</a:t>
            </a:r>
          </a:p>
          <a:p>
            <a:r>
              <a:rPr lang="en-US" dirty="0" smtClean="0"/>
              <a:t>var1[0</a:t>
            </a:r>
            <a:r>
              <a:rPr lang="en-US" dirty="0"/>
              <a:t>]: H</a:t>
            </a:r>
          </a:p>
          <a:p>
            <a:r>
              <a:rPr lang="en-US" dirty="0"/>
              <a:t>var2[1:5]: </a:t>
            </a:r>
            <a:r>
              <a:rPr lang="en-US" dirty="0" err="1"/>
              <a:t>ytho</a:t>
            </a:r>
            <a:endParaRPr lang="en-US" b="1" dirty="0">
              <a:latin typeface="Consola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2359"/>
            <a:ext cx="8686800" cy="838200"/>
          </a:xfrm>
        </p:spPr>
        <p:txBody>
          <a:bodyPr/>
          <a:lstStyle/>
          <a:p>
            <a:r>
              <a:rPr lang="en-US" b="1" dirty="0"/>
              <a:t>Updating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318125"/>
          </a:xfrm>
        </p:spPr>
        <p:txBody>
          <a:bodyPr>
            <a:normAutofit/>
          </a:bodyPr>
          <a:lstStyle/>
          <a:p>
            <a:r>
              <a:rPr lang="en-US" sz="2400" dirty="0"/>
              <a:t>You can "update" an existing string by (re)assigning a variable to another string. The new</a:t>
            </a:r>
          </a:p>
          <a:p>
            <a:r>
              <a:rPr lang="en-US" sz="2400" dirty="0"/>
              <a:t>value can be related to its previous value or to a completely different string altogether.</a:t>
            </a:r>
          </a:p>
          <a:p>
            <a:r>
              <a:rPr lang="en-US" sz="2400" dirty="0"/>
              <a:t>For </a:t>
            </a:r>
            <a:r>
              <a:rPr lang="en-US" sz="2400" dirty="0" smtClean="0"/>
              <a:t>example-</a:t>
            </a:r>
          </a:p>
          <a:p>
            <a:r>
              <a:rPr lang="en-US" sz="2400" dirty="0"/>
              <a:t>var1 = 'Hello World!'</a:t>
            </a:r>
          </a:p>
          <a:p>
            <a:r>
              <a:rPr lang="en-US" sz="2400" dirty="0"/>
              <a:t>print ("Updated String :- ", var1[:6] + 'Python</a:t>
            </a:r>
            <a:r>
              <a:rPr lang="en-US" sz="2400" dirty="0" smtClean="0"/>
              <a:t>')</a:t>
            </a:r>
          </a:p>
          <a:p>
            <a:endParaRPr lang="en-US" sz="2400" dirty="0"/>
          </a:p>
          <a:p>
            <a:r>
              <a:rPr lang="en-US" sz="2400" dirty="0" smtClean="0"/>
              <a:t>OUTPUT</a:t>
            </a:r>
          </a:p>
          <a:p>
            <a:r>
              <a:rPr lang="en-US" sz="2400" dirty="0"/>
              <a:t>Updated String :- Hello Python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Escape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3276600" cy="4525963"/>
          </a:xfrm>
        </p:spPr>
        <p:txBody>
          <a:bodyPr/>
          <a:lstStyle/>
          <a:p>
            <a:r>
              <a:rPr lang="en-US" dirty="0"/>
              <a:t>a -</a:t>
            </a:r>
            <a:r>
              <a:rPr lang="en-US" dirty="0" smtClean="0"/>
              <a:t>Bell </a:t>
            </a:r>
            <a:r>
              <a:rPr lang="en-US" dirty="0"/>
              <a:t>or alert</a:t>
            </a:r>
          </a:p>
          <a:p>
            <a:r>
              <a:rPr lang="en-US" dirty="0"/>
              <a:t>b -</a:t>
            </a:r>
            <a:r>
              <a:rPr lang="en-US" dirty="0" smtClean="0"/>
              <a:t> </a:t>
            </a:r>
            <a:r>
              <a:rPr lang="en-US" dirty="0"/>
              <a:t>Backspace</a:t>
            </a:r>
          </a:p>
          <a:p>
            <a:r>
              <a:rPr lang="en-US" dirty="0"/>
              <a:t>\</a:t>
            </a:r>
            <a:r>
              <a:rPr lang="en-US" dirty="0" smtClean="0"/>
              <a:t>cx -  </a:t>
            </a:r>
            <a:r>
              <a:rPr lang="en-US" dirty="0"/>
              <a:t>Control-x</a:t>
            </a:r>
          </a:p>
          <a:p>
            <a:r>
              <a:rPr lang="en-US" dirty="0"/>
              <a:t>\</a:t>
            </a:r>
            <a:r>
              <a:rPr lang="en-US" dirty="0" smtClean="0"/>
              <a:t>C-x -  </a:t>
            </a:r>
            <a:r>
              <a:rPr lang="en-US" dirty="0"/>
              <a:t>Control-x</a:t>
            </a:r>
          </a:p>
          <a:p>
            <a:r>
              <a:rPr lang="en-US" dirty="0"/>
              <a:t>\e </a:t>
            </a:r>
            <a:r>
              <a:rPr lang="en-US" dirty="0" smtClean="0"/>
              <a:t>- </a:t>
            </a:r>
            <a:r>
              <a:rPr lang="en-US" dirty="0"/>
              <a:t>Escape</a:t>
            </a:r>
          </a:p>
          <a:p>
            <a:r>
              <a:rPr lang="en-US" dirty="0"/>
              <a:t>\f </a:t>
            </a:r>
            <a:r>
              <a:rPr lang="en-US" dirty="0" smtClean="0"/>
              <a:t>– </a:t>
            </a:r>
            <a:r>
              <a:rPr lang="en-US" dirty="0" err="1" smtClean="0"/>
              <a:t>Formfeed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752600"/>
            <a:ext cx="4800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\n </a:t>
            </a:r>
            <a:r>
              <a:rPr lang="en-US" sz="2800" dirty="0" smtClean="0"/>
              <a:t>- </a:t>
            </a:r>
            <a:r>
              <a:rPr lang="en-US" sz="2800" dirty="0"/>
              <a:t>Newline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\</a:t>
            </a:r>
            <a:r>
              <a:rPr lang="en-US" sz="2800" dirty="0" err="1" smtClean="0"/>
              <a:t>nnn</a:t>
            </a:r>
            <a:r>
              <a:rPr lang="en-US" sz="2800" dirty="0"/>
              <a:t> </a:t>
            </a:r>
            <a:r>
              <a:rPr lang="en-US" sz="2800" dirty="0" smtClean="0"/>
              <a:t>- Octal </a:t>
            </a:r>
            <a:r>
              <a:rPr lang="en-US" sz="2800" dirty="0"/>
              <a:t>notation, where n is in the </a:t>
            </a:r>
            <a:r>
              <a:rPr lang="en-US" sz="2800" dirty="0" smtClean="0"/>
              <a:t>range 0.7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\</a:t>
            </a:r>
            <a:r>
              <a:rPr lang="en-US" sz="2800" dirty="0"/>
              <a:t>r </a:t>
            </a:r>
            <a:r>
              <a:rPr lang="en-US" sz="2800" dirty="0" smtClean="0"/>
              <a:t>- </a:t>
            </a:r>
            <a:r>
              <a:rPr lang="en-US" sz="2800" dirty="0"/>
              <a:t>Carriage return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\s </a:t>
            </a:r>
            <a:r>
              <a:rPr lang="en-US" sz="2800" dirty="0" smtClean="0"/>
              <a:t>– Space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\t – tab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\v </a:t>
            </a:r>
            <a:r>
              <a:rPr lang="en-US" sz="2800" dirty="0" smtClean="0"/>
              <a:t>- </a:t>
            </a:r>
            <a:r>
              <a:rPr lang="en-US" sz="2800" dirty="0"/>
              <a:t>Vertical tab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\x </a:t>
            </a:r>
            <a:r>
              <a:rPr lang="en-US" sz="2800" dirty="0" smtClean="0"/>
              <a:t>- Character </a:t>
            </a:r>
            <a:r>
              <a:rPr lang="en-US" sz="2800" dirty="0"/>
              <a:t>x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\</a:t>
            </a:r>
            <a:r>
              <a:rPr lang="en-US" sz="2800" dirty="0" err="1" smtClean="0"/>
              <a:t>xnn</a:t>
            </a:r>
            <a:r>
              <a:rPr lang="en-US" sz="2800" dirty="0" smtClean="0"/>
              <a:t> -Hexadecimal </a:t>
            </a:r>
            <a:r>
              <a:rPr lang="en-US" sz="2800" dirty="0"/>
              <a:t>notation, where n is in the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range 0.9, </a:t>
            </a:r>
            <a:r>
              <a:rPr lang="en-US" sz="2800" dirty="0" err="1"/>
              <a:t>a.f</a:t>
            </a:r>
            <a:r>
              <a:rPr lang="en-US" sz="2800" dirty="0"/>
              <a:t>, or A.F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458</TotalTime>
  <Words>1298</Words>
  <Application>Microsoft Office PowerPoint</Application>
  <PresentationFormat>On-screen Show (4:3)</PresentationFormat>
  <Paragraphs>173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Trek</vt:lpstr>
      <vt:lpstr>Strings Fundamentals</vt:lpstr>
      <vt:lpstr>Three types of strings</vt:lpstr>
      <vt:lpstr>String Basics</vt:lpstr>
      <vt:lpstr>Continued…</vt:lpstr>
      <vt:lpstr>Continued…</vt:lpstr>
      <vt:lpstr>Accessing Values in Strings</vt:lpstr>
      <vt:lpstr>Example</vt:lpstr>
      <vt:lpstr>Updating Strings</vt:lpstr>
      <vt:lpstr>Escape Characters</vt:lpstr>
      <vt:lpstr>String Special Operators</vt:lpstr>
      <vt:lpstr>PowerPoint Presentation</vt:lpstr>
      <vt:lpstr>String Formatting Operator -- %</vt:lpstr>
      <vt:lpstr>Continued…</vt:lpstr>
      <vt:lpstr>Triple Quotes</vt:lpstr>
      <vt:lpstr>Built-in String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Fundamentals</dc:title>
  <dc:creator>Student</dc:creator>
  <cp:lastModifiedBy>Home</cp:lastModifiedBy>
  <cp:revision>17</cp:revision>
  <dcterms:created xsi:type="dcterms:W3CDTF">2006-08-16T00:00:00Z</dcterms:created>
  <dcterms:modified xsi:type="dcterms:W3CDTF">2017-12-09T22:40:51Z</dcterms:modified>
</cp:coreProperties>
</file>