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wmf" ContentType="image/x-wmf"/>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E453E2A-3217-434B-88D9-B5B7C957CECC}" type="datetime">
              <a:rPr b="0" lang="en-IN" sz="1200" spc="-1" strike="noStrike">
                <a:solidFill>
                  <a:srgbClr val="8b8b8b"/>
                </a:solidFill>
                <a:latin typeface="Calibri"/>
              </a:rPr>
              <a:t>26/06/18</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663C2B92-3ABA-44F0-8659-33329C5CA763}"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BB6ED0A2-293B-4DEB-8DE9-E589EB895340}" type="datetime">
              <a:rPr b="0" lang="en-IN" sz="1200" spc="-1" strike="noStrike">
                <a:solidFill>
                  <a:srgbClr val="8b8b8b"/>
                </a:solidFill>
                <a:latin typeface="Calibri"/>
              </a:rPr>
              <a:t>26/06/18</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3BAD2E22-C23D-493E-898B-7624B5D21FB7}"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1" lang="en-US" sz="6000" spc="-1" strike="noStrike">
                <a:solidFill>
                  <a:srgbClr val="1f4e79"/>
                </a:solidFill>
                <a:latin typeface="Calibri Light"/>
              </a:rPr>
              <a:t>Python Programming</a:t>
            </a:r>
            <a:b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09480" y="533520"/>
            <a:ext cx="10972440" cy="58669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An I</a:t>
            </a:r>
            <a:r>
              <a:rPr b="1" lang="en-US" sz="2000" spc="-1" strike="noStrike">
                <a:solidFill>
                  <a:srgbClr val="000000"/>
                </a:solidFill>
                <a:latin typeface="Calibri"/>
              </a:rPr>
              <a:t>nterpreter</a:t>
            </a:r>
            <a:r>
              <a:rPr b="0" lang="en-US" sz="2000" spc="-1" strike="noStrike">
                <a:solidFill>
                  <a:srgbClr val="000000"/>
                </a:solidFill>
                <a:latin typeface="Calibri"/>
              </a:rPr>
              <a:t> reads a high-level program and executes it, It processes the program a little at a time, alternately reading lines and performing computations</a:t>
            </a:r>
            <a:r>
              <a:rPr b="0" lang="en-US" sz="1800" spc="-1" strike="noStrike">
                <a:solidFill>
                  <a:srgbClr val="000000"/>
                </a:solidFill>
                <a:latin typeface="Calibri"/>
              </a:rPr>
              <a:t>.</a:t>
            </a: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algn="ct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Compiler</a:t>
            </a:r>
            <a:r>
              <a:rPr b="0" lang="en-US" sz="2000" spc="-1" strike="noStrike">
                <a:solidFill>
                  <a:srgbClr val="000000"/>
                </a:solidFill>
                <a:latin typeface="Calibri"/>
              </a:rPr>
              <a:t> reads the program and translates it completely before the program starts running. In this case, the high-level program is called the </a:t>
            </a:r>
            <a:r>
              <a:rPr b="1" lang="en-US" sz="2000" spc="-1" strike="noStrike">
                <a:solidFill>
                  <a:srgbClr val="000000"/>
                </a:solidFill>
                <a:latin typeface="Calibri"/>
              </a:rPr>
              <a:t>source</a:t>
            </a:r>
            <a:r>
              <a:rPr b="0" lang="en-US" sz="2000" spc="-1" strike="noStrike">
                <a:solidFill>
                  <a:srgbClr val="000000"/>
                </a:solidFill>
                <a:latin typeface="Calibri"/>
              </a:rPr>
              <a:t> </a:t>
            </a:r>
            <a:r>
              <a:rPr b="1" lang="en-US" sz="2000" spc="-1" strike="noStrike">
                <a:solidFill>
                  <a:srgbClr val="000000"/>
                </a:solidFill>
                <a:latin typeface="Calibri"/>
              </a:rPr>
              <a:t>code</a:t>
            </a:r>
            <a:r>
              <a:rPr b="0" lang="en-US" sz="2000" spc="-1" strike="noStrike">
                <a:solidFill>
                  <a:srgbClr val="000000"/>
                </a:solidFill>
                <a:latin typeface="Calibri"/>
              </a:rPr>
              <a:t>, and the translated program is called the </a:t>
            </a:r>
            <a:r>
              <a:rPr b="1" lang="en-US" sz="2000" spc="-1" strike="noStrike">
                <a:solidFill>
                  <a:srgbClr val="000000"/>
                </a:solidFill>
                <a:latin typeface="Calibri"/>
              </a:rPr>
              <a:t>object code </a:t>
            </a:r>
            <a:r>
              <a:rPr b="0" lang="en-US" sz="2000" spc="-1" strike="noStrike">
                <a:solidFill>
                  <a:srgbClr val="000000"/>
                </a:solidFill>
                <a:latin typeface="Calibri"/>
              </a:rPr>
              <a:t>or the </a:t>
            </a:r>
            <a:r>
              <a:rPr b="1" lang="en-US" sz="2000" spc="-1" strike="noStrike">
                <a:solidFill>
                  <a:srgbClr val="000000"/>
                </a:solidFill>
                <a:latin typeface="Calibri"/>
              </a:rPr>
              <a:t>executable</a:t>
            </a:r>
            <a:r>
              <a:rPr b="0" lang="en-US" sz="2000" spc="-1" strike="noStrike">
                <a:solidFill>
                  <a:srgbClr val="000000"/>
                </a:solidFill>
                <a:latin typeface="Calibri"/>
              </a:rPr>
              <a:t>.</a:t>
            </a:r>
            <a:endParaRPr b="0" lang="en-US" sz="2000" spc="-1" strike="noStrike">
              <a:solidFill>
                <a:srgbClr val="000000"/>
              </a:solidFill>
              <a:latin typeface="Calibri"/>
            </a:endParaRPr>
          </a:p>
          <a:p>
            <a:pPr algn="ctr">
              <a:lnSpc>
                <a:spcPct val="90000"/>
              </a:lnSpc>
              <a:spcBef>
                <a:spcPts val="1001"/>
              </a:spcBef>
            </a:pPr>
            <a:endParaRPr b="0" lang="en-US" sz="2000" spc="-1" strike="noStrike">
              <a:solidFill>
                <a:srgbClr val="000000"/>
              </a:solidFill>
              <a:latin typeface="Calibri"/>
            </a:endParaRPr>
          </a:p>
        </p:txBody>
      </p:sp>
      <p:pic>
        <p:nvPicPr>
          <p:cNvPr id="97" name="Picture 3" descr=""/>
          <p:cNvPicPr/>
          <p:nvPr/>
        </p:nvPicPr>
        <p:blipFill>
          <a:blip r:embed="rId1"/>
          <a:stretch/>
        </p:blipFill>
        <p:spPr>
          <a:xfrm>
            <a:off x="1625760" y="1752480"/>
            <a:ext cx="7988040" cy="1399680"/>
          </a:xfrm>
          <a:prstGeom prst="rect">
            <a:avLst/>
          </a:prstGeom>
          <a:ln w="9360">
            <a:noFill/>
          </a:ln>
        </p:spPr>
      </p:pic>
      <p:pic>
        <p:nvPicPr>
          <p:cNvPr id="98" name="Picture 5" descr=""/>
          <p:cNvPicPr/>
          <p:nvPr/>
        </p:nvPicPr>
        <p:blipFill>
          <a:blip r:embed="rId2"/>
          <a:stretch/>
        </p:blipFill>
        <p:spPr>
          <a:xfrm>
            <a:off x="1117440" y="5181480"/>
            <a:ext cx="9550080" cy="1190160"/>
          </a:xfrm>
          <a:prstGeom prst="rect">
            <a:avLst/>
          </a:prstGeom>
          <a:ln w="9360">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238680"/>
            <a:ext cx="10515240" cy="1086840"/>
          </a:xfrm>
          <a:prstGeom prst="rect">
            <a:avLst/>
          </a:prstGeom>
          <a:noFill/>
          <a:ln>
            <a:noFill/>
          </a:ln>
        </p:spPr>
        <p:txBody>
          <a:bodyPr anchor="ctr">
            <a:normAutofit/>
          </a:bodyPr>
          <a:p>
            <a:pPr>
              <a:lnSpc>
                <a:spcPct val="90000"/>
              </a:lnSpc>
            </a:pPr>
            <a:r>
              <a:rPr b="1" lang="en-US" sz="4400" spc="-1" strike="noStrike">
                <a:solidFill>
                  <a:srgbClr val="000000"/>
                </a:solidFill>
                <a:latin typeface="Calibri Light"/>
              </a:rPr>
              <a:t>Program to Add Two </a:t>
            </a:r>
            <a:r>
              <a:rPr b="1" lang="en-US" sz="4400" spc="-1" strike="noStrike">
                <a:solidFill>
                  <a:srgbClr val="000000"/>
                </a:solidFill>
                <a:latin typeface="Calibri Light"/>
              </a:rPr>
              <a:t>Numbers</a:t>
            </a:r>
            <a:br/>
            <a:endParaRPr b="0" lang="en-US" sz="4400" spc="-1" strike="noStrike">
              <a:solidFill>
                <a:srgbClr val="000000"/>
              </a:solidFill>
              <a:latin typeface="Calibri"/>
            </a:endParaRPr>
          </a:p>
        </p:txBody>
      </p:sp>
      <p:sp>
        <p:nvSpPr>
          <p:cNvPr id="100" name="TextShape 2"/>
          <p:cNvSpPr txBox="1"/>
          <p:nvPr/>
        </p:nvSpPr>
        <p:spPr>
          <a:xfrm>
            <a:off x="838080" y="1431360"/>
            <a:ext cx="10515240" cy="4745520"/>
          </a:xfrm>
          <a:prstGeom prst="rect">
            <a:avLst/>
          </a:prstGeom>
          <a:noFill/>
          <a:ln>
            <a:noFill/>
          </a:ln>
        </p:spPr>
        <p:txBody>
          <a:bodyPr/>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 Add two numbers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num1 = 3</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num2 = 5</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sum = num1+num2</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print(sum)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Save this program as </a:t>
            </a:r>
            <a:r>
              <a:rPr b="0" lang="en-US" sz="2800" spc="-1" strike="noStrike">
                <a:solidFill>
                  <a:srgbClr val="0070c0"/>
                </a:solidFill>
                <a:latin typeface="Calibri"/>
              </a:rPr>
              <a:t>Add.py </a:t>
            </a:r>
            <a:r>
              <a:rPr b="0" lang="en-US" sz="2800" spc="-1" strike="noStrike">
                <a:solidFill>
                  <a:srgbClr val="000000"/>
                </a:solidFill>
                <a:latin typeface="Calibri"/>
              </a:rPr>
              <a:t>and run with </a:t>
            </a:r>
            <a:r>
              <a:rPr b="0" lang="en-US" sz="2800" spc="-1" strike="noStrike">
                <a:solidFill>
                  <a:srgbClr val="0070c0"/>
                </a:solidFill>
                <a:latin typeface="Calibri"/>
              </a:rPr>
              <a:t>python</a:t>
            </a:r>
            <a:r>
              <a:rPr b="0" lang="en-US" sz="2800" spc="-1" strike="noStrike">
                <a:solidFill>
                  <a:srgbClr val="000000"/>
                </a:solidFill>
                <a:latin typeface="Calibri"/>
              </a:rPr>
              <a:t> interpreter.</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70c0"/>
                </a:solidFill>
                <a:latin typeface="Calibri"/>
              </a:rPr>
              <a:t>python  Add.py</a:t>
            </a:r>
            <a:endParaRPr b="0" lang="en-US" sz="28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4412880"/>
          </a:xfrm>
          <a:prstGeom prst="rect">
            <a:avLst/>
          </a:prstGeom>
          <a:noFill/>
          <a:ln>
            <a:noFill/>
          </a:ln>
        </p:spPr>
        <p:txBody>
          <a:bodyPr anchor="ctr">
            <a:normAutofit/>
          </a:bodyPr>
          <a:p>
            <a:pPr>
              <a:lnSpc>
                <a:spcPct val="90000"/>
              </a:lnSpc>
            </a:pPr>
            <a:r>
              <a:rPr b="0" lang="en-US" sz="4400" spc="-1" strike="noStrike">
                <a:solidFill>
                  <a:srgbClr val="ff0000"/>
                </a:solidFill>
                <a:latin typeface="Calibri Light"/>
              </a:rPr>
              <a:t>The Python Interpreter</a:t>
            </a:r>
            <a:br/>
            <a:br/>
            <a:r>
              <a:rPr b="0" lang="en-US" sz="3100" spc="-1" strike="noStrike">
                <a:solidFill>
                  <a:srgbClr val="000000"/>
                </a:solidFill>
                <a:latin typeface="Calibri Light"/>
              </a:rPr>
              <a:t>An interpreter is a kind of program that executes </a:t>
            </a:r>
            <a:r>
              <a:rPr b="0" lang="en-US" sz="3100" spc="-1" strike="noStrike">
                <a:solidFill>
                  <a:srgbClr val="000000"/>
                </a:solidFill>
                <a:latin typeface="Calibri Light"/>
              </a:rPr>
              <a:t>other programs. When you write a Python program, </a:t>
            </a:r>
            <a:r>
              <a:rPr b="0" lang="en-US" sz="3100" spc="-1" strike="noStrike">
                <a:solidFill>
                  <a:srgbClr val="000000"/>
                </a:solidFill>
                <a:latin typeface="Calibri Light"/>
              </a:rPr>
              <a:t>the Python interpreter reads your program and </a:t>
            </a:r>
            <a:r>
              <a:rPr b="0" lang="en-US" sz="3100" spc="-1" strike="noStrike">
                <a:solidFill>
                  <a:srgbClr val="000000"/>
                </a:solidFill>
                <a:latin typeface="Calibri Light"/>
              </a:rPr>
              <a:t>carries out the instructions it contains.</a:t>
            </a:r>
            <a:br/>
            <a:br/>
            <a:r>
              <a:rPr b="0" lang="en-US" sz="3100" spc="-1" strike="noStrike">
                <a:solidFill>
                  <a:srgbClr val="000000"/>
                </a:solidFill>
                <a:latin typeface="Calibri Light"/>
              </a:rPr>
              <a:t>In effect, the interpreter is a layer of software logic </a:t>
            </a:r>
            <a:r>
              <a:rPr b="0" lang="en-US" sz="3100" spc="-1" strike="noStrike">
                <a:solidFill>
                  <a:srgbClr val="000000"/>
                </a:solidFill>
                <a:latin typeface="Calibri Light"/>
              </a:rPr>
              <a:t>between your code and the computer  hardware on </a:t>
            </a:r>
            <a:r>
              <a:rPr b="0" lang="en-US" sz="3100" spc="-1" strike="noStrike">
                <a:solidFill>
                  <a:srgbClr val="000000"/>
                </a:solidFill>
                <a:latin typeface="Calibri Light"/>
              </a:rPr>
              <a:t>your machine.</a:t>
            </a:r>
            <a:br/>
            <a:endParaRPr b="0" lang="en-US" sz="3100" spc="-1" strike="noStrike">
              <a:solidFill>
                <a:srgbClr val="000000"/>
              </a:solidFill>
              <a:latin typeface="Calibri"/>
            </a:endParaRPr>
          </a:p>
        </p:txBody>
      </p:sp>
      <p:pic>
        <p:nvPicPr>
          <p:cNvPr id="102" name="Content Placeholder 3" descr=""/>
          <p:cNvPicPr/>
          <p:nvPr/>
        </p:nvPicPr>
        <p:blipFill>
          <a:blip r:embed="rId1"/>
          <a:stretch/>
        </p:blipFill>
        <p:spPr>
          <a:xfrm>
            <a:off x="2406960" y="4778280"/>
            <a:ext cx="6476400" cy="19706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09480" y="304920"/>
            <a:ext cx="10972440" cy="6324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Python is considered an interpreted language because Python programs are executed by an interpreter.</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There are two ways to use the interpreter: </a:t>
            </a:r>
            <a:r>
              <a:rPr b="1" lang="en-US" sz="2000" spc="-1" strike="noStrike">
                <a:solidFill>
                  <a:srgbClr val="000000"/>
                </a:solidFill>
                <a:latin typeface="Calibri"/>
              </a:rPr>
              <a:t>interactive mode and script mode.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In interactive mode, you type Python programs and the interpreter displays the result: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Ex: &gt;&gt;&gt; 1 + 1</a:t>
            </a:r>
            <a:endParaRPr b="0" lang="en-US" sz="2000" spc="-1" strike="noStrike">
              <a:solidFill>
                <a:srgbClr val="000000"/>
              </a:solidFill>
              <a:latin typeface="Calibri"/>
            </a:endParaRPr>
          </a:p>
          <a:p>
            <a:pPr marL="228600" indent="-228240">
              <a:lnSpc>
                <a:spcPct val="90000"/>
              </a:lnSpc>
              <a:spcBef>
                <a:spcPts val="1001"/>
              </a:spcBef>
            </a:pPr>
            <a:r>
              <a:rPr b="0" lang="en-US" sz="2000" spc="-1" strike="noStrike">
                <a:solidFill>
                  <a:srgbClr val="000000"/>
                </a:solidFill>
                <a:latin typeface="Calibri"/>
              </a:rPr>
              <a:t>      </a:t>
            </a:r>
            <a:r>
              <a:rPr b="0" lang="en-US" sz="2000" spc="-1" strike="noStrike">
                <a:solidFill>
                  <a:srgbClr val="000000"/>
                </a:solidFill>
                <a:latin typeface="Calibri"/>
              </a:rPr>
              <a:t>2</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Alternatively, you can store code in a file and use the interpreter to execute the contents of the file, which is called a </a:t>
            </a:r>
            <a:r>
              <a:rPr b="1" lang="en-US" sz="2000" spc="-1" strike="noStrike">
                <a:solidFill>
                  <a:srgbClr val="000000"/>
                </a:solidFill>
                <a:latin typeface="Calibri"/>
              </a:rPr>
              <a:t>script.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000" spc="-1" strike="noStrike">
                <a:solidFill>
                  <a:srgbClr val="000000"/>
                </a:solidFill>
                <a:latin typeface="Calibri"/>
              </a:rPr>
              <a:t>Debugging: </a:t>
            </a:r>
            <a:r>
              <a:rPr b="0" lang="en-US" sz="2000" spc="-1" strike="noStrike">
                <a:solidFill>
                  <a:srgbClr val="000000"/>
                </a:solidFill>
                <a:latin typeface="Calibri"/>
              </a:rPr>
              <a:t>The process of tracking bugs down is called </a:t>
            </a:r>
            <a:r>
              <a:rPr b="1" lang="en-US" sz="2000" spc="-1" strike="noStrike">
                <a:solidFill>
                  <a:srgbClr val="000000"/>
                </a:solidFill>
                <a:latin typeface="Calibri"/>
              </a:rPr>
              <a:t>debugging.</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Three kinds of errors can occur in a program: syntax errors, runtime errors, and semantic errors.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09480" y="228600"/>
            <a:ext cx="10972440" cy="62481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Python can only execute a program if the syntax is correct; otherwise, the interpreter displays an error message. </a:t>
            </a:r>
            <a:r>
              <a:rPr b="1" lang="en-US" sz="2000" spc="-1" strike="noStrike">
                <a:solidFill>
                  <a:srgbClr val="000000"/>
                </a:solidFill>
                <a:latin typeface="Calibri"/>
              </a:rPr>
              <a:t>Syntax refers </a:t>
            </a:r>
            <a:r>
              <a:rPr b="0" lang="en-US" sz="2000" spc="-1" strike="noStrike">
                <a:solidFill>
                  <a:srgbClr val="000000"/>
                </a:solidFill>
                <a:latin typeface="Calibri"/>
              </a:rPr>
              <a:t>to the structure of a program and the rules about that structure.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For example, parentheses have to come in matching pairs, so (1 + 2) is legal, but 8) is a </a:t>
            </a:r>
            <a:r>
              <a:rPr b="1" lang="en-US" sz="2000" spc="-1" strike="noStrike">
                <a:solidFill>
                  <a:srgbClr val="000000"/>
                </a:solidFill>
                <a:latin typeface="Calibri"/>
              </a:rPr>
              <a:t>syntax error</a:t>
            </a:r>
            <a:endParaRPr b="0" lang="en-US" sz="20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US" sz="2000" spc="-1" strike="noStrike">
                <a:solidFill>
                  <a:srgbClr val="c00000"/>
                </a:solidFill>
                <a:latin typeface="Calibri"/>
              </a:rPr>
              <a:t>Runtime errors: </a:t>
            </a:r>
            <a:r>
              <a:rPr b="0" lang="en-US" sz="2000" spc="-1" strike="noStrike">
                <a:solidFill>
                  <a:srgbClr val="000000"/>
                </a:solidFill>
                <a:latin typeface="Calibri"/>
              </a:rPr>
              <a:t>The second type of error is a runtime error, so called because the error does not appear until after the program has started running.</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These errors are also called </a:t>
            </a:r>
            <a:r>
              <a:rPr b="1" lang="en-US" sz="2000" spc="-1" strike="noStrike">
                <a:solidFill>
                  <a:srgbClr val="000000"/>
                </a:solidFill>
                <a:latin typeface="Calibri"/>
              </a:rPr>
              <a:t>exceptions </a:t>
            </a:r>
            <a:r>
              <a:rPr b="0" lang="en-US" sz="2000" spc="-1" strike="noStrike">
                <a:solidFill>
                  <a:srgbClr val="000000"/>
                </a:solidFill>
                <a:latin typeface="Calibri"/>
              </a:rPr>
              <a:t>because they usually indicate that something exceptional (and bad) has happened.</a:t>
            </a:r>
            <a:endParaRPr b="0" lang="en-US" sz="20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US" sz="2000" spc="-1" strike="noStrike">
                <a:solidFill>
                  <a:srgbClr val="c00000"/>
                </a:solidFill>
                <a:latin typeface="Calibri"/>
              </a:rPr>
              <a:t>Semantic errors: </a:t>
            </a:r>
            <a:r>
              <a:rPr b="0" lang="en-US" sz="2000" spc="-1" strike="noStrike">
                <a:solidFill>
                  <a:srgbClr val="000000"/>
                </a:solidFill>
                <a:latin typeface="Calibri"/>
              </a:rPr>
              <a:t>If there is a semantic error in your program, it will run successfully in the sense that the computer will not generate any error messages, but it will not do the right  thing, It will do something else.</a:t>
            </a:r>
            <a:endParaRPr b="0" lang="en-US" sz="20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1" lang="en-US" sz="6000" spc="-1" strike="noStrike">
                <a:solidFill>
                  <a:srgbClr val="000000"/>
                </a:solidFill>
                <a:latin typeface="Calibri Light"/>
              </a:rPr>
              <a:t>VARIABLES, EXPRESSIONS AND</a:t>
            </a:r>
            <a:br/>
            <a:r>
              <a:rPr b="1" lang="en-US" sz="6000" spc="-1" strike="noStrike">
                <a:solidFill>
                  <a:srgbClr val="000000"/>
                </a:solidFill>
                <a:latin typeface="Calibri Light"/>
              </a:rPr>
              <a:t>STATEMENTS</a:t>
            </a:r>
            <a:endParaRPr b="0" lang="en-US" sz="60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Calibri Light"/>
              </a:rPr>
              <a:t>VALUES AND TYPES</a:t>
            </a:r>
            <a:br/>
            <a:endParaRPr b="0" lang="en-US" sz="4400" spc="-1" strike="noStrike">
              <a:solidFill>
                <a:srgbClr val="000000"/>
              </a:solidFill>
              <a:latin typeface="Calibri"/>
            </a:endParaRPr>
          </a:p>
        </p:txBody>
      </p:sp>
      <p:sp>
        <p:nvSpPr>
          <p:cNvPr id="107" name="TextShape 2"/>
          <p:cNvSpPr txBox="1"/>
          <p:nvPr/>
        </p:nvSpPr>
        <p:spPr>
          <a:xfrm>
            <a:off x="609480" y="990720"/>
            <a:ext cx="10972440" cy="51350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value is one of the basic things a program works with, like a </a:t>
            </a:r>
            <a:r>
              <a:rPr b="1" lang="en-US" sz="2800" spc="-1" strike="noStrike">
                <a:solidFill>
                  <a:srgbClr val="000000"/>
                </a:solidFill>
                <a:latin typeface="Calibri"/>
              </a:rPr>
              <a:t>letter </a:t>
            </a:r>
            <a:r>
              <a:rPr b="0" lang="en-US" sz="2800" spc="-1" strike="noStrike">
                <a:solidFill>
                  <a:srgbClr val="000000"/>
                </a:solidFill>
                <a:latin typeface="Calibri"/>
              </a:rPr>
              <a:t>or a </a:t>
            </a:r>
            <a:r>
              <a:rPr b="1" lang="en-US" sz="2800" spc="-1" strike="noStrike">
                <a:solidFill>
                  <a:srgbClr val="000000"/>
                </a:solidFill>
                <a:latin typeface="Calibri"/>
              </a:rPr>
              <a:t>number</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are not sure what type a value has, the interpreter can tell you.</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VARIABLES AND VARIABLE NAMES</a:t>
            </a:r>
            <a:endParaRPr b="0" lang="en-US"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t>
            </a:r>
            <a:r>
              <a:rPr b="1" lang="en-US" sz="2800" spc="-1" strike="noStrike">
                <a:solidFill>
                  <a:srgbClr val="000000"/>
                </a:solidFill>
                <a:latin typeface="Calibri"/>
              </a:rPr>
              <a:t>assignment statement </a:t>
            </a:r>
            <a:r>
              <a:rPr b="0" lang="en-US" sz="2800" spc="-1" strike="noStrike">
                <a:solidFill>
                  <a:srgbClr val="000000"/>
                </a:solidFill>
                <a:latin typeface="Calibri"/>
              </a:rPr>
              <a:t>creates new </a:t>
            </a:r>
            <a:r>
              <a:rPr b="1" lang="en-US" sz="2800" spc="-1" strike="noStrike">
                <a:solidFill>
                  <a:srgbClr val="000000"/>
                </a:solidFill>
                <a:latin typeface="Calibri"/>
              </a:rPr>
              <a:t>variables</a:t>
            </a:r>
            <a:r>
              <a:rPr b="0" lang="en-US" sz="2800" spc="-1" strike="noStrike">
                <a:solidFill>
                  <a:srgbClr val="000000"/>
                </a:solidFill>
                <a:latin typeface="Calibri"/>
              </a:rPr>
              <a:t> and gives them values.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Generally choose names for their variables that are meaningful.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Variable names </a:t>
            </a:r>
            <a:r>
              <a:rPr b="0" lang="en-US" sz="2800" spc="-1" strike="noStrike">
                <a:solidFill>
                  <a:srgbClr val="000000"/>
                </a:solidFill>
                <a:latin typeface="Calibri"/>
              </a:rPr>
              <a:t>can be arbitrarily long.</a:t>
            </a:r>
            <a:endParaRPr b="0" lang="en-US" sz="28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Keywords</a:t>
            </a:r>
            <a:endParaRPr b="0" lang="en-US" sz="4400" spc="-1" strike="noStrike">
              <a:solidFill>
                <a:srgbClr val="000000"/>
              </a:solidFill>
              <a:latin typeface="Calibri"/>
            </a:endParaRPr>
          </a:p>
        </p:txBody>
      </p:sp>
      <p:graphicFrame>
        <p:nvGraphicFramePr>
          <p:cNvPr id="111" name="Table 2"/>
          <p:cNvGraphicFramePr/>
          <p:nvPr/>
        </p:nvGraphicFramePr>
        <p:xfrm>
          <a:off x="729000" y="1694160"/>
          <a:ext cx="9435240" cy="4798800"/>
        </p:xfrm>
        <a:graphic>
          <a:graphicData uri="http://schemas.openxmlformats.org/drawingml/2006/table">
            <a:tbl>
              <a:tblPr/>
              <a:tblGrid>
                <a:gridCol w="1886760"/>
                <a:gridCol w="1886760"/>
                <a:gridCol w="1886760"/>
                <a:gridCol w="1886760"/>
                <a:gridCol w="1888200"/>
              </a:tblGrid>
              <a:tr h="623160">
                <a:tc gridSpan="5">
                  <a:txBody>
                    <a:bodyPr lIns="80640" rIns="80640" tIns="40320" bIns="40320" anchor="ctr"/>
                    <a:p>
                      <a:pPr>
                        <a:lnSpc>
                          <a:spcPct val="100000"/>
                        </a:lnSpc>
                      </a:pPr>
                      <a:r>
                        <a:rPr b="0" lang="en-IN" sz="1600" spc="-1" strike="noStrike">
                          <a:solidFill>
                            <a:srgbClr val="000000"/>
                          </a:solidFill>
                          <a:latin typeface="Calibri"/>
                        </a:rPr>
                        <a:t>Keywords in Python programming language</a:t>
                      </a:r>
                      <a:endParaRPr b="0" lang="en-IN" sz="1600" spc="-1" strike="noStrike">
                        <a:latin typeface="Arial"/>
                      </a:endParaRPr>
                    </a:p>
                  </a:txBody>
                  <a:tcPr marL="80640" marR="80640">
                    <a:solidFill>
                      <a:srgbClr val="fffff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44600">
                <a:tc>
                  <a:txBody>
                    <a:bodyPr lIns="83880" rIns="67320" tIns="83880" bIns="75600" anchor="ctr"/>
                    <a:p>
                      <a:pPr>
                        <a:lnSpc>
                          <a:spcPct val="100000"/>
                        </a:lnSpc>
                      </a:pPr>
                      <a:r>
                        <a:rPr b="0" lang="en-IN" sz="1600" spc="-1" strike="noStrike">
                          <a:solidFill>
                            <a:srgbClr val="000000"/>
                          </a:solidFill>
                          <a:latin typeface="Calibri"/>
                        </a:rPr>
                        <a:t>False</a:t>
                      </a:r>
                      <a:endParaRPr b="0" lang="en-IN" sz="1600" spc="-1" strike="noStrike">
                        <a:latin typeface="Arial"/>
                      </a:endParaRPr>
                    </a:p>
                  </a:txBody>
                  <a:tcPr marL="83880" marR="67320">
                    <a:lnL w="9360">
                      <a:solidFill>
                        <a:srgbClr val="eaeaec"/>
                      </a:solidFill>
                    </a:lnL>
                    <a:lnR w="9360">
                      <a:solidFill>
                        <a:srgbClr val="eaeaec"/>
                      </a:solidFill>
                    </a:lnR>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class</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finally</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is</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return</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710280">
                <a:tc>
                  <a:txBody>
                    <a:bodyPr lIns="83880" rIns="67320" tIns="83880" bIns="75600" anchor="ctr"/>
                    <a:p>
                      <a:pPr>
                        <a:lnSpc>
                          <a:spcPct val="100000"/>
                        </a:lnSpc>
                      </a:pPr>
                      <a:r>
                        <a:rPr b="0" lang="en-IN" sz="1600" spc="-1" strike="noStrike">
                          <a:solidFill>
                            <a:srgbClr val="000000"/>
                          </a:solidFill>
                          <a:latin typeface="Calibri"/>
                        </a:rPr>
                        <a:t>None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continue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for</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lambda</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try</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710280">
                <a:tc>
                  <a:txBody>
                    <a:bodyPr lIns="83880" rIns="67320" tIns="83880" bIns="75600" anchor="ctr"/>
                    <a:p>
                      <a:pPr>
                        <a:lnSpc>
                          <a:spcPct val="100000"/>
                        </a:lnSpc>
                      </a:pPr>
                      <a:r>
                        <a:rPr b="0" lang="en-IN" sz="1600" spc="-1" strike="noStrike">
                          <a:solidFill>
                            <a:srgbClr val="000000"/>
                          </a:solidFill>
                          <a:latin typeface="Calibri"/>
                        </a:rPr>
                        <a:t>True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def</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from</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nonlocal</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while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444600">
                <a:tc>
                  <a:txBody>
                    <a:bodyPr lIns="83880" rIns="67320" tIns="83880" bIns="75600" anchor="ctr"/>
                    <a:p>
                      <a:pPr>
                        <a:lnSpc>
                          <a:spcPct val="100000"/>
                        </a:lnSpc>
                      </a:pPr>
                      <a:r>
                        <a:rPr b="0" lang="en-IN" sz="1600" spc="-1" strike="noStrike">
                          <a:solidFill>
                            <a:srgbClr val="000000"/>
                          </a:solidFill>
                          <a:latin typeface="Calibri"/>
                        </a:rPr>
                        <a:t>and</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del</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global</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not</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with</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444600">
                <a:tc>
                  <a:txBody>
                    <a:bodyPr lIns="83880" rIns="67320" tIns="83880" bIns="75600" anchor="ctr"/>
                    <a:p>
                      <a:pPr>
                        <a:lnSpc>
                          <a:spcPct val="100000"/>
                        </a:lnSpc>
                      </a:pPr>
                      <a:r>
                        <a:rPr b="0" lang="en-IN" sz="1600" spc="-1" strike="noStrike">
                          <a:solidFill>
                            <a:srgbClr val="000000"/>
                          </a:solidFill>
                          <a:latin typeface="Calibri"/>
                        </a:rPr>
                        <a:t>as</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elif</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if</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or</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yield</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710280">
                <a:tc>
                  <a:txBody>
                    <a:bodyPr lIns="83880" rIns="67320" tIns="83880" bIns="75600" anchor="ctr"/>
                    <a:p>
                      <a:pPr>
                        <a:lnSpc>
                          <a:spcPct val="100000"/>
                        </a:lnSpc>
                      </a:pPr>
                      <a:r>
                        <a:rPr b="0" lang="en-IN" sz="1600" spc="-1" strike="noStrike">
                          <a:solidFill>
                            <a:srgbClr val="000000"/>
                          </a:solidFill>
                          <a:latin typeface="Calibri"/>
                        </a:rPr>
                        <a:t>assert</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else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import</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pass</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 </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r>
              <a:tr h="711000">
                <a:tc>
                  <a:txBody>
                    <a:bodyPr lIns="83880" rIns="67320" tIns="83880" bIns="75600" anchor="ctr"/>
                    <a:p>
                      <a:pPr>
                        <a:lnSpc>
                          <a:spcPct val="100000"/>
                        </a:lnSpc>
                      </a:pPr>
                      <a:r>
                        <a:rPr b="0" lang="en-IN" sz="1600" spc="-1" strike="noStrike">
                          <a:solidFill>
                            <a:srgbClr val="000000"/>
                          </a:solidFill>
                          <a:latin typeface="Calibri"/>
                        </a:rPr>
                        <a:t>break</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except</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in</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xBody>
                    <a:bodyPr lIns="83880" rIns="67320" tIns="83880" bIns="75600" anchor="ctr"/>
                    <a:p>
                      <a:pPr>
                        <a:lnSpc>
                          <a:spcPct val="100000"/>
                        </a:lnSpc>
                      </a:pPr>
                      <a:r>
                        <a:rPr b="0" lang="en-IN" sz="1600" spc="-1" strike="noStrike">
                          <a:solidFill>
                            <a:srgbClr val="000000"/>
                          </a:solidFill>
                          <a:latin typeface="Calibri"/>
                        </a:rPr>
                        <a:t>raise</a:t>
                      </a:r>
                      <a:endParaRPr b="0" lang="en-IN" sz="1600" spc="-1" strike="noStrike">
                        <a:latin typeface="Arial"/>
                      </a:endParaRPr>
                    </a:p>
                  </a:txBody>
                  <a:tcPr marL="83880" marR="67320">
                    <a:lnL w="9360">
                      <a:solidFill>
                        <a:srgbClr val="eaeaec"/>
                      </a:solidFill>
                    </a:lnL>
                    <a:lnR w="9360">
                      <a:solidFill>
                        <a:srgbClr val="eaeaec"/>
                      </a:solidFill>
                    </a:lnR>
                    <a:lnT w="9360">
                      <a:solidFill>
                        <a:srgbClr val="eaeaec"/>
                      </a:solidFill>
                    </a:lnT>
                    <a:lnB w="9360">
                      <a:solidFill>
                        <a:srgbClr val="eaeaec"/>
                      </a:solidFill>
                    </a:lnB>
                    <a:solidFill>
                      <a:srgbClr val="ffffff"/>
                    </a:solidFill>
                  </a:tcPr>
                </a:tc>
                <a:tc>
                  <a:tcPr marL="80640" marR="80640">
                    <a:lnL w="9360">
                      <a:solidFill>
                        <a:srgbClr val="eaeaec"/>
                      </a:solidFill>
                    </a:lnL>
                    <a:lnT w="9360">
                      <a:solidFill>
                        <a:srgbClr val="eaeaec"/>
                      </a:solidFill>
                    </a:lnT>
                    <a:no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OPERATORS AND OPERANDS</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Operators</a:t>
            </a:r>
            <a:r>
              <a:rPr b="0" lang="en-US" sz="2800" spc="-1" strike="noStrike">
                <a:solidFill>
                  <a:srgbClr val="000000"/>
                </a:solidFill>
                <a:latin typeface="Calibri"/>
              </a:rPr>
              <a:t> are special symbols that represent computations like addition and multiplication.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values the operator is applied to are called </a:t>
            </a:r>
            <a:r>
              <a:rPr b="1" lang="en-US" sz="2800" spc="-1" strike="noStrike">
                <a:solidFill>
                  <a:srgbClr val="000000"/>
                </a:solidFill>
                <a:latin typeface="Calibri"/>
              </a:rPr>
              <a:t>operands.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operators +, -, *, / and ** perform addition, subtraction, multiplication, division and exponentiation</a:t>
            </a:r>
            <a:endParaRPr b="0" lang="en-US" sz="28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212040"/>
            <a:ext cx="10515240" cy="1112760"/>
          </a:xfrm>
          <a:prstGeom prst="rect">
            <a:avLst/>
          </a:prstGeom>
          <a:noFill/>
          <a:ln>
            <a:noFill/>
          </a:ln>
        </p:spPr>
        <p:txBody>
          <a:bodyPr anchor="ctr">
            <a:normAutofit/>
          </a:bodyPr>
          <a:p>
            <a:pPr>
              <a:lnSpc>
                <a:spcPct val="90000"/>
              </a:lnSpc>
            </a:pPr>
            <a:r>
              <a:rPr b="1" lang="en-US" sz="4400" spc="-1" strike="noStrike">
                <a:solidFill>
                  <a:srgbClr val="ff0000"/>
                </a:solidFill>
                <a:latin typeface="Calibri Light"/>
              </a:rPr>
              <a:t>What is Python </a:t>
            </a:r>
            <a:r>
              <a:rPr b="1" lang="en-US" sz="4400" spc="-1" strike="noStrike">
                <a:solidFill>
                  <a:srgbClr val="ff0000"/>
                </a:solidFill>
                <a:latin typeface="Calibri Light"/>
              </a:rPr>
              <a:t>(Programming)? </a:t>
            </a:r>
            <a:br/>
            <a:endParaRPr b="0" lang="en-US" sz="4400" spc="-1" strike="noStrike">
              <a:solidFill>
                <a:srgbClr val="000000"/>
              </a:solidFill>
              <a:latin typeface="Calibri"/>
            </a:endParaRPr>
          </a:p>
        </p:txBody>
      </p:sp>
      <p:sp>
        <p:nvSpPr>
          <p:cNvPr id="85" name="TextShape 2"/>
          <p:cNvSpPr txBox="1"/>
          <p:nvPr/>
        </p:nvSpPr>
        <p:spPr>
          <a:xfrm>
            <a:off x="838080" y="1325160"/>
            <a:ext cx="10515240" cy="4851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is a general-purpose interpreted, interactive, object-oriented, and high-level programming language.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was created by </a:t>
            </a:r>
            <a:r>
              <a:rPr b="0" lang="en-US" sz="2800" spc="-1" strike="noStrike">
                <a:solidFill>
                  <a:srgbClr val="0070c0"/>
                </a:solidFill>
                <a:latin typeface="Calibri"/>
              </a:rPr>
              <a:t>Guido van Rossum </a:t>
            </a:r>
            <a:r>
              <a:rPr b="0" lang="en-US" sz="2800" spc="-1" strike="noStrike">
                <a:solidFill>
                  <a:srgbClr val="000000"/>
                </a:solidFill>
                <a:latin typeface="Calibri"/>
              </a:rPr>
              <a:t>during 1985- 1990. Like Perl, Python source code is also available under the GNU General Public License (GPL).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has simple easy-to-use syntax, making it the perfect language for someone trying to learn computer programming for the first time.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syntax of the language is clean and length of the code is relatively short. It's fun to work in Python because it allows you to think about the problem rather than focusing on the syntax.</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09480" y="274680"/>
            <a:ext cx="10972440" cy="791640"/>
          </a:xfrm>
          <a:prstGeom prst="rect">
            <a:avLst/>
          </a:prstGeom>
          <a:noFill/>
          <a:ln>
            <a:noFill/>
          </a:ln>
        </p:spPr>
        <p:txBody>
          <a:bodyPr anchor="ctr"/>
          <a:p>
            <a:pPr>
              <a:lnSpc>
                <a:spcPct val="90000"/>
              </a:lnSpc>
            </a:pPr>
            <a:r>
              <a:rPr b="1" lang="en-US" sz="4400" spc="-1" strike="noStrike">
                <a:solidFill>
                  <a:srgbClr val="000000"/>
                </a:solidFill>
                <a:latin typeface="Calibri Light"/>
              </a:rPr>
              <a:t>EXPRESSIONS AND STATEMENTS</a:t>
            </a:r>
            <a:endParaRPr b="0" lang="en-US" sz="4400" spc="-1" strike="noStrike">
              <a:solidFill>
                <a:srgbClr val="000000"/>
              </a:solidFill>
              <a:latin typeface="Calibri"/>
            </a:endParaRPr>
          </a:p>
        </p:txBody>
      </p:sp>
      <p:sp>
        <p:nvSpPr>
          <p:cNvPr id="115" name="TextShape 2"/>
          <p:cNvSpPr txBox="1"/>
          <p:nvPr/>
        </p:nvSpPr>
        <p:spPr>
          <a:xfrm>
            <a:off x="609480" y="1143000"/>
            <a:ext cx="10972440" cy="5181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t>
            </a:r>
            <a:r>
              <a:rPr b="1" lang="en-US" sz="2800" spc="-1" strike="noStrike">
                <a:solidFill>
                  <a:srgbClr val="000000"/>
                </a:solidFill>
                <a:latin typeface="Calibri"/>
              </a:rPr>
              <a:t>expression</a:t>
            </a:r>
            <a:r>
              <a:rPr b="0" lang="en-US" sz="2800" spc="-1" strike="noStrike">
                <a:solidFill>
                  <a:srgbClr val="000000"/>
                </a:solidFill>
                <a:latin typeface="Calibri"/>
              </a:rPr>
              <a:t> is a combination of values, variables, and operators.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value all by itself is considered an expression and so is a variable.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Ex:x,90,x+56 etc..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statement</a:t>
            </a:r>
            <a:r>
              <a:rPr b="0" lang="en-US" sz="2800" spc="-1" strike="noStrike">
                <a:solidFill>
                  <a:srgbClr val="000000"/>
                </a:solidFill>
                <a:latin typeface="Calibri"/>
              </a:rPr>
              <a:t> is a unit of code that the Python interpreter can execute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Technically an expression is also a 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important difference is that an expression has a value; a statement does not</a:t>
            </a: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09480" y="228600"/>
            <a:ext cx="10972440" cy="914040"/>
          </a:xfrm>
          <a:prstGeom prst="rect">
            <a:avLst/>
          </a:prstGeom>
          <a:noFill/>
          <a:ln>
            <a:noFill/>
          </a:ln>
        </p:spPr>
        <p:txBody>
          <a:bodyPr anchor="ctr"/>
          <a:p>
            <a:pPr>
              <a:lnSpc>
                <a:spcPct val="90000"/>
              </a:lnSpc>
            </a:pPr>
            <a:r>
              <a:rPr b="1" lang="en-US" sz="3600" spc="-1" strike="noStrike">
                <a:solidFill>
                  <a:srgbClr val="000000"/>
                </a:solidFill>
                <a:latin typeface="Calibri Light"/>
              </a:rPr>
              <a:t>INTERACTIVE MODE AND SCRIPT MODE</a:t>
            </a:r>
            <a:endParaRPr b="0" lang="en-US" sz="3600" spc="-1" strike="noStrike">
              <a:solidFill>
                <a:srgbClr val="000000"/>
              </a:solidFill>
              <a:latin typeface="Calibri"/>
            </a:endParaRPr>
          </a:p>
        </p:txBody>
      </p:sp>
      <p:sp>
        <p:nvSpPr>
          <p:cNvPr id="117" name="TextShape 2"/>
          <p:cNvSpPr txBox="1"/>
          <p:nvPr/>
        </p:nvSpPr>
        <p:spPr>
          <a:xfrm>
            <a:off x="609480" y="1219320"/>
            <a:ext cx="11175480" cy="51051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of the benefits of working with an interpreted language is that you can test bits of code in interactive mode before you put them in a script.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But there are differences between interactive mode and script mode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script usually contains a sequence of statements. If there is more than one statement, the results appear one at a time as the statements execute.</a:t>
            </a:r>
            <a:endParaRPr b="0" lang="en-US"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09480" y="533520"/>
            <a:ext cx="10972440" cy="58669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 for Interactive mode: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&gt;&gt;&gt; miles = 26.2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&gt;&gt;&gt; miles * 1.61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o/p:42.182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Example for script mode: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print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x = 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print 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2</a:t>
            </a:r>
            <a:endParaRPr b="0" lang="en-US" sz="28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09480" y="304920"/>
            <a:ext cx="10972440" cy="58208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Type the following statements in the Python interpreter to see what they do:</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x = 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x + 1</a:t>
            </a:r>
            <a:endParaRPr b="0" lang="en-US" sz="28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09480" y="0"/>
            <a:ext cx="10972440" cy="1142640"/>
          </a:xfrm>
          <a:prstGeom prst="rect">
            <a:avLst/>
          </a:prstGeom>
          <a:noFill/>
          <a:ln>
            <a:noFill/>
          </a:ln>
        </p:spPr>
        <p:txBody>
          <a:bodyPr anchor="ctr"/>
          <a:p>
            <a:pPr>
              <a:lnSpc>
                <a:spcPct val="90000"/>
              </a:lnSpc>
            </a:pPr>
            <a:r>
              <a:rPr b="1" lang="en-US" sz="4400" spc="-1" strike="noStrike">
                <a:solidFill>
                  <a:srgbClr val="000000"/>
                </a:solidFill>
                <a:latin typeface="Calibri Light"/>
              </a:rPr>
              <a:t>ORDER OF OPERATIONS</a:t>
            </a:r>
            <a:endParaRPr b="0" lang="en-US" sz="4400" spc="-1" strike="noStrike">
              <a:solidFill>
                <a:srgbClr val="000000"/>
              </a:solidFill>
              <a:latin typeface="Calibri"/>
            </a:endParaRPr>
          </a:p>
        </p:txBody>
      </p:sp>
      <p:sp>
        <p:nvSpPr>
          <p:cNvPr id="121" name="TextShape 2"/>
          <p:cNvSpPr txBox="1"/>
          <p:nvPr/>
        </p:nvSpPr>
        <p:spPr>
          <a:xfrm>
            <a:off x="609480" y="914400"/>
            <a:ext cx="10972440" cy="579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more than one operator appears in an expression, the order of evaluation depends on the </a:t>
            </a:r>
            <a:r>
              <a:rPr b="1" lang="en-US" sz="2800" spc="-1" strike="noStrike">
                <a:solidFill>
                  <a:srgbClr val="000000"/>
                </a:solidFill>
                <a:latin typeface="Calibri"/>
              </a:rPr>
              <a:t>rules of precedence.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mathematical operators, Python follows mathematical convention.</a:t>
            </a:r>
            <a:r>
              <a:rPr b="1" lang="en-US" sz="2800" spc="-1" strike="noStrike">
                <a:solidFill>
                  <a:srgbClr val="000000"/>
                </a:solidFill>
                <a:latin typeface="Calibri"/>
              </a:rPr>
              <a:t> “PEMDAS”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Rules of “</a:t>
            </a:r>
            <a:r>
              <a:rPr b="1" lang="en-US" sz="2800" spc="-1" strike="noStrike">
                <a:solidFill>
                  <a:srgbClr val="000000"/>
                </a:solidFill>
                <a:latin typeface="Calibri"/>
              </a:rPr>
              <a:t>PEMDA”S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a:t>
            </a:r>
            <a:r>
              <a:rPr b="0" lang="en-US" sz="2800" spc="-1" strike="noStrike">
                <a:solidFill>
                  <a:srgbClr val="000000"/>
                </a:solidFill>
                <a:latin typeface="Calibri"/>
              </a:rPr>
              <a:t>arentheses have the highest precedence and can be used to force an expression to evaluate in the order you want. Since expressions in parentheses are evaluated first,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 2 * (3-1) is 4, and (1+1)**(5-2) is 8.</a:t>
            </a:r>
            <a:endParaRPr b="0" lang="en-US" sz="2800" spc="-1" strike="noStrike">
              <a:solidFill>
                <a:srgbClr val="000000"/>
              </a:solidFill>
              <a:latin typeface="Calibri"/>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09480" y="457200"/>
            <a:ext cx="10972440" cy="56685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E</a:t>
            </a:r>
            <a:r>
              <a:rPr b="0" lang="en-US" sz="2800" spc="-1" strike="noStrike">
                <a:solidFill>
                  <a:srgbClr val="000000"/>
                </a:solidFill>
                <a:latin typeface="Calibri"/>
              </a:rPr>
              <a:t>xponentiation has the next highest precedence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Ex:2**1+1 is 3, not 4,</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Ex:3*1**3 is 3, not 27.</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M</a:t>
            </a:r>
            <a:r>
              <a:rPr b="0" lang="en-US" sz="2400" spc="-1" strike="noStrike">
                <a:solidFill>
                  <a:srgbClr val="000000"/>
                </a:solidFill>
                <a:latin typeface="Calibri"/>
              </a:rPr>
              <a:t>ultiplication and </a:t>
            </a:r>
            <a:r>
              <a:rPr b="1" lang="en-US" sz="2400" spc="-1" strike="noStrike">
                <a:solidFill>
                  <a:srgbClr val="000000"/>
                </a:solidFill>
                <a:latin typeface="Calibri"/>
              </a:rPr>
              <a:t>D</a:t>
            </a:r>
            <a:r>
              <a:rPr b="0" lang="en-US" sz="2400" spc="-1" strike="noStrike">
                <a:solidFill>
                  <a:srgbClr val="000000"/>
                </a:solidFill>
                <a:latin typeface="Calibri"/>
              </a:rPr>
              <a:t>ivision have the same precedence, which is higher than </a:t>
            </a:r>
            <a:r>
              <a:rPr b="1" lang="en-US" sz="2400" spc="-1" strike="noStrike">
                <a:solidFill>
                  <a:srgbClr val="000000"/>
                </a:solidFill>
                <a:latin typeface="Calibri"/>
              </a:rPr>
              <a:t>A</a:t>
            </a:r>
            <a:r>
              <a:rPr b="0" lang="en-US" sz="2400" spc="-1" strike="noStrike">
                <a:solidFill>
                  <a:srgbClr val="000000"/>
                </a:solidFill>
                <a:latin typeface="Calibri"/>
              </a:rPr>
              <a:t>ddition and </a:t>
            </a:r>
            <a:r>
              <a:rPr b="1" lang="en-US" sz="2400" spc="-1" strike="noStrike">
                <a:solidFill>
                  <a:srgbClr val="000000"/>
                </a:solidFill>
                <a:latin typeface="Calibri"/>
              </a:rPr>
              <a:t>S</a:t>
            </a:r>
            <a:r>
              <a:rPr b="0" lang="en-US" sz="2400" spc="-1" strike="noStrike">
                <a:solidFill>
                  <a:srgbClr val="000000"/>
                </a:solidFill>
                <a:latin typeface="Calibri"/>
              </a:rPr>
              <a:t>ubtraction, which also have the same precedence.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Ex:2*3-1 is 5, not 4, and 6+4/2 is 8, not 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Operators with the same precedence are evaluated from left to right (except exponentiation).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Ex: So in the expression :degrees / 2 * pi, the division happens first and the result is multiplied by pi</a:t>
            </a: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STRING OPERATIONS</a:t>
            </a:r>
            <a:endParaRPr b="0" lang="en-US" sz="4400" spc="-1" strike="noStrike">
              <a:solidFill>
                <a:srgbClr val="000000"/>
              </a:solidFill>
              <a:latin typeface="Calibri"/>
            </a:endParaRPr>
          </a:p>
        </p:txBody>
      </p:sp>
      <p:sp>
        <p:nvSpPr>
          <p:cNvPr id="124" name="TextShape 2"/>
          <p:cNvSpPr txBox="1"/>
          <p:nvPr/>
        </p:nvSpPr>
        <p:spPr>
          <a:xfrm>
            <a:off x="609480" y="1219320"/>
            <a:ext cx="10972440" cy="53337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can’t perform mathematical operations on strings, even if the strings look like numbers, so the following are illegal: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'2'-'1‘ , 'eggs'/'easy‘, 'third'*'a charm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 operator works with strings, but it might not do what you expect: it performs </a:t>
            </a:r>
            <a:r>
              <a:rPr b="1" lang="en-US" sz="2800" spc="-1" strike="noStrike">
                <a:solidFill>
                  <a:srgbClr val="000000"/>
                </a:solidFill>
                <a:latin typeface="Calibri"/>
              </a:rPr>
              <a:t>concatenation,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Ex:</a:t>
            </a:r>
            <a:r>
              <a:rPr b="0" lang="en-US" sz="2400" spc="-1" strike="noStrike">
                <a:solidFill>
                  <a:srgbClr val="000000"/>
                </a:solidFill>
                <a:latin typeface="Calibri"/>
              </a:rPr>
              <a:t>first = 'throat'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second = 'warbler'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print first + second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O/p:throatwarbler</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09480" y="228600"/>
            <a:ext cx="10972440" cy="58971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Ex:The * operator also works on strings; it performs repetition. For example, 'Spam'*3 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o/p:'SpamSpamSpam'.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one of the operands is a string, the other has to be an integer</a:t>
            </a:r>
            <a:endParaRPr b="0" lang="en-US" sz="2800" spc="-1" strike="noStrike">
              <a:solidFill>
                <a:srgbClr val="000000"/>
              </a:solidFill>
              <a:latin typeface="Calibri"/>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COMMENTS</a:t>
            </a:r>
            <a:endParaRPr b="0" lang="en-US" sz="4400" spc="-1" strike="noStrike">
              <a:solidFill>
                <a:srgbClr val="000000"/>
              </a:solidFill>
              <a:latin typeface="Calibri"/>
            </a:endParaRPr>
          </a:p>
        </p:txBody>
      </p:sp>
      <p:sp>
        <p:nvSpPr>
          <p:cNvPr id="127" name="TextShape 2"/>
          <p:cNvSpPr txBox="1"/>
          <p:nvPr/>
        </p:nvSpPr>
        <p:spPr>
          <a:xfrm>
            <a:off x="609480" y="1600200"/>
            <a:ext cx="11277360" cy="45255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comments,</a:t>
            </a:r>
            <a:r>
              <a:rPr b="0" lang="en-US" sz="2800" spc="-1" strike="noStrike">
                <a:solidFill>
                  <a:srgbClr val="000000"/>
                </a:solidFill>
                <a:latin typeface="Calibri"/>
              </a:rPr>
              <a:t> start with the # symbol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 compute the percentage of the hour that has elapsed percentage = (minute * 100) / 60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also put comments at the end of a line: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percentage = (minute * 100) / 60 # percentage of an hour</a:t>
            </a:r>
            <a:endParaRPr b="0" lang="en-US" sz="28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ff0000"/>
                </a:solidFill>
                <a:latin typeface="Calibri Light"/>
              </a:rPr>
              <a:t>History of Python</a:t>
            </a:r>
            <a:br/>
            <a:endParaRPr b="0" lang="en-US" sz="4400" spc="-1" strike="noStrike">
              <a:solidFill>
                <a:srgbClr val="000000"/>
              </a:solidFill>
              <a:latin typeface="Calibri"/>
            </a:endParaRPr>
          </a:p>
        </p:txBody>
      </p:sp>
      <p:sp>
        <p:nvSpPr>
          <p:cNvPr id="87" name="TextShape 2"/>
          <p:cNvSpPr txBox="1"/>
          <p:nvPr/>
        </p:nvSpPr>
        <p:spPr>
          <a:xfrm>
            <a:off x="838080" y="1484280"/>
            <a:ext cx="10515240" cy="4692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 is a fairly old language created by Guido Van Rossum.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design began in the late 1980s and was first released in February 1991.</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name "Python" was adopted from the same series "Monty Python's Flying Circus".</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ff0000"/>
                </a:solidFill>
                <a:latin typeface="Calibri Light"/>
              </a:rPr>
              <a:t>Release Dates of Different </a:t>
            </a:r>
            <a:r>
              <a:rPr b="1" lang="en-US" sz="4400" spc="-1" strike="noStrike">
                <a:solidFill>
                  <a:srgbClr val="ff0000"/>
                </a:solidFill>
                <a:latin typeface="Calibri Light"/>
              </a:rPr>
              <a:t>Versions</a:t>
            </a:r>
            <a:br/>
            <a:endParaRPr b="0" lang="en-US" sz="4400" spc="-1" strike="noStrike">
              <a:solidFill>
                <a:srgbClr val="000000"/>
              </a:solidFill>
              <a:latin typeface="Calibri"/>
            </a:endParaRPr>
          </a:p>
        </p:txBody>
      </p:sp>
      <p:graphicFrame>
        <p:nvGraphicFramePr>
          <p:cNvPr id="89" name="Table 2"/>
          <p:cNvGraphicFramePr/>
          <p:nvPr/>
        </p:nvGraphicFramePr>
        <p:xfrm>
          <a:off x="145800" y="1974600"/>
          <a:ext cx="11913480" cy="3533040"/>
        </p:xfrm>
        <a:graphic>
          <a:graphicData uri="http://schemas.openxmlformats.org/drawingml/2006/table">
            <a:tbl>
              <a:tblPr/>
              <a:tblGrid>
                <a:gridCol w="5956560"/>
                <a:gridCol w="5956920"/>
              </a:tblGrid>
              <a:tr h="645480">
                <a:tc>
                  <a:txBody>
                    <a:bodyPr lIns="95040" rIns="75960" tIns="142560" bIns="133200" anchor="ctr"/>
                    <a:p>
                      <a:pPr>
                        <a:lnSpc>
                          <a:spcPct val="100000"/>
                        </a:lnSpc>
                      </a:pPr>
                      <a:r>
                        <a:rPr b="0" lang="en-IN" sz="1800" spc="-1" strike="noStrike">
                          <a:solidFill>
                            <a:srgbClr val="000000"/>
                          </a:solidFill>
                          <a:latin typeface="Calibri"/>
                        </a:rPr>
                        <a:t>Version</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eaeaec"/>
                    </a:solidFill>
                  </a:tcPr>
                </a:tc>
                <a:tc>
                  <a:txBody>
                    <a:bodyPr lIns="95040" rIns="75960" tIns="142560" bIns="133200" anchor="ctr"/>
                    <a:p>
                      <a:pPr>
                        <a:lnSpc>
                          <a:spcPct val="100000"/>
                        </a:lnSpc>
                      </a:pPr>
                      <a:r>
                        <a:rPr b="0" lang="en-IN" sz="1800" spc="-1" strike="noStrike">
                          <a:solidFill>
                            <a:srgbClr val="000000"/>
                          </a:solidFill>
                          <a:latin typeface="Calibri"/>
                        </a:rPr>
                        <a:t>Release Data</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eaeaec"/>
                    </a:solidFill>
                  </a:tcPr>
                </a:tc>
              </a:tr>
              <a:tr h="855360">
                <a:tc>
                  <a:txBody>
                    <a:bodyPr lIns="95040" rIns="75960" tIns="95040" bIns="85680" anchor="ctr"/>
                    <a:p>
                      <a:pPr>
                        <a:lnSpc>
                          <a:spcPct val="100000"/>
                        </a:lnSpc>
                      </a:pPr>
                      <a:r>
                        <a:rPr b="0" lang="en-IN" sz="1800" spc="-1" strike="noStrike">
                          <a:solidFill>
                            <a:srgbClr val="000000"/>
                          </a:solidFill>
                          <a:latin typeface="Calibri"/>
                        </a:rPr>
                        <a:t>Python 1.0 (first standard release)</a:t>
                      </a:r>
                      <a:br/>
                      <a:r>
                        <a:rPr b="0" lang="en-IN" sz="1800" spc="-1" strike="noStrike">
                          <a:solidFill>
                            <a:srgbClr val="000000"/>
                          </a:solidFill>
                          <a:latin typeface="Calibri"/>
                        </a:rPr>
                        <a:t>Python 1.6 (Last minor version)</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c>
                  <a:txBody>
                    <a:bodyPr lIns="95040" rIns="75960" tIns="95040" bIns="85680" anchor="ctr"/>
                    <a:p>
                      <a:pPr>
                        <a:lnSpc>
                          <a:spcPct val="100000"/>
                        </a:lnSpc>
                      </a:pPr>
                      <a:r>
                        <a:rPr b="0" lang="en-IN" sz="1800" spc="-1" strike="noStrike">
                          <a:solidFill>
                            <a:srgbClr val="000000"/>
                          </a:solidFill>
                          <a:latin typeface="Calibri"/>
                        </a:rPr>
                        <a:t>January 1994</a:t>
                      </a:r>
                      <a:br/>
                      <a:r>
                        <a:rPr b="0" lang="en-IN" sz="1800" spc="-1" strike="noStrike">
                          <a:solidFill>
                            <a:srgbClr val="000000"/>
                          </a:solidFill>
                          <a:latin typeface="Calibri"/>
                        </a:rPr>
                        <a:t>September 5, 2000</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r>
              <a:tr h="855360">
                <a:tc>
                  <a:txBody>
                    <a:bodyPr lIns="95040" rIns="75960" tIns="95040" bIns="85680" anchor="ctr"/>
                    <a:p>
                      <a:pPr>
                        <a:lnSpc>
                          <a:spcPct val="100000"/>
                        </a:lnSpc>
                      </a:pPr>
                      <a:r>
                        <a:rPr b="0" lang="en-IN" sz="1800" spc="-1" strike="noStrike">
                          <a:solidFill>
                            <a:srgbClr val="000000"/>
                          </a:solidFill>
                          <a:latin typeface="Calibri"/>
                        </a:rPr>
                        <a:t>Python 2.0 (Introduced list comprehensions)</a:t>
                      </a:r>
                      <a:br/>
                      <a:r>
                        <a:rPr b="0" lang="en-IN" sz="1800" spc="-1" strike="noStrike">
                          <a:solidFill>
                            <a:srgbClr val="000000"/>
                          </a:solidFill>
                          <a:latin typeface="Calibri"/>
                        </a:rPr>
                        <a:t>Python 2.7 (Last minor version)</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c>
                  <a:txBody>
                    <a:bodyPr lIns="95040" rIns="75960" tIns="95040" bIns="85680" anchor="ctr"/>
                    <a:p>
                      <a:pPr>
                        <a:lnSpc>
                          <a:spcPct val="100000"/>
                        </a:lnSpc>
                      </a:pPr>
                      <a:r>
                        <a:rPr b="0" lang="en-IN" sz="1800" spc="-1" strike="noStrike">
                          <a:solidFill>
                            <a:srgbClr val="000000"/>
                          </a:solidFill>
                          <a:latin typeface="Calibri"/>
                        </a:rPr>
                        <a:t>October 16, 2000</a:t>
                      </a:r>
                      <a:br/>
                      <a:r>
                        <a:rPr b="0" lang="en-IN" sz="1800" spc="-1" strike="noStrike">
                          <a:solidFill>
                            <a:srgbClr val="000000"/>
                          </a:solidFill>
                          <a:latin typeface="Calibri"/>
                        </a:rPr>
                        <a:t>July 3, 2010</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r>
              <a:tr h="1176840">
                <a:tc>
                  <a:txBody>
                    <a:bodyPr lIns="95040" rIns="75960" tIns="95040" bIns="85680" anchor="ctr"/>
                    <a:p>
                      <a:pPr>
                        <a:lnSpc>
                          <a:spcPct val="100000"/>
                        </a:lnSpc>
                      </a:pPr>
                      <a:r>
                        <a:rPr b="0" lang="en-IN" sz="1800" spc="-1" strike="noStrike">
                          <a:solidFill>
                            <a:srgbClr val="000000"/>
                          </a:solidFill>
                          <a:latin typeface="Calibri"/>
                        </a:rPr>
                        <a:t>Python 3.0 (Emphasis on removing duplicative constructs and module)</a:t>
                      </a:r>
                      <a:br/>
                      <a:r>
                        <a:rPr b="0" lang="en-IN" sz="1800" spc="-1" strike="noStrike">
                          <a:solidFill>
                            <a:srgbClr val="000000"/>
                          </a:solidFill>
                          <a:latin typeface="Calibri"/>
                        </a:rPr>
                        <a:t>Python 3.5 (Last updated version)</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c>
                  <a:txBody>
                    <a:bodyPr lIns="95040" rIns="75960" tIns="95040" bIns="85680" anchor="ctr"/>
                    <a:p>
                      <a:pPr>
                        <a:lnSpc>
                          <a:spcPct val="100000"/>
                        </a:lnSpc>
                      </a:pPr>
                      <a:r>
                        <a:rPr b="0" lang="en-IN" sz="1800" spc="-1" strike="noStrike">
                          <a:solidFill>
                            <a:srgbClr val="000000"/>
                          </a:solidFill>
                          <a:latin typeface="Calibri"/>
                        </a:rPr>
                        <a:t>December 3, 2008</a:t>
                      </a:r>
                      <a:br/>
                      <a:r>
                        <a:rPr b="0" lang="en-IN" sz="1800" spc="-1" strike="noStrike">
                          <a:solidFill>
                            <a:srgbClr val="000000"/>
                          </a:solidFill>
                          <a:latin typeface="Calibri"/>
                        </a:rPr>
                        <a:t>September 13, 2015</a:t>
                      </a:r>
                      <a:endParaRPr b="0" lang="en-IN" sz="1800" spc="-1" strike="noStrike">
                        <a:latin typeface="Arial"/>
                      </a:endParaRPr>
                    </a:p>
                  </a:txBody>
                  <a:tcPr marL="95040" marR="75960">
                    <a:lnL w="9360">
                      <a:solidFill>
                        <a:srgbClr val="eaeaec"/>
                      </a:solidFill>
                    </a:lnL>
                    <a:lnR w="9360">
                      <a:solidFill>
                        <a:srgbClr val="eaeaec"/>
                      </a:solidFill>
                    </a:lnR>
                    <a:lnT w="9360">
                      <a:solidFill>
                        <a:srgbClr val="eaeaec"/>
                      </a:solidFill>
                    </a:lnT>
                    <a:lnB w="9360">
                      <a:solidFill>
                        <a:srgbClr val="eaeaec"/>
                      </a:solidFill>
                    </a:lnB>
                    <a:solidFill>
                      <a:srgbClr val="fafafa"/>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ff0000"/>
                </a:solidFill>
                <a:latin typeface="Calibri Light"/>
              </a:rPr>
              <a:t>Features of Python </a:t>
            </a:r>
            <a:r>
              <a:rPr b="1" lang="en-US" sz="4400" spc="-1" strike="noStrike">
                <a:solidFill>
                  <a:srgbClr val="ff0000"/>
                </a:solidFill>
                <a:latin typeface="Calibri Light"/>
              </a:rPr>
              <a:t>Programming</a:t>
            </a:r>
            <a:br/>
            <a:endParaRPr b="0" lang="en-US" sz="4400" spc="-1" strike="noStrike">
              <a:solidFill>
                <a:srgbClr val="000000"/>
              </a:solidFill>
              <a:latin typeface="Calibri"/>
            </a:endParaRPr>
          </a:p>
        </p:txBody>
      </p:sp>
      <p:sp>
        <p:nvSpPr>
          <p:cNvPr id="91" name="TextShape 2"/>
          <p:cNvSpPr txBox="1"/>
          <p:nvPr/>
        </p:nvSpPr>
        <p:spPr>
          <a:xfrm>
            <a:off x="838080" y="1470960"/>
            <a:ext cx="10515240" cy="47055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 simple language which is easier to learn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Free and open-source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Portability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Extensible and Embeddable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 high-level, interpreted language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Large standard libraries to solve common tasks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Object-oriented</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09480" y="990720"/>
            <a:ext cx="10972440" cy="5409720"/>
          </a:xfrm>
          <a:prstGeom prst="rect">
            <a:avLst/>
          </a:prstGeom>
          <a:noFill/>
          <a:ln>
            <a:noFill/>
          </a:ln>
        </p:spPr>
        <p:txBody>
          <a:bodyPr/>
          <a:p>
            <a:pPr marL="457200" indent="-456840">
              <a:lnSpc>
                <a:spcPct val="90000"/>
              </a:lnSpc>
              <a:spcBef>
                <a:spcPts val="1001"/>
              </a:spcBef>
              <a:buClr>
                <a:srgbClr val="c00000"/>
              </a:buClr>
              <a:buFont typeface="Calibri Light"/>
              <a:buAutoNum type="arabicPeriod"/>
            </a:pPr>
            <a:r>
              <a:rPr b="1" lang="en-US" sz="2400" spc="-1" strike="noStrike">
                <a:solidFill>
                  <a:srgbClr val="c00000"/>
                </a:solidFill>
                <a:latin typeface="Calibri"/>
              </a:rPr>
              <a:t>A simple language which is easier to learn</a:t>
            </a:r>
            <a:br/>
            <a:r>
              <a:rPr b="0" lang="en-US" sz="2000" spc="-1" strike="noStrike">
                <a:solidFill>
                  <a:srgbClr val="000000"/>
                </a:solidFill>
                <a:latin typeface="Calibri"/>
              </a:rPr>
              <a:t>Python has a very simple and elegant syntax. It's much easier to read and write Python programs compared to other languages like: C++, Java, C#. Python makes programming fun and allows you to focus on the solution rather than syntax. If you are a newbie, it's a great choice to start your journey with Python.</a:t>
            </a:r>
            <a:endParaRPr b="0" lang="en-US" sz="2000" spc="-1" strike="noStrike">
              <a:solidFill>
                <a:srgbClr val="000000"/>
              </a:solidFill>
              <a:latin typeface="Calibri"/>
            </a:endParaRPr>
          </a:p>
          <a:p>
            <a:pPr marL="457200" indent="-456840">
              <a:lnSpc>
                <a:spcPct val="90000"/>
              </a:lnSpc>
              <a:spcBef>
                <a:spcPts val="1001"/>
              </a:spcBef>
              <a:buClr>
                <a:srgbClr val="c00000"/>
              </a:buClr>
              <a:buFont typeface="Calibri Light"/>
              <a:buAutoNum type="arabicPeriod"/>
            </a:pPr>
            <a:r>
              <a:rPr b="1" lang="en-US" sz="2400" spc="-1" strike="noStrike">
                <a:solidFill>
                  <a:srgbClr val="c00000"/>
                </a:solidFill>
                <a:latin typeface="Calibri"/>
              </a:rPr>
              <a:t>Free and open-source</a:t>
            </a:r>
            <a:br/>
            <a:r>
              <a:rPr b="0" lang="en-US" sz="2000" spc="-1" strike="noStrike">
                <a:solidFill>
                  <a:srgbClr val="000000"/>
                </a:solidFill>
                <a:latin typeface="Calibri"/>
              </a:rPr>
              <a:t>You can freely use and distribute Python, even for commercial use. Not only can you use and distribute software's written in it, you can even make changes to the Python's source code. Python has a large community constantly improving it in each iteration.</a:t>
            </a:r>
            <a:endParaRPr b="0" lang="en-US" sz="2000" spc="-1" strike="noStrike">
              <a:solidFill>
                <a:srgbClr val="000000"/>
              </a:solidFill>
              <a:latin typeface="Calibri"/>
            </a:endParaRPr>
          </a:p>
          <a:p>
            <a:pPr marL="457200" indent="-456840">
              <a:lnSpc>
                <a:spcPct val="90000"/>
              </a:lnSpc>
              <a:spcBef>
                <a:spcPts val="1001"/>
              </a:spcBef>
              <a:buClr>
                <a:srgbClr val="c00000"/>
              </a:buClr>
              <a:buFont typeface="Calibri Light"/>
              <a:buAutoNum type="arabicPeriod"/>
            </a:pPr>
            <a:r>
              <a:rPr b="1" lang="en-US" sz="2400" spc="-1" strike="noStrike">
                <a:solidFill>
                  <a:srgbClr val="c00000"/>
                </a:solidFill>
                <a:latin typeface="Calibri"/>
              </a:rPr>
              <a:t>Portability</a:t>
            </a:r>
            <a:br/>
            <a:r>
              <a:rPr b="0" lang="en-US" sz="2000" spc="-1" strike="noStrike">
                <a:solidFill>
                  <a:srgbClr val="000000"/>
                </a:solidFill>
                <a:latin typeface="Calibri"/>
              </a:rPr>
              <a:t>You can move Python programs from one platform to another, and run it without any changes.</a:t>
            </a:r>
            <a:br/>
            <a:r>
              <a:rPr b="0" lang="en-US" sz="2000" spc="-1" strike="noStrike">
                <a:solidFill>
                  <a:srgbClr val="000000"/>
                </a:solidFill>
                <a:latin typeface="Calibri"/>
              </a:rPr>
              <a:t>It runs seamlessly on almost all platforms including Windows, Mac OS X and Linux.</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609480" y="304920"/>
            <a:ext cx="10972440" cy="6400440"/>
          </a:xfrm>
          <a:prstGeom prst="rect">
            <a:avLst/>
          </a:prstGeom>
          <a:noFill/>
          <a:ln>
            <a:noFill/>
          </a:ln>
        </p:spPr>
        <p:txBody>
          <a:bodyPr/>
          <a:p>
            <a:pPr marL="457200" indent="-456840">
              <a:lnSpc>
                <a:spcPct val="90000"/>
              </a:lnSpc>
              <a:spcBef>
                <a:spcPts val="1001"/>
              </a:spcBef>
              <a:buClr>
                <a:srgbClr val="c00000"/>
              </a:buClr>
              <a:buFont typeface="Arial"/>
              <a:buAutoNum type="arabicPeriod" startAt="4"/>
            </a:pPr>
            <a:r>
              <a:rPr b="1" lang="en-US" sz="2400" spc="-1" strike="noStrike">
                <a:solidFill>
                  <a:srgbClr val="c00000"/>
                </a:solidFill>
                <a:latin typeface="Calibri"/>
              </a:rPr>
              <a:t>A high-level, interpreted language</a:t>
            </a:r>
            <a:endParaRPr b="0" lang="en-US" sz="2400" spc="-1" strike="noStrike">
              <a:solidFill>
                <a:srgbClr val="000000"/>
              </a:solidFill>
              <a:latin typeface="Calibri"/>
            </a:endParaRPr>
          </a:p>
          <a:p>
            <a:pPr marL="457200" indent="-456840">
              <a:lnSpc>
                <a:spcPct val="90000"/>
              </a:lnSpc>
              <a:spcBef>
                <a:spcPts val="1001"/>
              </a:spcBef>
            </a:pPr>
            <a:br/>
            <a:r>
              <a:rPr b="0" lang="en-US" sz="2000" spc="-1" strike="noStrike">
                <a:solidFill>
                  <a:srgbClr val="000000"/>
                </a:solidFill>
                <a:latin typeface="Calibri"/>
              </a:rPr>
              <a:t>Unlike C/C++, you don't have to worry about daunting tasks like memory management, garbage collection and so on.</a:t>
            </a:r>
            <a:br/>
            <a:r>
              <a:rPr b="0" lang="en-US" sz="2000" spc="-1" strike="noStrike">
                <a:solidFill>
                  <a:srgbClr val="000000"/>
                </a:solidFill>
                <a:latin typeface="Calibri"/>
              </a:rPr>
              <a:t>Likewise, when you run Python code, it automatically converts your code to the language your computer understands. You don't need to worry about any lower-level operations.</a:t>
            </a:r>
            <a:endParaRPr b="0" lang="en-US" sz="2000" spc="-1" strike="noStrike">
              <a:solidFill>
                <a:srgbClr val="000000"/>
              </a:solidFill>
              <a:latin typeface="Calibri"/>
            </a:endParaRPr>
          </a:p>
          <a:p>
            <a:pPr marL="457200" indent="-456840">
              <a:lnSpc>
                <a:spcPct val="90000"/>
              </a:lnSpc>
              <a:spcBef>
                <a:spcPts val="1001"/>
              </a:spcBef>
              <a:buClr>
                <a:srgbClr val="c00000"/>
              </a:buClr>
              <a:buFont typeface="Arial"/>
              <a:buAutoNum type="arabicPeriod" startAt="5"/>
            </a:pPr>
            <a:r>
              <a:rPr b="1" lang="en-US" sz="2400" spc="-1" strike="noStrike">
                <a:solidFill>
                  <a:srgbClr val="c00000"/>
                </a:solidFill>
                <a:latin typeface="Calibri"/>
              </a:rPr>
              <a:t>Large standard libraries to solve common tasks</a:t>
            </a:r>
            <a:endParaRPr b="0" lang="en-US" sz="2400" spc="-1" strike="noStrike">
              <a:solidFill>
                <a:srgbClr val="000000"/>
              </a:solidFill>
              <a:latin typeface="Calibri"/>
            </a:endParaRPr>
          </a:p>
          <a:p>
            <a:pPr marL="457200" indent="-456840">
              <a:lnSpc>
                <a:spcPct val="90000"/>
              </a:lnSpc>
              <a:spcBef>
                <a:spcPts val="1001"/>
              </a:spcBef>
            </a:pPr>
            <a:br/>
            <a:r>
              <a:rPr b="0" lang="en-US" sz="2000" spc="-1" strike="noStrike">
                <a:solidFill>
                  <a:srgbClr val="000000"/>
                </a:solidFill>
                <a:latin typeface="Calibri"/>
              </a:rPr>
              <a:t>Python has a number of standard libraries which makes life of a programmer much easier since you don't have to write all the code yourself.  For example: Need to connect MySQL database on a Web server? You can use MySQLdb library using import MySQLdb .Standard libraries in Python are well tested and used by hundreds of people. So you can be sure that it won't break your application.</a:t>
            </a:r>
            <a:endParaRPr b="0" lang="en-US" sz="2000" spc="-1" strike="noStrike">
              <a:solidFill>
                <a:srgbClr val="000000"/>
              </a:solidFill>
              <a:latin typeface="Calibri"/>
            </a:endParaRPr>
          </a:p>
          <a:p>
            <a:pPr marL="457200" indent="-456840">
              <a:lnSpc>
                <a:spcPct val="90000"/>
              </a:lnSpc>
              <a:spcBef>
                <a:spcPts val="1001"/>
              </a:spcBef>
            </a:pPr>
            <a:r>
              <a:rPr b="1" lang="en-US" sz="2400" spc="-1" strike="noStrike">
                <a:solidFill>
                  <a:srgbClr val="c00000"/>
                </a:solidFill>
                <a:latin typeface="Calibri"/>
              </a:rPr>
              <a:t>6. Object-oriented</a:t>
            </a:r>
            <a:endParaRPr b="0" lang="en-US" sz="2400" spc="-1" strike="noStrike">
              <a:solidFill>
                <a:srgbClr val="000000"/>
              </a:solidFill>
              <a:latin typeface="Calibri"/>
            </a:endParaRPr>
          </a:p>
          <a:p>
            <a:pPr marL="457200" indent="-456840">
              <a:lnSpc>
                <a:spcPct val="90000"/>
              </a:lnSpc>
              <a:spcBef>
                <a:spcPts val="1001"/>
              </a:spcBef>
            </a:pPr>
            <a:br/>
            <a:r>
              <a:rPr b="0" lang="en-US" sz="2000" spc="-1" strike="noStrike">
                <a:solidFill>
                  <a:srgbClr val="000000"/>
                </a:solidFill>
                <a:latin typeface="Calibri"/>
              </a:rPr>
              <a:t>Everything in Python is an object. Object oriented programming (OOP) helps you solve a complex problem intuitively. With OOP, you are able to divide these complex problems into smaller sets by creating objects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457200" indent="-456840">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09480" y="304920"/>
            <a:ext cx="10972440" cy="6400440"/>
          </a:xfrm>
          <a:prstGeom prst="rect">
            <a:avLst/>
          </a:prstGeom>
          <a:noFill/>
          <a:ln>
            <a:noFill/>
          </a:ln>
        </p:spPr>
        <p:txBody>
          <a:bodyPr/>
          <a:p>
            <a:pPr marL="228600" indent="-228240">
              <a:lnSpc>
                <a:spcPct val="90000"/>
              </a:lnSpc>
              <a:spcBef>
                <a:spcPts val="1001"/>
              </a:spcBef>
            </a:pPr>
            <a:endParaRPr b="0" lang="en-US" sz="2800" spc="-1" strike="noStrike">
              <a:solidFill>
                <a:srgbClr val="000000"/>
              </a:solidFill>
              <a:latin typeface="Calibri"/>
            </a:endParaRPr>
          </a:p>
          <a:p>
            <a:pPr marL="228600" indent="-228240" algn="ctr">
              <a:lnSpc>
                <a:spcPct val="90000"/>
              </a:lnSpc>
              <a:spcBef>
                <a:spcPts val="1001"/>
              </a:spcBef>
            </a:pPr>
            <a:r>
              <a:rPr b="1" lang="en-US" sz="2800" spc="-1" strike="noStrike">
                <a:solidFill>
                  <a:srgbClr val="ff0000"/>
                </a:solidFill>
                <a:latin typeface="Calibri"/>
              </a:rPr>
              <a:t>Applications of Python</a:t>
            </a:r>
            <a:endParaRPr b="0" lang="en-US" sz="28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US" sz="2400" spc="-1" strike="noStrike">
                <a:solidFill>
                  <a:srgbClr val="c00000"/>
                </a:solidFill>
                <a:latin typeface="Calibri"/>
              </a:rPr>
              <a:t>Web Applications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You can create scalable Web Apps using frameworks and CMS (Content Management System) that are built on Python. Some of the popular platforms for creating Web Apps are: Django, Flask, Pyramid, Plone, Django CMS. Sites like Mozilla, Reddit, Instagram and PBS are written in Python.</a:t>
            </a:r>
            <a:endParaRPr b="0" lang="en-US" sz="20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US" sz="2400" spc="-1" strike="noStrike">
                <a:solidFill>
                  <a:srgbClr val="c00000"/>
                </a:solidFill>
                <a:latin typeface="Calibri"/>
              </a:rPr>
              <a:t>Scientific and Numeric Computing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There are numerous libraries available in Python for scientific and numeric computing. There are libraries like: SciPy and NumPy that are used in general purpose computing. And, there are specific libraries like: EarthPy for earth science, AstroPy for Astronomy and so on.</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Also, the language is heavily used in machine learning, data mining and deep learning.</a:t>
            </a:r>
            <a:endParaRPr b="0" lang="en-US" sz="2000" spc="-1" strike="noStrike">
              <a:solidFill>
                <a:srgbClr val="000000"/>
              </a:solidFill>
              <a:latin typeface="Calibri"/>
            </a:endParaRPr>
          </a:p>
          <a:p>
            <a:pPr marL="228600" indent="-228240">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gn="ct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609480" y="457200"/>
            <a:ext cx="10972440" cy="5668560"/>
          </a:xfrm>
          <a:prstGeom prst="rect">
            <a:avLst/>
          </a:prstGeom>
          <a:noFill/>
          <a:ln>
            <a:noFill/>
          </a:ln>
        </p:spPr>
        <p:txBody>
          <a:bodyPr/>
          <a:p>
            <a:pPr marL="228600" indent="-228240">
              <a:lnSpc>
                <a:spcPct val="90000"/>
              </a:lnSpc>
              <a:spcBef>
                <a:spcPts val="1001"/>
              </a:spcBef>
              <a:buClr>
                <a:srgbClr val="c00000"/>
              </a:buClr>
              <a:buFont typeface="Arial"/>
              <a:buChar char="•"/>
            </a:pPr>
            <a:r>
              <a:rPr b="1" lang="en-US" sz="2800" spc="-1" strike="noStrike">
                <a:solidFill>
                  <a:srgbClr val="c00000"/>
                </a:solidFill>
                <a:latin typeface="Calibri"/>
              </a:rPr>
              <a:t>Creating software Prototypes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Python is slow compared to compiled languages like C++ and Java. It might not be a good choice if resources are limited and efficiency is a must.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However, Python is a great language for creating prototypes. For example: You can use Pygame (library for creating games) to create your game's prototype first. If you like the prototype, you can use language like C++ to create the actual game.</a:t>
            </a:r>
            <a:endParaRPr b="0" lang="en-US" sz="2000" spc="-1" strike="noStrike">
              <a:solidFill>
                <a:srgbClr val="000000"/>
              </a:solidFill>
              <a:latin typeface="Calibri"/>
            </a:endParaRPr>
          </a:p>
          <a:p>
            <a:pPr marL="228600" indent="-228240">
              <a:lnSpc>
                <a:spcPct val="90000"/>
              </a:lnSpc>
              <a:spcBef>
                <a:spcPts val="1001"/>
              </a:spcBef>
              <a:buClr>
                <a:srgbClr val="c00000"/>
              </a:buClr>
              <a:buFont typeface="Arial"/>
              <a:buChar char="•"/>
            </a:pPr>
            <a:r>
              <a:rPr b="1" lang="en-US" sz="2400" spc="-1" strike="noStrike">
                <a:solidFill>
                  <a:srgbClr val="c00000"/>
                </a:solidFill>
                <a:latin typeface="Calibri"/>
              </a:rPr>
              <a:t>Good Language to Teach Programming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Python is used by many companies to teach programming to kids and newbies.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It is a good language with a lot of features and capabilities. Yet, it's one of the easiest language to learn because of its simple easy-to-use syntax.</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Two kinds of programs process high-level languages into low-level languages: I</a:t>
            </a:r>
            <a:r>
              <a:rPr b="1" lang="en-US" sz="2000" spc="-1" strike="noStrike">
                <a:solidFill>
                  <a:srgbClr val="000000"/>
                </a:solidFill>
                <a:latin typeface="Calibri"/>
              </a:rPr>
              <a:t>nterpreters</a:t>
            </a:r>
            <a:r>
              <a:rPr b="0" lang="en-US" sz="2000" spc="-1" strike="noStrike">
                <a:solidFill>
                  <a:srgbClr val="000000"/>
                </a:solidFill>
                <a:latin typeface="Calibri"/>
              </a:rPr>
              <a:t> and </a:t>
            </a:r>
            <a:r>
              <a:rPr b="1" lang="en-US" sz="2000" spc="-1" strike="noStrike">
                <a:solidFill>
                  <a:srgbClr val="000000"/>
                </a:solidFill>
                <a:latin typeface="Calibri"/>
              </a:rPr>
              <a:t>Compilers.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TotalTime>
  <Application>LibreOffice/6.0.3.2$Linux_X86_64 LibreOffice_project/00m0$Build-2</Application>
  <Words>1589</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2017-07-04T16:27:14Z</dcterms:created>
  <dc:creator>satyam akunuri</dc:creator>
  <dc:description/>
  <dc:language>en-IN</dc:language>
  <cp:lastModifiedBy/>
  <dcterms:modified xsi:type="dcterms:W3CDTF">2018-06-26T13:36:43Z</dcterms:modified>
  <cp:revision>16</cp:revision>
  <dc:subject/>
  <dc:title>Python Programming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