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Functions</a:t>
            </a:r>
            <a:endParaRPr b="0" lang="en-IN" sz="4400" spc="-1" strike="noStrike">
              <a:latin typeface="Arial"/>
            </a:endParaRPr>
          </a:p>
        </p:txBody>
      </p:sp>
      <p:sp>
        <p:nvSpPr>
          <p:cNvPr id="77" name="CustomShape 2"/>
          <p:cNvSpPr/>
          <p:nvPr/>
        </p:nvSpPr>
        <p:spPr>
          <a:xfrm>
            <a:off x="1371600" y="3886200"/>
            <a:ext cx="6399720" cy="17514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ce181e"/>
                </a:solidFill>
                <a:latin typeface="Calibri"/>
                <a:ea typeface="DejaVu Sans"/>
              </a:rPr>
              <a:t>Python Function Arguments</a:t>
            </a:r>
            <a:endParaRPr b="0" lang="en-IN" sz="3200" spc="-1" strike="noStrike">
              <a:latin typeface="Arial"/>
            </a:endParaRPr>
          </a:p>
          <a:p>
            <a:pPr algn="ctr">
              <a:lnSpc>
                <a:spcPct val="100000"/>
              </a:lnSpc>
            </a:pPr>
            <a:endParaRPr b="0" lang="en-IN" sz="3200" spc="-1" strike="noStrike">
              <a:latin typeface="Arial"/>
            </a:endParaRPr>
          </a:p>
        </p:txBody>
      </p:sp>
      <p:sp>
        <p:nvSpPr>
          <p:cNvPr id="93" name="CustomShape 2"/>
          <p:cNvSpPr/>
          <p:nvPr/>
        </p:nvSpPr>
        <p:spPr>
          <a:xfrm>
            <a:off x="457200" y="914400"/>
            <a:ext cx="8228520" cy="54853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ff0000"/>
                </a:solidFill>
                <a:latin typeface="Calibri"/>
                <a:ea typeface="DejaVu Sans"/>
              </a:rPr>
              <a:t> </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2200" spc="-1" strike="noStrike">
                <a:solidFill>
                  <a:srgbClr val="ff0000"/>
                </a:solidFill>
                <a:latin typeface="Calibri"/>
                <a:ea typeface="DejaVu Sans"/>
              </a:rPr>
              <a:t>def greet(name,msg):  </a:t>
            </a:r>
            <a:endParaRPr b="0" lang="en-IN" sz="2200" spc="-1" strike="noStrike">
              <a:latin typeface="Arial"/>
            </a:endParaRPr>
          </a:p>
          <a:p>
            <a:pPr>
              <a:lnSpc>
                <a:spcPct val="100000"/>
              </a:lnSpc>
            </a:pPr>
            <a:r>
              <a:rPr b="0" lang="en-IN" sz="2200" spc="-1" strike="noStrike">
                <a:solidFill>
                  <a:srgbClr val="ff0000"/>
                </a:solidFill>
                <a:latin typeface="Calibri"/>
                <a:ea typeface="DejaVu Sans"/>
              </a:rPr>
              <a:t>  </a:t>
            </a:r>
            <a:r>
              <a:rPr b="0" lang="en-IN" sz="2200" spc="-1" strike="noStrike">
                <a:solidFill>
                  <a:srgbClr val="ff0000"/>
                </a:solidFill>
                <a:latin typeface="Calibri"/>
                <a:ea typeface="DejaVu Sans"/>
              </a:rPr>
              <a:t>print("Hello",name + ', ' + msg)</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ff0000"/>
                </a:solidFill>
                <a:latin typeface="Calibri"/>
                <a:ea typeface="DejaVu Sans"/>
              </a:rPr>
              <a:t>greet("Monica","Good morning!")</a:t>
            </a:r>
            <a:endParaRPr b="0" lang="en-IN" sz="2200" spc="-1" strike="noStrike">
              <a:latin typeface="Arial"/>
            </a:endParaRPr>
          </a:p>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Here, the function greet() has two parameters.</a:t>
            </a:r>
            <a:endParaRPr b="0" lang="en-IN" sz="2200" spc="-1" strike="noStrike">
              <a:latin typeface="Arial"/>
            </a:endParaRPr>
          </a:p>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Since, we have called this function with two arguments, it runs smoothly and we do not get any error.</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274680"/>
            <a:ext cx="8228520" cy="1141920"/>
          </a:xfrm>
          <a:prstGeom prst="rect">
            <a:avLst/>
          </a:prstGeom>
          <a:noFill/>
          <a:ln>
            <a:noFill/>
          </a:ln>
        </p:spPr>
        <p:style>
          <a:lnRef idx="0"/>
          <a:fillRef idx="0"/>
          <a:effectRef idx="0"/>
          <a:fontRef idx="minor"/>
        </p:style>
      </p:sp>
      <p:sp>
        <p:nvSpPr>
          <p:cNvPr id="9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greet("Monica") # only one argument TypeError: greet() missing 1 required positional argument: 'msg' </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&gt;&gt;&gt; greet() # no arguments TypeError: greet() missing 2 required positional arguments: 'name' and 'msg</a:t>
            </a:r>
            <a:r>
              <a:rPr b="0" lang="en-IN" sz="3200" spc="-1" strike="noStrike">
                <a:solidFill>
                  <a:srgbClr val="000000"/>
                </a:solidFill>
                <a:latin typeface="Calibri"/>
                <a:ea typeface="DejaVu Sans"/>
              </a:rPr>
              <a:t>'</a:t>
            </a:r>
            <a:endParaRPr b="0" lang="en-IN"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200" spc="-1" strike="noStrike">
                <a:solidFill>
                  <a:srgbClr val="ce181e"/>
                </a:solidFill>
                <a:latin typeface="Calibri"/>
                <a:ea typeface="DejaVu Sans"/>
              </a:rPr>
              <a:t>Python Default Arguments</a:t>
            </a:r>
            <a:endParaRPr b="0" lang="en-IN" sz="3200" spc="-1" strike="noStrike">
              <a:latin typeface="Arial"/>
            </a:endParaRPr>
          </a:p>
          <a:p>
            <a:pPr algn="ctr">
              <a:lnSpc>
                <a:spcPct val="100000"/>
              </a:lnSpc>
            </a:pPr>
            <a:endParaRPr b="0" lang="en-IN" sz="3200" spc="-1" strike="noStrike">
              <a:latin typeface="Arial"/>
            </a:endParaRPr>
          </a:p>
        </p:txBody>
      </p:sp>
      <p:sp>
        <p:nvSpPr>
          <p:cNvPr id="97" name="CustomShape 2"/>
          <p:cNvSpPr/>
          <p:nvPr/>
        </p:nvSpPr>
        <p:spPr>
          <a:xfrm>
            <a:off x="457200" y="1295280"/>
            <a:ext cx="8228520" cy="48297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000" spc="-1" strike="noStrike">
                <a:solidFill>
                  <a:srgbClr val="000000"/>
                </a:solidFill>
                <a:latin typeface="Calibri"/>
                <a:ea typeface="DejaVu Sans"/>
              </a:rPr>
              <a:t>Function arguments can have default values in Python.</a:t>
            </a:r>
            <a:endParaRPr b="0" lang="en-IN" sz="2000" spc="-1" strike="noStrike">
              <a:latin typeface="Arial"/>
            </a:endParaRPr>
          </a:p>
          <a:p>
            <a:pPr marL="216000" indent="-215640">
              <a:lnSpc>
                <a:spcPct val="100000"/>
              </a:lnSpc>
              <a:buClr>
                <a:srgbClr val="000000"/>
              </a:buClr>
              <a:buFont typeface="Arial"/>
              <a:buChar char="•"/>
            </a:pPr>
            <a:r>
              <a:rPr b="0" lang="en-IN" sz="2000" spc="-1" strike="noStrike">
                <a:solidFill>
                  <a:srgbClr val="000000"/>
                </a:solidFill>
                <a:latin typeface="Calibri"/>
                <a:ea typeface="DejaVu Sans"/>
              </a:rPr>
              <a:t>We can provide a default value to an argument by using the assignment operator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400" spc="-1" strike="noStrike">
                <a:solidFill>
                  <a:srgbClr val="ff0000"/>
                </a:solidFill>
                <a:latin typeface="Calibri"/>
                <a:ea typeface="DejaVu Sans"/>
              </a:rPr>
              <a:t>def greet(name, msg = "Good morning!"): </a:t>
            </a:r>
            <a:endParaRPr b="0" lang="en-IN" sz="2400" spc="-1" strike="noStrike">
              <a:latin typeface="Arial"/>
            </a:endParaRPr>
          </a:p>
          <a:p>
            <a:pPr>
              <a:lnSpc>
                <a:spcPct val="100000"/>
              </a:lnSpc>
            </a:pPr>
            <a:r>
              <a:rPr b="0" lang="en-IN" sz="2400" spc="-1" strike="noStrike">
                <a:solidFill>
                  <a:srgbClr val="ff0000"/>
                </a:solidFill>
                <a:latin typeface="Calibri"/>
                <a:ea typeface="DejaVu Sans"/>
              </a:rPr>
              <a:t>print("Hello",name + ', ' + msg)</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ff0000"/>
                </a:solidFill>
                <a:latin typeface="Calibri"/>
                <a:ea typeface="DejaVu Sans"/>
              </a:rPr>
              <a:t>greet("Kate")</a:t>
            </a:r>
            <a:endParaRPr b="0" lang="en-IN" sz="2400" spc="-1" strike="noStrike">
              <a:latin typeface="Arial"/>
            </a:endParaRPr>
          </a:p>
          <a:p>
            <a:pPr>
              <a:lnSpc>
                <a:spcPct val="100000"/>
              </a:lnSpc>
            </a:pPr>
            <a:r>
              <a:rPr b="0" lang="en-IN" sz="2400" spc="-1" strike="noStrike">
                <a:solidFill>
                  <a:srgbClr val="ff0000"/>
                </a:solidFill>
                <a:latin typeface="Calibri"/>
                <a:ea typeface="DejaVu Sans"/>
              </a:rPr>
              <a:t>greet("Bruce","How do you do?")</a:t>
            </a:r>
            <a:endParaRPr b="0" lang="en-IN"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Any number of arguments in a function can have a default value. But once we have a default argument, all the arguments to its right must also have default values.</a:t>
            </a:r>
            <a:endParaRPr b="0" lang="en-IN" sz="2200" spc="-1" strike="noStrike">
              <a:latin typeface="Arial"/>
            </a:endParaRPr>
          </a:p>
          <a:p>
            <a:pPr marL="216000" indent="-215640">
              <a:lnSpc>
                <a:spcPct val="100000"/>
              </a:lnSpc>
              <a:buClr>
                <a:srgbClr val="000000"/>
              </a:buClr>
              <a:buFont typeface="Arial"/>
              <a:buChar char="•"/>
            </a:pPr>
            <a:endParaRPr b="0" lang="en-IN" sz="2200" spc="-1" strike="noStrike">
              <a:latin typeface="Arial"/>
            </a:endParaRPr>
          </a:p>
          <a:p>
            <a:pPr marL="216000" indent="-215640">
              <a:lnSpc>
                <a:spcPct val="100000"/>
              </a:lnSpc>
              <a:buClr>
                <a:srgbClr val="ff0000"/>
              </a:buClr>
              <a:buFont typeface="Arial"/>
              <a:buChar char="•"/>
            </a:pPr>
            <a:r>
              <a:rPr b="0" lang="en-IN" sz="2200" spc="-1" strike="noStrike">
                <a:solidFill>
                  <a:srgbClr val="ff0000"/>
                </a:solidFill>
                <a:latin typeface="Calibri"/>
                <a:ea typeface="DejaVu Sans"/>
              </a:rPr>
              <a:t>def greet(msg = "Good morning!", name):</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SyntaxError: non-default argument follows default argument</a:t>
            </a:r>
            <a:endParaRPr b="0" lang="en-IN" sz="2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200" spc="-1" strike="noStrike">
                <a:solidFill>
                  <a:srgbClr val="ce181e"/>
                </a:solidFill>
                <a:latin typeface="Calibri"/>
                <a:ea typeface="DejaVu Sans"/>
              </a:rPr>
              <a:t>Python Keyword Arguments</a:t>
            </a:r>
            <a:endParaRPr b="0" lang="en-IN" sz="3200" spc="-1" strike="noStrike">
              <a:latin typeface="Arial"/>
            </a:endParaRPr>
          </a:p>
          <a:p>
            <a:pPr algn="ctr">
              <a:lnSpc>
                <a:spcPct val="100000"/>
              </a:lnSpc>
            </a:pPr>
            <a:endParaRPr b="0" lang="en-IN" sz="3200" spc="-1" strike="noStrike">
              <a:latin typeface="Arial"/>
            </a:endParaRPr>
          </a:p>
        </p:txBody>
      </p:sp>
      <p:sp>
        <p:nvSpPr>
          <p:cNvPr id="100" name="CustomShape 2"/>
          <p:cNvSpPr/>
          <p:nvPr/>
        </p:nvSpPr>
        <p:spPr>
          <a:xfrm>
            <a:off x="457200" y="1080000"/>
            <a:ext cx="8228520" cy="50450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600" spc="-1" strike="noStrike">
                <a:solidFill>
                  <a:srgbClr val="000000"/>
                </a:solidFill>
                <a:latin typeface="Calibri"/>
                <a:ea typeface="DejaVu Sans"/>
              </a:rPr>
              <a:t>When we call a function with some values, these values get assigned to the arguments according to their position.</a:t>
            </a:r>
            <a:endParaRPr b="0" lang="en-IN" sz="2600" spc="-1" strike="noStrike">
              <a:latin typeface="Arial"/>
            </a:endParaRPr>
          </a:p>
          <a:p>
            <a:pPr marL="216000" indent="-215640">
              <a:lnSpc>
                <a:spcPct val="100000"/>
              </a:lnSpc>
              <a:buClr>
                <a:srgbClr val="000000"/>
              </a:buClr>
              <a:buFont typeface="Arial"/>
              <a:buChar char="•"/>
            </a:pPr>
            <a:endParaRPr b="0" lang="en-IN" sz="2600" spc="-1" strike="noStrike">
              <a:latin typeface="Arial"/>
            </a:endParaRPr>
          </a:p>
          <a:p>
            <a:pPr marL="216000" indent="-215640">
              <a:lnSpc>
                <a:spcPct val="100000"/>
              </a:lnSpc>
              <a:buClr>
                <a:srgbClr val="000000"/>
              </a:buClr>
              <a:buFont typeface="Arial"/>
              <a:buChar char="•"/>
            </a:pPr>
            <a:r>
              <a:rPr b="0" lang="en-IN" sz="2600" spc="-1" strike="noStrike">
                <a:solidFill>
                  <a:srgbClr val="000000"/>
                </a:solidFill>
                <a:latin typeface="Calibri"/>
                <a:ea typeface="DejaVu Sans"/>
              </a:rPr>
              <a:t>Python allows functions to be called using keyword arguments. </a:t>
            </a:r>
            <a:endParaRPr b="0" lang="en-IN" sz="2600" spc="-1" strike="noStrike">
              <a:latin typeface="Arial"/>
            </a:endParaRPr>
          </a:p>
          <a:p>
            <a:pPr marL="216000" indent="-215640">
              <a:lnSpc>
                <a:spcPct val="100000"/>
              </a:lnSpc>
              <a:buClr>
                <a:srgbClr val="000000"/>
              </a:buClr>
              <a:buFont typeface="Arial"/>
              <a:buChar char="•"/>
            </a:pPr>
            <a:endParaRPr b="0" lang="en-IN" sz="2600" spc="-1" strike="noStrike">
              <a:latin typeface="Arial"/>
            </a:endParaRPr>
          </a:p>
          <a:p>
            <a:pPr marL="216000" indent="-215640">
              <a:lnSpc>
                <a:spcPct val="100000"/>
              </a:lnSpc>
              <a:buClr>
                <a:srgbClr val="000000"/>
              </a:buClr>
              <a:buFont typeface="Arial"/>
              <a:buChar char="•"/>
            </a:pPr>
            <a:r>
              <a:rPr b="0" lang="en-IN" sz="2600" spc="-1" strike="noStrike">
                <a:solidFill>
                  <a:srgbClr val="000000"/>
                </a:solidFill>
                <a:latin typeface="Calibri"/>
                <a:ea typeface="DejaVu Sans"/>
              </a:rPr>
              <a:t>When we call functions in this way, the order (position) of the arguments can be changed. Following calls to the above function are all valid and produce the same result.</a:t>
            </a:r>
            <a:endParaRPr b="0" lang="en-IN" sz="2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520" cy="1141920"/>
          </a:xfrm>
          <a:prstGeom prst="rect">
            <a:avLst/>
          </a:prstGeom>
          <a:noFill/>
          <a:ln>
            <a:noFill/>
          </a:ln>
        </p:spPr>
        <p:style>
          <a:lnRef idx="0"/>
          <a:fillRef idx="0"/>
          <a:effectRef idx="0"/>
          <a:fontRef idx="minor"/>
        </p:style>
      </p:sp>
      <p:sp>
        <p:nvSpPr>
          <p:cNvPr id="10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&gt;&gt;&gt; # 2 keyword arguments </a:t>
            </a: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&gt;&gt;&gt;</a:t>
            </a:r>
            <a:r>
              <a:rPr b="0" lang="en-IN" sz="2400" spc="-1" strike="noStrike">
                <a:solidFill>
                  <a:srgbClr val="ce181e"/>
                </a:solidFill>
                <a:latin typeface="Calibri"/>
                <a:ea typeface="DejaVu Sans"/>
              </a:rPr>
              <a:t> greet(name = "Bruce",msg = "How do you do?") </a:t>
            </a: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 2 keyword arguments (out of order)</a:t>
            </a: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&gt;&gt;&gt; </a:t>
            </a:r>
            <a:r>
              <a:rPr b="0" lang="en-IN" sz="2400" spc="-1" strike="noStrike">
                <a:solidFill>
                  <a:srgbClr val="ce181e"/>
                </a:solidFill>
                <a:latin typeface="Calibri"/>
                <a:ea typeface="DejaVu Sans"/>
              </a:rPr>
              <a:t>greet(msg = "How do you do?",name = "Bruce") </a:t>
            </a: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&gt;&gt;&gt; # 1 positional, 1 keyword argument </a:t>
            </a: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&gt;&gt;&gt; </a:t>
            </a:r>
            <a:r>
              <a:rPr b="0" lang="en-IN" sz="2400" spc="-1" strike="noStrike">
                <a:solidFill>
                  <a:srgbClr val="ce181e"/>
                </a:solidFill>
                <a:latin typeface="Calibri"/>
                <a:ea typeface="DejaVu Sans"/>
              </a:rPr>
              <a:t>greet("Bruce",msg = "How do you do”)</a:t>
            </a:r>
            <a:endParaRPr b="0" lang="en-IN"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200" spc="-1" strike="noStrike">
                <a:solidFill>
                  <a:srgbClr val="ce181e"/>
                </a:solidFill>
                <a:latin typeface="Calibri"/>
                <a:ea typeface="DejaVu Sans"/>
              </a:rPr>
              <a:t>Python Arbitrary Arguments</a:t>
            </a:r>
            <a:endParaRPr b="0" lang="en-IN" sz="3200" spc="-1" strike="noStrike">
              <a:latin typeface="Arial"/>
            </a:endParaRPr>
          </a:p>
          <a:p>
            <a:pPr algn="ctr">
              <a:lnSpc>
                <a:spcPct val="100000"/>
              </a:lnSpc>
            </a:pPr>
            <a:endParaRPr b="0" lang="en-IN" sz="3200" spc="-1" strike="noStrike">
              <a:latin typeface="Arial"/>
            </a:endParaRPr>
          </a:p>
        </p:txBody>
      </p:sp>
      <p:sp>
        <p:nvSpPr>
          <p:cNvPr id="10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Sometimes, we do not know in advance the number of arguments that will be passed into a function.</a:t>
            </a:r>
            <a:endParaRPr b="0" lang="en-IN" sz="2200" spc="-1" strike="noStrike">
              <a:latin typeface="Arial"/>
            </a:endParaRPr>
          </a:p>
          <a:p>
            <a:pPr marL="216000" indent="-215640">
              <a:lnSpc>
                <a:spcPct val="100000"/>
              </a:lnSpc>
              <a:buClr>
                <a:srgbClr val="000000"/>
              </a:buClr>
              <a:buFont typeface="Arial"/>
              <a:buChar char="•"/>
            </a:pPr>
            <a:endParaRPr b="0" lang="en-IN" sz="2200" spc="-1" strike="noStrike">
              <a:latin typeface="Arial"/>
            </a:endParaRPr>
          </a:p>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Python allows us to handle this kind of situation through function calls with arbitrary number of arguments.</a:t>
            </a:r>
            <a:endParaRPr b="0" lang="en-IN" sz="2200" spc="-1" strike="noStrike">
              <a:latin typeface="Arial"/>
            </a:endParaRPr>
          </a:p>
          <a:p>
            <a:pPr marL="216000" indent="-215640">
              <a:lnSpc>
                <a:spcPct val="100000"/>
              </a:lnSpc>
              <a:buClr>
                <a:srgbClr val="000000"/>
              </a:buClr>
              <a:buFont typeface="Arial"/>
              <a:buChar char="•"/>
            </a:pPr>
            <a:endParaRPr b="0" lang="en-IN" sz="2200" spc="-1" strike="noStrike">
              <a:latin typeface="Arial"/>
            </a:endParaRPr>
          </a:p>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In the function definition we use an asterisk (*) before the parameter name to denote this kind of argument. Here is an example.</a:t>
            </a:r>
            <a:endParaRPr b="0" lang="en-IN" sz="2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520" cy="1141920"/>
          </a:xfrm>
          <a:prstGeom prst="rect">
            <a:avLst/>
          </a:prstGeom>
          <a:noFill/>
          <a:ln>
            <a:noFill/>
          </a:ln>
        </p:spPr>
        <p:style>
          <a:lnRef idx="0"/>
          <a:fillRef idx="0"/>
          <a:effectRef idx="0"/>
          <a:fontRef idx="minor"/>
        </p:style>
      </p:sp>
      <p:sp>
        <p:nvSpPr>
          <p:cNvPr id="10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def greet(*names): </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"""This function greets all   the person in the names tuple."""   </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names is a tuple with arguments  </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for name in names:   </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print("Hello",name)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ea typeface="DejaVu Sans"/>
              </a:rPr>
              <a:t>greet("Monica","Luke","Steve","John")</a:t>
            </a:r>
            <a:endParaRPr b="0" lang="en-IN"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8520" cy="87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ce181e"/>
                </a:solidFill>
                <a:latin typeface="Calibri"/>
                <a:ea typeface="DejaVu Sans"/>
              </a:rPr>
              <a:t>Python Recursion</a:t>
            </a:r>
            <a:endParaRPr b="0" lang="en-IN" sz="3200" spc="-1" strike="noStrike">
              <a:latin typeface="Arial"/>
            </a:endParaRPr>
          </a:p>
          <a:p>
            <a:pPr algn="ctr">
              <a:lnSpc>
                <a:spcPct val="100000"/>
              </a:lnSpc>
            </a:pPr>
            <a:endParaRPr b="0" lang="en-IN" sz="3200" spc="-1" strike="noStrike">
              <a:latin typeface="Arial"/>
            </a:endParaRPr>
          </a:p>
        </p:txBody>
      </p:sp>
      <p:sp>
        <p:nvSpPr>
          <p:cNvPr id="10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IN" sz="2200" spc="-1" strike="noStrike">
                <a:solidFill>
                  <a:srgbClr val="000000"/>
                </a:solidFill>
                <a:latin typeface="Calibri"/>
                <a:ea typeface="DejaVu Sans"/>
              </a:rPr>
              <a:t># An example of a recursive function to</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find the factorial of a number</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ce181e"/>
                </a:solidFill>
                <a:latin typeface="Calibri"/>
                <a:ea typeface="DejaVu Sans"/>
              </a:rPr>
              <a:t>def calc_factorial(x):   </a:t>
            </a:r>
            <a:endParaRPr b="0" lang="en-IN" sz="2200" spc="-1" strike="noStrike">
              <a:latin typeface="Arial"/>
            </a:endParaRPr>
          </a:p>
          <a:p>
            <a:pPr>
              <a:lnSpc>
                <a:spcPct val="100000"/>
              </a:lnSpc>
            </a:pPr>
            <a:r>
              <a:rPr b="0" lang="en-IN" sz="2200" spc="-1" strike="noStrike">
                <a:solidFill>
                  <a:srgbClr val="ce181e"/>
                </a:solidFill>
                <a:latin typeface="Calibri"/>
                <a:ea typeface="DejaVu Sans"/>
              </a:rPr>
              <a:t>       </a:t>
            </a:r>
            <a:r>
              <a:rPr b="0" lang="en-IN" sz="2200" spc="-1" strike="noStrike">
                <a:solidFill>
                  <a:srgbClr val="ce181e"/>
                </a:solidFill>
                <a:latin typeface="Calibri"/>
                <a:ea typeface="DejaVu Sans"/>
              </a:rPr>
              <a:t>if x == 1:</a:t>
            </a:r>
            <a:endParaRPr b="0" lang="en-IN" sz="2200" spc="-1" strike="noStrike">
              <a:latin typeface="Arial"/>
            </a:endParaRPr>
          </a:p>
          <a:p>
            <a:pPr>
              <a:lnSpc>
                <a:spcPct val="100000"/>
              </a:lnSpc>
            </a:pPr>
            <a:r>
              <a:rPr b="0" lang="en-IN" sz="2200" spc="-1" strike="noStrike">
                <a:solidFill>
                  <a:srgbClr val="ce181e"/>
                </a:solidFill>
                <a:latin typeface="Calibri"/>
                <a:ea typeface="DejaVu Sans"/>
              </a:rPr>
              <a:t>             </a:t>
            </a:r>
            <a:r>
              <a:rPr b="0" lang="en-IN" sz="2200" spc="-1" strike="noStrike">
                <a:solidFill>
                  <a:srgbClr val="ce181e"/>
                </a:solidFill>
                <a:latin typeface="Calibri"/>
                <a:ea typeface="DejaVu Sans"/>
              </a:rPr>
              <a:t>return 1  </a:t>
            </a:r>
            <a:endParaRPr b="0" lang="en-IN" sz="2200" spc="-1" strike="noStrike">
              <a:latin typeface="Arial"/>
            </a:endParaRPr>
          </a:p>
          <a:p>
            <a:pPr>
              <a:lnSpc>
                <a:spcPct val="100000"/>
              </a:lnSpc>
            </a:pPr>
            <a:r>
              <a:rPr b="0" lang="en-IN" sz="2200" spc="-1" strike="noStrike">
                <a:solidFill>
                  <a:srgbClr val="ce181e"/>
                </a:solidFill>
                <a:latin typeface="Calibri"/>
                <a:ea typeface="DejaVu Sans"/>
              </a:rPr>
              <a:t>  </a:t>
            </a:r>
            <a:r>
              <a:rPr b="0" lang="en-IN" sz="2200" spc="-1" strike="noStrike">
                <a:solidFill>
                  <a:srgbClr val="ce181e"/>
                </a:solidFill>
                <a:latin typeface="Calibri"/>
                <a:ea typeface="DejaVu Sans"/>
              </a:rPr>
              <a:t>else:    </a:t>
            </a:r>
            <a:endParaRPr b="0" lang="en-IN" sz="2200" spc="-1" strike="noStrike">
              <a:latin typeface="Arial"/>
            </a:endParaRPr>
          </a:p>
          <a:p>
            <a:pPr>
              <a:lnSpc>
                <a:spcPct val="100000"/>
              </a:lnSpc>
            </a:pPr>
            <a:r>
              <a:rPr b="0" lang="en-IN" sz="2200" spc="-1" strike="noStrike">
                <a:solidFill>
                  <a:srgbClr val="ce181e"/>
                </a:solidFill>
                <a:latin typeface="Calibri"/>
                <a:ea typeface="DejaVu Sans"/>
              </a:rPr>
              <a:t>          </a:t>
            </a:r>
            <a:r>
              <a:rPr b="0" lang="en-IN" sz="2200" spc="-1" strike="noStrike">
                <a:solidFill>
                  <a:srgbClr val="ce181e"/>
                </a:solidFill>
                <a:latin typeface="Calibri"/>
                <a:ea typeface="DejaVu Sans"/>
              </a:rPr>
              <a:t>return (x * calc_factorial(x-1))</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ce181e"/>
                </a:solidFill>
                <a:latin typeface="Calibri"/>
                <a:ea typeface="DejaVu Sans"/>
              </a:rPr>
              <a:t>num = 4</a:t>
            </a:r>
            <a:endParaRPr b="0" lang="en-IN" sz="2200" spc="-1" strike="noStrike">
              <a:latin typeface="Arial"/>
            </a:endParaRPr>
          </a:p>
          <a:p>
            <a:pPr>
              <a:lnSpc>
                <a:spcPct val="100000"/>
              </a:lnSpc>
            </a:pPr>
            <a:r>
              <a:rPr b="0" lang="en-IN" sz="2200" spc="-1" strike="noStrike">
                <a:solidFill>
                  <a:srgbClr val="ce181e"/>
                </a:solidFill>
                <a:latin typeface="Calibri"/>
                <a:ea typeface="DejaVu Sans"/>
              </a:rPr>
              <a:t>print("The factorial of", num, "is", calc_factorial(num))</a:t>
            </a:r>
            <a:r>
              <a:rPr b="0" lang="en-IN" sz="2200" spc="-1" strike="noStrike">
                <a:solidFill>
                  <a:srgbClr val="ce181e"/>
                </a:solidFill>
                <a:latin typeface="Calibri"/>
                <a:ea typeface="DejaVu Sans"/>
              </a:rPr>
              <a:t>	</a:t>
            </a:r>
            <a:endParaRPr b="0" lang="en-IN" sz="2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200" spc="-1" strike="noStrike">
                <a:solidFill>
                  <a:srgbClr val="ce181e"/>
                </a:solidFill>
                <a:latin typeface="Calibri"/>
                <a:ea typeface="DejaVu Sans"/>
              </a:rPr>
              <a:t>Advantages of recursion</a:t>
            </a:r>
            <a:endParaRPr b="0" lang="en-IN" sz="3200" spc="-1" strike="noStrike">
              <a:solidFill>
                <a:srgbClr val="ce181e"/>
              </a:solidFill>
              <a:latin typeface="Arial"/>
            </a:endParaRPr>
          </a:p>
          <a:p>
            <a:pPr algn="ctr">
              <a:lnSpc>
                <a:spcPct val="100000"/>
              </a:lnSpc>
            </a:pPr>
            <a:endParaRPr b="0" lang="en-IN" sz="3200" spc="-1" strike="noStrike">
              <a:solidFill>
                <a:srgbClr val="ce181e"/>
              </a:solidFill>
              <a:latin typeface="Arial"/>
            </a:endParaRPr>
          </a:p>
        </p:txBody>
      </p:sp>
      <p:sp>
        <p:nvSpPr>
          <p:cNvPr id="11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Recursive functions make the code look clean and elegant.</a:t>
            </a:r>
            <a:endParaRPr b="0" lang="en-IN" sz="2200" spc="-1" strike="noStrike">
              <a:latin typeface="Arial"/>
            </a:endParaRPr>
          </a:p>
          <a:p>
            <a:pPr marL="216000" indent="-215640">
              <a:lnSpc>
                <a:spcPct val="100000"/>
              </a:lnSpc>
              <a:buClr>
                <a:srgbClr val="000000"/>
              </a:buClr>
              <a:buFont typeface="Arial"/>
              <a:buChar char="•"/>
            </a:pPr>
            <a:endParaRPr b="0" lang="en-IN" sz="2200" spc="-1" strike="noStrike">
              <a:latin typeface="Arial"/>
            </a:endParaRPr>
          </a:p>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A complex task can be broken down into simpler sub-problems using recursion.</a:t>
            </a:r>
            <a:endParaRPr b="0" lang="en-IN" sz="2200" spc="-1" strike="noStrike">
              <a:latin typeface="Arial"/>
            </a:endParaRPr>
          </a:p>
          <a:p>
            <a:pPr marL="216000" indent="-215640">
              <a:lnSpc>
                <a:spcPct val="100000"/>
              </a:lnSpc>
              <a:buClr>
                <a:srgbClr val="000000"/>
              </a:buClr>
              <a:buFont typeface="Arial"/>
              <a:buChar char="•"/>
            </a:pPr>
            <a:endParaRPr b="0" lang="en-IN" sz="2200" spc="-1" strike="noStrike">
              <a:latin typeface="Arial"/>
            </a:endParaRPr>
          </a:p>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Sequence generation is easier with recursion than using some nested iteration.</a:t>
            </a:r>
            <a:endParaRPr b="0" lang="en-IN" sz="2200" spc="-1" strike="noStrike">
              <a:latin typeface="Arial"/>
            </a:endParaRPr>
          </a:p>
          <a:p>
            <a:pPr>
              <a:lnSpc>
                <a:spcPct val="100000"/>
              </a:lnSpc>
            </a:pPr>
            <a:endParaRPr b="0" lang="en-IN" sz="2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8520" cy="114192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ce181e"/>
                </a:solidFill>
                <a:latin typeface="Arial"/>
              </a:rPr>
              <a:t>What is a function in Python?</a:t>
            </a:r>
            <a:endParaRPr b="0" lang="en-IN" sz="3200" spc="-1" strike="noStrike">
              <a:latin typeface="Arial"/>
            </a:endParaRPr>
          </a:p>
        </p:txBody>
      </p:sp>
      <p:sp>
        <p:nvSpPr>
          <p:cNvPr id="79"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200" spc="-1" strike="noStrike">
                <a:latin typeface="Arial"/>
              </a:rPr>
              <a:t>In Python, function is a group of related statements that perform a specific task.</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200" spc="-1" strike="noStrike">
                <a:latin typeface="Arial"/>
              </a:rPr>
              <a:t>Functions help break our program into smaller and modular chunks. As our program grows larger and larger, functions make it more organized and manageable.</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200" spc="-1" strike="noStrike">
                <a:latin typeface="Arial"/>
              </a:rPr>
              <a:t>Furthermore, it avoids repetition and makes code reusable.</a:t>
            </a:r>
            <a:endParaRPr b="0" lang="en-IN" sz="2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200" spc="-1" strike="noStrike">
                <a:solidFill>
                  <a:srgbClr val="ce181e"/>
                </a:solidFill>
                <a:latin typeface="Calibri"/>
                <a:ea typeface="DejaVu Sans"/>
              </a:rPr>
              <a:t>Disadvantages of recursion</a:t>
            </a:r>
            <a:endParaRPr b="0" lang="en-IN" sz="3200" spc="-1" strike="noStrike">
              <a:latin typeface="Arial"/>
            </a:endParaRPr>
          </a:p>
          <a:p>
            <a:pPr algn="ctr">
              <a:lnSpc>
                <a:spcPct val="100000"/>
              </a:lnSpc>
            </a:pPr>
            <a:endParaRPr b="0" lang="en-IN" sz="3200" spc="-1" strike="noStrike">
              <a:latin typeface="Arial"/>
            </a:endParaRPr>
          </a:p>
        </p:txBody>
      </p:sp>
      <p:sp>
        <p:nvSpPr>
          <p:cNvPr id="11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Sometimes the logic behind recursion is hard to follow through.</a:t>
            </a:r>
            <a:endParaRPr b="0" lang="en-IN" sz="2200" spc="-1" strike="noStrike">
              <a:latin typeface="Arial"/>
            </a:endParaRPr>
          </a:p>
          <a:p>
            <a:pPr marL="216000" indent="-215640">
              <a:lnSpc>
                <a:spcPct val="100000"/>
              </a:lnSpc>
              <a:buClr>
                <a:srgbClr val="000000"/>
              </a:buClr>
              <a:buFont typeface="Arial"/>
              <a:buChar char="•"/>
            </a:pPr>
            <a:endParaRPr b="0" lang="en-IN" sz="2200" spc="-1" strike="noStrike">
              <a:latin typeface="Arial"/>
            </a:endParaRPr>
          </a:p>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Recursive calls are expensive (inefficient) as they take up a lot of memory and time.</a:t>
            </a:r>
            <a:endParaRPr b="0" lang="en-IN" sz="2200" spc="-1" strike="noStrike">
              <a:latin typeface="Arial"/>
            </a:endParaRPr>
          </a:p>
          <a:p>
            <a:pPr marL="216000" indent="-215640">
              <a:lnSpc>
                <a:spcPct val="100000"/>
              </a:lnSpc>
              <a:buClr>
                <a:srgbClr val="000000"/>
              </a:buClr>
              <a:buFont typeface="Arial"/>
              <a:buChar char="•"/>
            </a:pPr>
            <a:endParaRPr b="0" lang="en-IN" sz="2200" spc="-1" strike="noStrike">
              <a:latin typeface="Arial"/>
            </a:endParaRPr>
          </a:p>
          <a:p>
            <a:pPr marL="216000" indent="-215640">
              <a:lnSpc>
                <a:spcPct val="100000"/>
              </a:lnSpc>
              <a:buClr>
                <a:srgbClr val="000000"/>
              </a:buClr>
              <a:buFont typeface="Arial"/>
              <a:buChar char="•"/>
            </a:pPr>
            <a:r>
              <a:rPr b="0" lang="en-IN" sz="2200" spc="-1" strike="noStrike">
                <a:solidFill>
                  <a:srgbClr val="000000"/>
                </a:solidFill>
                <a:latin typeface="Calibri"/>
                <a:ea typeface="DejaVu Sans"/>
              </a:rPr>
              <a:t>Recursive functions are hard to debug.</a:t>
            </a:r>
            <a:endParaRPr b="0" lang="en-IN" sz="2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ce181e"/>
                </a:solidFill>
                <a:latin typeface="Calibri"/>
                <a:ea typeface="DejaVu Sans"/>
              </a:rPr>
              <a:t>The </a:t>
            </a:r>
            <a:r>
              <a:rPr b="0" i="1" lang="en-IN" sz="3200" spc="-1" strike="noStrike">
                <a:solidFill>
                  <a:srgbClr val="ce181e"/>
                </a:solidFill>
                <a:latin typeface="Calibri"/>
                <a:ea typeface="DejaVu Sans"/>
              </a:rPr>
              <a:t>Anonymous</a:t>
            </a:r>
            <a:r>
              <a:rPr b="0" lang="en-IN" sz="3200" spc="-1" strike="noStrike">
                <a:solidFill>
                  <a:srgbClr val="ce181e"/>
                </a:solidFill>
                <a:latin typeface="Calibri"/>
                <a:ea typeface="DejaVu Sans"/>
              </a:rPr>
              <a:t> Functions</a:t>
            </a:r>
            <a:endParaRPr b="0" lang="en-IN" sz="3200" spc="-1" strike="noStrike">
              <a:latin typeface="Arial"/>
            </a:endParaRPr>
          </a:p>
          <a:p>
            <a:pPr algn="ctr">
              <a:lnSpc>
                <a:spcPct val="100000"/>
              </a:lnSpc>
            </a:pPr>
            <a:endParaRPr b="0" lang="en-IN" sz="3200" spc="-1" strike="noStrike">
              <a:latin typeface="Arial"/>
            </a:endParaRPr>
          </a:p>
        </p:txBody>
      </p:sp>
      <p:sp>
        <p:nvSpPr>
          <p:cNvPr id="114" name="CustomShape 2"/>
          <p:cNvSpPr/>
          <p:nvPr/>
        </p:nvSpPr>
        <p:spPr>
          <a:xfrm>
            <a:off x="457200" y="1143000"/>
            <a:ext cx="8228520" cy="49820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endParaRPr b="0" lang="en-IN" sz="1800" spc="-1" strike="noStrike">
              <a:latin typeface="Arial"/>
            </a:endParaRPr>
          </a:p>
          <a:p>
            <a:pPr marL="216000" indent="-215640">
              <a:lnSpc>
                <a:spcPct val="100000"/>
              </a:lnSpc>
              <a:buClr>
                <a:srgbClr val="000000"/>
              </a:buClr>
              <a:buFont typeface="Arial"/>
              <a:buChar char="•"/>
            </a:pPr>
            <a:endParaRPr b="0" lang="en-IN" sz="18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These functions are called anonymous because they are not declared in the standard manner by using the </a:t>
            </a:r>
            <a:r>
              <a:rPr b="0" i="1" lang="en-IN" sz="2400" spc="-1" strike="noStrike">
                <a:solidFill>
                  <a:srgbClr val="000000"/>
                </a:solidFill>
                <a:latin typeface="Calibri"/>
                <a:ea typeface="DejaVu Sans"/>
              </a:rPr>
              <a:t>def</a:t>
            </a:r>
            <a:r>
              <a:rPr b="0" lang="en-IN" sz="2400" spc="-1" strike="noStrike">
                <a:solidFill>
                  <a:srgbClr val="000000"/>
                </a:solidFill>
                <a:latin typeface="Calibri"/>
                <a:ea typeface="DejaVu Sans"/>
              </a:rPr>
              <a:t> keyword. </a:t>
            </a:r>
            <a:endParaRPr b="0" lang="en-IN" sz="2400" spc="-1" strike="noStrike">
              <a:latin typeface="Arial"/>
            </a:endParaRPr>
          </a:p>
          <a:p>
            <a:pPr marL="216000" indent="-215640">
              <a:lnSpc>
                <a:spcPct val="100000"/>
              </a:lnSpc>
              <a:buClr>
                <a:srgbClr val="000000"/>
              </a:buClr>
              <a:buFont typeface="Arial"/>
              <a:buChar char="•"/>
            </a:pP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You can use the </a:t>
            </a:r>
            <a:r>
              <a:rPr b="0" i="1" lang="en-IN" sz="2400" spc="-1" strike="noStrike">
                <a:solidFill>
                  <a:srgbClr val="000000"/>
                </a:solidFill>
                <a:latin typeface="Calibri"/>
                <a:ea typeface="DejaVu Sans"/>
              </a:rPr>
              <a:t>lambda</a:t>
            </a:r>
            <a:r>
              <a:rPr b="0" lang="en-IN" sz="2400" spc="-1" strike="noStrike">
                <a:solidFill>
                  <a:srgbClr val="000000"/>
                </a:solidFill>
                <a:latin typeface="Calibri"/>
                <a:ea typeface="DejaVu Sans"/>
              </a:rPr>
              <a:t> keyword to create small anonymous functions.</a:t>
            </a:r>
            <a:endParaRPr b="0" lang="en-IN"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304920"/>
            <a:ext cx="8228520" cy="58201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Lambda forms can take any number of arguments but return just one value in the form of an expression.</a:t>
            </a:r>
            <a:endParaRPr b="0" lang="en-IN" sz="2400" spc="-1" strike="noStrike">
              <a:latin typeface="Arial"/>
            </a:endParaRPr>
          </a:p>
          <a:p>
            <a:pPr marL="216000" indent="-215640">
              <a:lnSpc>
                <a:spcPct val="100000"/>
              </a:lnSpc>
              <a:buClr>
                <a:srgbClr val="000000"/>
              </a:buClr>
              <a:buFont typeface="Arial"/>
              <a:buChar char="•"/>
            </a:pP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An anonymous function cannot be a direct call to print because lambda requires an expression</a:t>
            </a:r>
            <a:endParaRPr b="0" lang="en-IN" sz="2400" spc="-1" strike="noStrike">
              <a:latin typeface="Arial"/>
            </a:endParaRPr>
          </a:p>
          <a:p>
            <a:pPr marL="216000" indent="-215640">
              <a:lnSpc>
                <a:spcPct val="100000"/>
              </a:lnSpc>
              <a:buClr>
                <a:srgbClr val="000000"/>
              </a:buClr>
              <a:buFont typeface="Arial"/>
              <a:buChar char="•"/>
            </a:pP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Calibri"/>
                <a:ea typeface="DejaVu Sans"/>
              </a:rPr>
              <a:t>Although it appears that lambda's are a one-line version of a function, they are not equivalent to inline statements in C or C++, whose purpose is by passing function stack allocation during invocation for performance reasons.</a:t>
            </a:r>
            <a:endParaRPr b="0" lang="en-IN"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400" spc="-1" strike="noStrike">
                <a:solidFill>
                  <a:srgbClr val="000000"/>
                </a:solidFill>
                <a:latin typeface="Calibri"/>
                <a:ea typeface="DejaVu Sans"/>
              </a:rPr>
              <a:t>Syntax</a:t>
            </a:r>
            <a:endParaRPr b="0" lang="en-IN" sz="4400" spc="-1" strike="noStrike">
              <a:latin typeface="Arial"/>
            </a:endParaRPr>
          </a:p>
          <a:p>
            <a:pPr algn="ctr">
              <a:lnSpc>
                <a:spcPct val="100000"/>
              </a:lnSpc>
            </a:pPr>
            <a:endParaRPr b="0" lang="en-IN" sz="4400" spc="-1" strike="noStrike">
              <a:latin typeface="Arial"/>
            </a:endParaRPr>
          </a:p>
        </p:txBody>
      </p:sp>
      <p:sp>
        <p:nvSpPr>
          <p:cNvPr id="11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marL="216000" indent="-215640">
              <a:lnSpc>
                <a:spcPct val="100000"/>
              </a:lnSpc>
              <a:buClr>
                <a:srgbClr val="000000"/>
              </a:buClr>
              <a:buFont typeface="Arial"/>
              <a:buChar char="•"/>
            </a:pPr>
            <a:r>
              <a:rPr b="0" lang="en-IN" sz="3200" spc="-1" strike="noStrike">
                <a:solidFill>
                  <a:srgbClr val="000000"/>
                </a:solidFill>
                <a:latin typeface="Calibri"/>
                <a:ea typeface="DejaVu Sans"/>
              </a:rPr>
              <a:t> </a:t>
            </a:r>
            <a:r>
              <a:rPr b="0" lang="en-IN" sz="3200" spc="-1" strike="noStrike">
                <a:solidFill>
                  <a:srgbClr val="00a65d"/>
                </a:solidFill>
                <a:latin typeface="Calibri"/>
                <a:ea typeface="DejaVu Sans"/>
              </a:rPr>
              <a:t>lambda arguments: expression</a:t>
            </a:r>
            <a:endParaRPr b="0" lang="en-IN" sz="3200" spc="-1" strike="noStrike">
              <a:latin typeface="Arial"/>
            </a:endParaRPr>
          </a:p>
          <a:p>
            <a:pPr marL="216000" indent="-215640">
              <a:lnSpc>
                <a:spcPct val="100000"/>
              </a:lnSpc>
              <a:buClr>
                <a:srgbClr val="000000"/>
              </a:buClr>
              <a:buFont typeface="Arial"/>
              <a:buChar char="•"/>
            </a:pPr>
            <a:endParaRPr b="0" lang="en-IN" sz="3200" spc="-1" strike="noStrike">
              <a:latin typeface="Arial"/>
            </a:endParaRPr>
          </a:p>
          <a:p>
            <a:pPr marL="216000" indent="-215640">
              <a:lnSpc>
                <a:spcPct val="100000"/>
              </a:lnSpc>
              <a:buClr>
                <a:srgbClr val="000000"/>
              </a:buClr>
              <a:buFont typeface="Arial"/>
              <a:buChar char="•"/>
            </a:pPr>
            <a:r>
              <a:rPr b="0" lang="en-IN" sz="2600" spc="-1" strike="noStrike">
                <a:solidFill>
                  <a:srgbClr val="000000"/>
                </a:solidFill>
                <a:latin typeface="Calibri"/>
                <a:ea typeface="DejaVu Sans"/>
              </a:rPr>
              <a:t># Function definition is here </a:t>
            </a:r>
            <a:endParaRPr b="0" lang="en-IN" sz="2600" spc="-1" strike="noStrike">
              <a:latin typeface="Arial"/>
            </a:endParaRPr>
          </a:p>
          <a:p>
            <a:pPr>
              <a:lnSpc>
                <a:spcPct val="100000"/>
              </a:lnSpc>
            </a:pPr>
            <a:r>
              <a:rPr b="0" lang="en-IN" sz="2600" spc="-1" strike="noStrike">
                <a:solidFill>
                  <a:srgbClr val="ff0000"/>
                </a:solidFill>
                <a:latin typeface="Calibri"/>
                <a:ea typeface="DejaVu Sans"/>
              </a:rPr>
              <a:t>sum = lambda arg1, arg2: arg1 + arg2;</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 Now you can call sum as a function </a:t>
            </a:r>
            <a:endParaRPr b="0" lang="en-IN" sz="2600" spc="-1" strike="noStrike">
              <a:latin typeface="Arial"/>
            </a:endParaRPr>
          </a:p>
          <a:p>
            <a:pPr>
              <a:lnSpc>
                <a:spcPct val="100000"/>
              </a:lnSpc>
            </a:pPr>
            <a:r>
              <a:rPr b="0" lang="en-IN" sz="2600" spc="-1" strike="noStrike">
                <a:solidFill>
                  <a:srgbClr val="ff0000"/>
                </a:solidFill>
                <a:latin typeface="Calibri"/>
                <a:ea typeface="DejaVu Sans"/>
              </a:rPr>
              <a:t>print ("Value of total : ", sum( 10, 20 ))</a:t>
            </a:r>
            <a:endParaRPr b="0" lang="en-IN" sz="2600" spc="-1" strike="noStrike">
              <a:latin typeface="Arial"/>
            </a:endParaRPr>
          </a:p>
          <a:p>
            <a:pPr>
              <a:lnSpc>
                <a:spcPct val="100000"/>
              </a:lnSpc>
            </a:pPr>
            <a:r>
              <a:rPr b="0" lang="en-IN" sz="2600" spc="-1" strike="noStrike">
                <a:solidFill>
                  <a:srgbClr val="ff0000"/>
                </a:solidFill>
                <a:latin typeface="Calibri"/>
                <a:ea typeface="DejaVu Sans"/>
              </a:rPr>
              <a:t>Print( "Value of total : ", sum( 20, 20 ))</a:t>
            </a:r>
            <a:endParaRPr b="0" lang="en-IN" sz="2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8520" cy="1141920"/>
          </a:xfrm>
          <a:prstGeom prst="rect">
            <a:avLst/>
          </a:prstGeom>
          <a:noFill/>
          <a:ln>
            <a:noFill/>
          </a:ln>
        </p:spPr>
        <p:style>
          <a:lnRef idx="0"/>
          <a:fillRef idx="0"/>
          <a:effectRef idx="0"/>
          <a:fontRef idx="minor"/>
        </p:style>
      </p:sp>
      <p:sp>
        <p:nvSpPr>
          <p:cNvPr id="11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 Program to show the use of lambda functions</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double = lambda x: x * 2</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Output: 10</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print(double(5))</a:t>
            </a:r>
            <a:endParaRPr b="0" lang="en-IN"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#Function definition is here</a:t>
            </a:r>
            <a:endParaRPr b="0" lang="en-IN" sz="4400" spc="-1" strike="noStrike">
              <a:latin typeface="Arial"/>
            </a:endParaRPr>
          </a:p>
        </p:txBody>
      </p:sp>
      <p:sp>
        <p:nvSpPr>
          <p:cNvPr id="12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ff0000"/>
                </a:solidFill>
                <a:latin typeface="Calibri"/>
                <a:ea typeface="DejaVu Sans"/>
              </a:rPr>
              <a:t>def sum( arg1, arg2 ): </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a:t>
            </a:r>
            <a:r>
              <a:rPr b="0" lang="en-IN" sz="3200" spc="-1" strike="noStrike">
                <a:solidFill>
                  <a:srgbClr val="000000"/>
                </a:solidFill>
                <a:latin typeface="Calibri"/>
                <a:ea typeface="DejaVu Sans"/>
              </a:rPr>
              <a:t># Add both the parameters and return them." </a:t>
            </a:r>
            <a:r>
              <a:rPr b="0" lang="en-IN" sz="3200" spc="-1" strike="noStrike">
                <a:solidFill>
                  <a:srgbClr val="ff0000"/>
                </a:solidFill>
                <a:latin typeface="Calibri"/>
                <a:ea typeface="DejaVu Sans"/>
              </a:rPr>
              <a:t>total = arg1 + arg2 </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a:t>
            </a:r>
            <a:r>
              <a:rPr b="0" lang="en-IN" sz="3200" spc="-1" strike="noStrike">
                <a:solidFill>
                  <a:srgbClr val="ff0000"/>
                </a:solidFill>
                <a:latin typeface="Calibri"/>
                <a:ea typeface="DejaVu Sans"/>
              </a:rPr>
              <a:t>print ("Inside the function : ", total )</a:t>
            </a:r>
            <a:endParaRPr b="0" lang="en-IN" sz="3200" spc="-1" strike="noStrike">
              <a:latin typeface="Arial"/>
            </a:endParaRPr>
          </a:p>
          <a:p>
            <a:pPr>
              <a:lnSpc>
                <a:spcPct val="100000"/>
              </a:lnSpc>
            </a:pPr>
            <a:r>
              <a:rPr b="0" lang="en-IN" sz="3200" spc="-1" strike="noStrike">
                <a:solidFill>
                  <a:srgbClr val="ff0000"/>
                </a:solidFill>
                <a:latin typeface="Calibri"/>
                <a:ea typeface="DejaVu Sans"/>
              </a:rPr>
              <a:t>   </a:t>
            </a:r>
            <a:r>
              <a:rPr b="0" lang="en-IN" sz="3200" spc="-1" strike="noStrike">
                <a:solidFill>
                  <a:srgbClr val="ff0000"/>
                </a:solidFill>
                <a:latin typeface="Calibri"/>
                <a:ea typeface="DejaVu Sans"/>
              </a:rPr>
              <a:t>return total;</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a:t>
            </a:r>
            <a:r>
              <a:rPr b="0" lang="en-IN" sz="3200" spc="-1" strike="noStrike">
                <a:solidFill>
                  <a:srgbClr val="000000"/>
                </a:solidFill>
                <a:latin typeface="Calibri"/>
                <a:ea typeface="DejaVu Sans"/>
              </a:rPr>
              <a:t># Now you can call sum function </a:t>
            </a:r>
            <a:endParaRPr b="0" lang="en-IN" sz="3200" spc="-1" strike="noStrike">
              <a:latin typeface="Arial"/>
            </a:endParaRPr>
          </a:p>
          <a:p>
            <a:pPr>
              <a:lnSpc>
                <a:spcPct val="100000"/>
              </a:lnSpc>
            </a:pPr>
            <a:r>
              <a:rPr b="0" lang="en-IN" sz="3200" spc="-1" strike="noStrike">
                <a:solidFill>
                  <a:srgbClr val="ff0000"/>
                </a:solidFill>
                <a:latin typeface="Calibri"/>
                <a:ea typeface="DejaVu Sans"/>
              </a:rPr>
              <a:t> </a:t>
            </a:r>
            <a:r>
              <a:rPr b="0" lang="en-IN" sz="3200" spc="-1" strike="noStrike">
                <a:solidFill>
                  <a:srgbClr val="ff0000"/>
                </a:solidFill>
                <a:latin typeface="Calibri"/>
                <a:ea typeface="DejaVu Sans"/>
              </a:rPr>
              <a:t>total = sum( 10, 20 );</a:t>
            </a:r>
            <a:endParaRPr b="0" lang="en-IN" sz="3200" spc="-1" strike="noStrike">
              <a:latin typeface="Arial"/>
            </a:endParaRPr>
          </a:p>
          <a:p>
            <a:pPr>
              <a:lnSpc>
                <a:spcPct val="100000"/>
              </a:lnSpc>
            </a:pPr>
            <a:r>
              <a:rPr b="0" lang="en-IN" sz="3200" spc="-1" strike="noStrike">
                <a:solidFill>
                  <a:srgbClr val="ff0000"/>
                </a:solidFill>
                <a:latin typeface="Calibri"/>
                <a:ea typeface="DejaVu Sans"/>
              </a:rPr>
              <a:t> </a:t>
            </a:r>
            <a:r>
              <a:rPr b="0" lang="en-IN" sz="3200" spc="-1" strike="noStrike">
                <a:solidFill>
                  <a:srgbClr val="ff0000"/>
                </a:solidFill>
                <a:latin typeface="Calibri"/>
                <a:ea typeface="DejaVu Sans"/>
              </a:rPr>
              <a:t>print ("Outside the function : ", total) </a:t>
            </a:r>
            <a:endParaRPr b="0" lang="en-IN"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400" spc="-1" strike="noStrike">
                <a:solidFill>
                  <a:srgbClr val="000000"/>
                </a:solidFill>
                <a:latin typeface="Calibri"/>
                <a:ea typeface="DejaVu Sans"/>
              </a:rPr>
              <a:t>Scope of Variables</a:t>
            </a:r>
            <a:endParaRPr b="0" lang="en-IN" sz="4400" spc="-1" strike="noStrike">
              <a:latin typeface="Arial"/>
            </a:endParaRPr>
          </a:p>
          <a:p>
            <a:pPr algn="ctr">
              <a:lnSpc>
                <a:spcPct val="100000"/>
              </a:lnSpc>
            </a:pPr>
            <a:endParaRPr b="0" lang="en-IN" sz="4400" spc="-1" strike="noStrike">
              <a:latin typeface="Arial"/>
            </a:endParaRPr>
          </a:p>
        </p:txBody>
      </p:sp>
      <p:sp>
        <p:nvSpPr>
          <p:cNvPr id="123" name="CustomShape 2"/>
          <p:cNvSpPr/>
          <p:nvPr/>
        </p:nvSpPr>
        <p:spPr>
          <a:xfrm>
            <a:off x="457200" y="1219320"/>
            <a:ext cx="8685720" cy="49057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3200" spc="-1" strike="noStrike">
                <a:solidFill>
                  <a:srgbClr val="000000"/>
                </a:solidFill>
                <a:latin typeface="Calibri"/>
                <a:ea typeface="DejaVu Sans"/>
              </a:rPr>
              <a:t>All variables in a program may not be accessible at all locations in that program. This depends on where you have declared a variable.</a:t>
            </a:r>
            <a:endParaRPr b="0" lang="en-IN" sz="3200" spc="-1" strike="noStrike">
              <a:latin typeface="Arial"/>
            </a:endParaRPr>
          </a:p>
          <a:p>
            <a:pPr marL="216000" indent="-215640">
              <a:lnSpc>
                <a:spcPct val="100000"/>
              </a:lnSpc>
              <a:buClr>
                <a:srgbClr val="000000"/>
              </a:buClr>
              <a:buFont typeface="Arial"/>
              <a:buChar char="•"/>
            </a:pPr>
            <a:r>
              <a:rPr b="0" lang="en-IN" sz="3200" spc="-1" strike="noStrike">
                <a:solidFill>
                  <a:srgbClr val="000000"/>
                </a:solidFill>
                <a:latin typeface="Calibri"/>
                <a:ea typeface="DejaVu Sans"/>
              </a:rPr>
              <a:t>The scope of a variable determines the portion of the program where you can access a particular identifier. There are two basic scopes of variables in Python −</a:t>
            </a:r>
            <a:endParaRPr b="0" lang="en-IN" sz="3200" spc="-1" strike="noStrike">
              <a:latin typeface="Arial"/>
            </a:endParaRPr>
          </a:p>
          <a:p>
            <a:pPr marL="216000" indent="-215640">
              <a:lnSpc>
                <a:spcPct val="100000"/>
              </a:lnSpc>
              <a:buClr>
                <a:srgbClr val="000000"/>
              </a:buClr>
              <a:buFont typeface="Arial"/>
              <a:buChar char="•"/>
            </a:pPr>
            <a:r>
              <a:rPr b="0" lang="en-IN" sz="3200" spc="-1" strike="noStrike">
                <a:solidFill>
                  <a:srgbClr val="000000"/>
                </a:solidFill>
                <a:latin typeface="Calibri"/>
                <a:ea typeface="DejaVu Sans"/>
              </a:rPr>
              <a:t>Global variables</a:t>
            </a:r>
            <a:endParaRPr b="0" lang="en-IN" sz="3200" spc="-1" strike="noStrike">
              <a:latin typeface="Arial"/>
            </a:endParaRPr>
          </a:p>
          <a:p>
            <a:pPr marL="216000" indent="-215640">
              <a:lnSpc>
                <a:spcPct val="100000"/>
              </a:lnSpc>
              <a:buClr>
                <a:srgbClr val="000000"/>
              </a:buClr>
              <a:buFont typeface="Arial"/>
              <a:buChar char="•"/>
            </a:pPr>
            <a:r>
              <a:rPr b="0" lang="en-IN" sz="3200" spc="-1" strike="noStrike">
                <a:solidFill>
                  <a:srgbClr val="000000"/>
                </a:solidFill>
                <a:latin typeface="Calibri"/>
                <a:ea typeface="DejaVu Sans"/>
              </a:rPr>
              <a:t>Local variables</a:t>
            </a:r>
            <a:endParaRPr b="0" lang="en-IN" sz="3200" spc="-1" strike="noStrike">
              <a:latin typeface="Arial"/>
            </a:endParaRPr>
          </a:p>
          <a:p>
            <a:pPr>
              <a:lnSpc>
                <a:spcPct val="100000"/>
              </a:lnSpc>
            </a:pPr>
            <a:endParaRPr b="0" lang="en-IN"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400" spc="-1" strike="noStrike">
                <a:solidFill>
                  <a:srgbClr val="000000"/>
                </a:solidFill>
                <a:latin typeface="Calibri"/>
                <a:ea typeface="DejaVu Sans"/>
              </a:rPr>
              <a:t>Global vs. Local variables</a:t>
            </a:r>
            <a:endParaRPr b="0" lang="en-IN" sz="4400" spc="-1" strike="noStrike">
              <a:latin typeface="Arial"/>
            </a:endParaRPr>
          </a:p>
          <a:p>
            <a:pPr algn="ctr">
              <a:lnSpc>
                <a:spcPct val="100000"/>
              </a:lnSpc>
            </a:pPr>
            <a:endParaRPr b="0" lang="en-IN" sz="4400" spc="-1" strike="noStrike">
              <a:latin typeface="Arial"/>
            </a:endParaRPr>
          </a:p>
        </p:txBody>
      </p:sp>
      <p:sp>
        <p:nvSpPr>
          <p:cNvPr id="12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3200" spc="-1" strike="noStrike">
                <a:solidFill>
                  <a:srgbClr val="000000"/>
                </a:solidFill>
                <a:latin typeface="Calibri"/>
                <a:ea typeface="DejaVu Sans"/>
              </a:rPr>
              <a:t>Variables that are defined inside a function body have a local scope, and those defined outside have a global scope.</a:t>
            </a:r>
            <a:endParaRPr b="0" lang="en-IN" sz="3200" spc="-1" strike="noStrike">
              <a:latin typeface="Arial"/>
            </a:endParaRPr>
          </a:p>
          <a:p>
            <a:pPr marL="216000" indent="-215640">
              <a:lnSpc>
                <a:spcPct val="100000"/>
              </a:lnSpc>
              <a:buClr>
                <a:srgbClr val="000000"/>
              </a:buClr>
              <a:buFont typeface="Arial"/>
              <a:buChar char="•"/>
            </a:pPr>
            <a:r>
              <a:rPr b="0" lang="en-IN" sz="3200" spc="-1" strike="noStrike">
                <a:solidFill>
                  <a:srgbClr val="000000"/>
                </a:solidFill>
                <a:latin typeface="Calibri"/>
                <a:ea typeface="DejaVu Sans"/>
              </a:rPr>
              <a:t>This means that local variables can be accessed only inside the function in which they are declared, whereas global variables can be accessed throughout the program body by all functions. When you call a function, the variables declared inside it are brought into scope</a:t>
            </a:r>
            <a:endParaRPr b="0" lang="en-IN" sz="3200" spc="-1" strike="noStrike">
              <a:latin typeface="Arial"/>
            </a:endParaRPr>
          </a:p>
          <a:p>
            <a:pPr>
              <a:lnSpc>
                <a:spcPct val="100000"/>
              </a:lnSpc>
            </a:pPr>
            <a:endParaRPr b="0" lang="en-IN"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8520" cy="1141920"/>
          </a:xfrm>
          <a:prstGeom prst="rect">
            <a:avLst/>
          </a:prstGeom>
          <a:noFill/>
          <a:ln>
            <a:noFill/>
          </a:ln>
        </p:spPr>
        <p:style>
          <a:lnRef idx="0"/>
          <a:fillRef idx="0"/>
          <a:effectRef idx="0"/>
          <a:fontRef idx="minor"/>
        </p:style>
      </p:sp>
      <p:sp>
        <p:nvSpPr>
          <p:cNvPr id="127" name="CustomShape 2"/>
          <p:cNvSpPr/>
          <p:nvPr/>
        </p:nvSpPr>
        <p:spPr>
          <a:xfrm>
            <a:off x="304920" y="1600200"/>
            <a:ext cx="8838000" cy="45709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 </a:t>
            </a:r>
            <a:r>
              <a:rPr b="0" lang="en-IN" sz="3200" spc="-1" strike="noStrike">
                <a:solidFill>
                  <a:srgbClr val="ff0000"/>
                </a:solidFill>
                <a:latin typeface="Calibri"/>
                <a:ea typeface="DejaVu Sans"/>
              </a:rPr>
              <a:t>total = 0;</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a:t>
            </a:r>
            <a:r>
              <a:rPr b="0" lang="en-IN" sz="3200" spc="-1" strike="noStrike">
                <a:solidFill>
                  <a:srgbClr val="000000"/>
                </a:solidFill>
                <a:latin typeface="Calibri"/>
                <a:ea typeface="DejaVu Sans"/>
              </a:rPr>
              <a:t># This is global variable. </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Function definition is here </a:t>
            </a:r>
            <a:endParaRPr b="0" lang="en-IN" sz="3200" spc="-1" strike="noStrike">
              <a:latin typeface="Arial"/>
            </a:endParaRPr>
          </a:p>
          <a:p>
            <a:pPr>
              <a:lnSpc>
                <a:spcPct val="100000"/>
              </a:lnSpc>
            </a:pPr>
            <a:r>
              <a:rPr b="0" lang="en-IN" sz="3200" spc="-1" strike="noStrike">
                <a:solidFill>
                  <a:srgbClr val="ff0000"/>
                </a:solidFill>
                <a:latin typeface="Calibri"/>
                <a:ea typeface="DejaVu Sans"/>
              </a:rPr>
              <a:t>def sum( arg1, arg2 ): </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Add both the parameters and return them." </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a:t>
            </a:r>
            <a:r>
              <a:rPr b="0" lang="en-IN" sz="3200" spc="-1" strike="noStrike">
                <a:solidFill>
                  <a:srgbClr val="ff0000"/>
                </a:solidFill>
                <a:latin typeface="Calibri"/>
                <a:ea typeface="DejaVu Sans"/>
              </a:rPr>
              <a:t>total = arg1 + arg2 </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Here total is local variable.</a:t>
            </a:r>
            <a:endParaRPr b="0" lang="en-IN" sz="3200" spc="-1" strike="noStrike">
              <a:latin typeface="Arial"/>
            </a:endParaRPr>
          </a:p>
          <a:p>
            <a:pPr>
              <a:lnSpc>
                <a:spcPct val="100000"/>
              </a:lnSpc>
            </a:pPr>
            <a:r>
              <a:rPr b="0" lang="en-IN" sz="3200" spc="-1" strike="noStrike">
                <a:solidFill>
                  <a:srgbClr val="ff0000"/>
                </a:solidFill>
                <a:latin typeface="Calibri"/>
                <a:ea typeface="DejaVu Sans"/>
              </a:rPr>
              <a:t>      </a:t>
            </a:r>
            <a:r>
              <a:rPr b="0" lang="en-IN" sz="3200" spc="-1" strike="noStrike">
                <a:solidFill>
                  <a:srgbClr val="ff0000"/>
                </a:solidFill>
                <a:latin typeface="Calibri"/>
                <a:ea typeface="DejaVu Sans"/>
              </a:rPr>
              <a:t>print( "Inside the function local total : ", total)</a:t>
            </a:r>
            <a:endParaRPr b="0" lang="en-IN" sz="3200" spc="-1" strike="noStrike">
              <a:latin typeface="Arial"/>
            </a:endParaRPr>
          </a:p>
          <a:p>
            <a:pPr>
              <a:lnSpc>
                <a:spcPct val="100000"/>
              </a:lnSpc>
            </a:pPr>
            <a:r>
              <a:rPr b="0" lang="en-IN" sz="3200" spc="-1" strike="noStrike">
                <a:solidFill>
                  <a:srgbClr val="ff0000"/>
                </a:solidFill>
                <a:latin typeface="Calibri"/>
                <a:ea typeface="DejaVu Sans"/>
              </a:rPr>
              <a:t>      </a:t>
            </a:r>
            <a:r>
              <a:rPr b="0" lang="en-IN" sz="3200" spc="-1" strike="noStrike">
                <a:solidFill>
                  <a:srgbClr val="ff0000"/>
                </a:solidFill>
                <a:latin typeface="Calibri"/>
                <a:ea typeface="DejaVu Sans"/>
              </a:rPr>
              <a:t>return total; </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 Now you can call sum function </a:t>
            </a:r>
            <a:endParaRPr b="0" lang="en-IN" sz="3200" spc="-1" strike="noStrike">
              <a:latin typeface="Arial"/>
            </a:endParaRPr>
          </a:p>
          <a:p>
            <a:pPr>
              <a:lnSpc>
                <a:spcPct val="100000"/>
              </a:lnSpc>
            </a:pPr>
            <a:r>
              <a:rPr b="0" lang="en-IN" sz="3200" spc="-1" strike="noStrike">
                <a:solidFill>
                  <a:srgbClr val="ff0000"/>
                </a:solidFill>
                <a:latin typeface="Calibri"/>
                <a:ea typeface="DejaVu Sans"/>
              </a:rPr>
              <a:t>sum( 10, 20 );</a:t>
            </a:r>
            <a:endParaRPr b="0" lang="en-IN" sz="3200" spc="-1" strike="noStrike">
              <a:latin typeface="Arial"/>
            </a:endParaRPr>
          </a:p>
          <a:p>
            <a:pPr>
              <a:lnSpc>
                <a:spcPct val="100000"/>
              </a:lnSpc>
            </a:pPr>
            <a:r>
              <a:rPr b="0" lang="en-IN" sz="3200" spc="-1" strike="noStrike">
                <a:solidFill>
                  <a:srgbClr val="ff0000"/>
                </a:solidFill>
                <a:latin typeface="Calibri"/>
                <a:ea typeface="DejaVu Sans"/>
              </a:rPr>
              <a:t> </a:t>
            </a:r>
            <a:r>
              <a:rPr b="0" lang="en-IN" sz="3200" spc="-1" strike="noStrike">
                <a:solidFill>
                  <a:srgbClr val="ff0000"/>
                </a:solidFill>
                <a:latin typeface="Calibri"/>
                <a:ea typeface="DejaVu Sans"/>
              </a:rPr>
              <a:t>print( "Outside the function global total : ", total) </a:t>
            </a:r>
            <a:endParaRPr b="0" lang="en-IN"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8520" cy="1141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e181e"/>
                </a:solidFill>
                <a:latin typeface="Arial"/>
              </a:rPr>
              <a:t>Syntax of Function</a:t>
            </a:r>
            <a:endParaRPr b="0" lang="en-IN" sz="4400" spc="-1" strike="noStrike">
              <a:latin typeface="Arial"/>
            </a:endParaRPr>
          </a:p>
        </p:txBody>
      </p:sp>
      <p:sp>
        <p:nvSpPr>
          <p:cNvPr id="81" name="CustomShape 2"/>
          <p:cNvSpPr/>
          <p:nvPr/>
        </p:nvSpPr>
        <p:spPr>
          <a:xfrm>
            <a:off x="457200" y="1224000"/>
            <a:ext cx="8228880" cy="5327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ce181e"/>
                </a:solidFill>
                <a:latin typeface="Arial"/>
              </a:rPr>
              <a:t>def function_name(parameters):</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ce181e"/>
                </a:solidFill>
                <a:latin typeface="Arial"/>
              </a:rPr>
              <a:t>     </a:t>
            </a:r>
            <a:r>
              <a:rPr b="0" lang="en-IN" sz="3200" spc="-1" strike="noStrike">
                <a:solidFill>
                  <a:srgbClr val="ce181e"/>
                </a:solidFill>
                <a:latin typeface="Arial"/>
              </a:rPr>
              <a:t>"""docstring"""</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ce181e"/>
                </a:solidFill>
                <a:latin typeface="Arial"/>
              </a:rPr>
              <a:t>     </a:t>
            </a:r>
            <a:r>
              <a:rPr b="0" lang="en-IN" sz="3200" spc="-1" strike="noStrike">
                <a:solidFill>
                  <a:srgbClr val="ce181e"/>
                </a:solidFill>
                <a:latin typeface="Arial"/>
              </a:rPr>
              <a:t>statement(s)</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000000"/>
                </a:solidFill>
                <a:latin typeface="Arial"/>
              </a:rPr>
              <a:t>Keyword def marks the start of function header.</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000000"/>
                </a:solidFill>
                <a:latin typeface="Arial"/>
              </a:rPr>
              <a:t>A function name to uniquely identify it. Function naming follows the same rules of writing identifiers in Python.</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000000"/>
                </a:solidFill>
                <a:latin typeface="Arial"/>
              </a:rPr>
              <a:t>Parameters (arguments) through which we pass values to a function. They are optional.</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000000"/>
                </a:solidFill>
                <a:latin typeface="Arial"/>
              </a:rPr>
              <a:t>A colon (:) to mark the end of function header.</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000000"/>
                </a:solidFill>
                <a:latin typeface="Arial"/>
              </a:rPr>
              <a:t>Optional documentation string (docstring) to describe what the function does.</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000000"/>
                </a:solidFill>
                <a:latin typeface="Arial"/>
              </a:rPr>
              <a:t>One or more valid python statements that make up the function body. Statements must have same indentation level (usually 4 spaces).</a:t>
            </a:r>
            <a:endParaRPr b="0" lang="en-IN" sz="3200" spc="-1" strike="noStrike">
              <a:latin typeface="Arial"/>
            </a:endParaRPr>
          </a:p>
          <a:p>
            <a:pPr marL="432000" indent="-323640">
              <a:lnSpc>
                <a:spcPct val="100000"/>
              </a:lnSpc>
              <a:spcBef>
                <a:spcPts val="1417"/>
              </a:spcBef>
              <a:buClr>
                <a:srgbClr val="000000"/>
              </a:buClr>
              <a:buSzPct val="45000"/>
              <a:buFont typeface="Symbol"/>
              <a:buChar char=""/>
            </a:pPr>
            <a:r>
              <a:rPr b="0" lang="en-IN" sz="3200" spc="-1" strike="noStrike">
                <a:solidFill>
                  <a:srgbClr val="000000"/>
                </a:solidFill>
                <a:latin typeface="Arial"/>
              </a:rPr>
              <a:t>An optional return statement to return a value from the function.</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520" cy="589320"/>
          </a:xfrm>
          <a:prstGeom prst="rect">
            <a:avLst/>
          </a:prstGeom>
          <a:noFill/>
          <a:ln>
            <a:noFill/>
          </a:ln>
        </p:spPr>
        <p:style>
          <a:lnRef idx="0"/>
          <a:fillRef idx="0"/>
          <a:effectRef idx="0"/>
          <a:fontRef idx="minor"/>
        </p:style>
        <p:txBody>
          <a:bodyPr lIns="0" rIns="0" tIns="0" bIns="0" anchor="ctr"/>
          <a:p>
            <a:pPr algn="ctr">
              <a:lnSpc>
                <a:spcPct val="100000"/>
              </a:lnSpc>
            </a:pPr>
            <a:r>
              <a:rPr b="0" lang="en-IN" sz="2800" spc="-1" strike="noStrike">
                <a:latin typeface="Arial"/>
              </a:rPr>
              <a:t>Example</a:t>
            </a:r>
            <a:endParaRPr b="0" lang="en-IN" sz="2800" spc="-1" strike="noStrike">
              <a:latin typeface="Arial"/>
            </a:endParaRPr>
          </a:p>
        </p:txBody>
      </p:sp>
      <p:sp>
        <p:nvSpPr>
          <p:cNvPr id="83" name="CustomShape 2"/>
          <p:cNvSpPr/>
          <p:nvPr/>
        </p:nvSpPr>
        <p:spPr>
          <a:xfrm>
            <a:off x="457200" y="864000"/>
            <a:ext cx="8830440" cy="55440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solidFill>
                  <a:srgbClr val="0066b3"/>
                </a:solidFill>
                <a:latin typeface="Arial"/>
              </a:rPr>
              <a:t>def greet(name):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    </a:t>
            </a:r>
            <a:r>
              <a:rPr b="0" lang="en-IN" sz="3200" spc="-1" strike="noStrike">
                <a:solidFill>
                  <a:srgbClr val="ce181e"/>
                </a:solidFill>
                <a:latin typeface="Arial"/>
              </a:rPr>
              <a:t>"""This function greets to</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         </a:t>
            </a:r>
            <a:r>
              <a:rPr b="0" lang="en-IN" sz="3200" spc="-1" strike="noStrike">
                <a:solidFill>
                  <a:srgbClr val="ce181e"/>
                </a:solidFill>
                <a:latin typeface="Arial"/>
              </a:rPr>
              <a:t>the person passed in as</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          </a:t>
            </a:r>
            <a:r>
              <a:rPr b="0" lang="en-IN" sz="3200" spc="-1" strike="noStrike">
                <a:solidFill>
                  <a:srgbClr val="ce181e"/>
                </a:solidFill>
                <a:latin typeface="Arial"/>
              </a:rPr>
              <a:t>parameter"""</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66b3"/>
                </a:solidFill>
                <a:latin typeface="Arial"/>
              </a:rPr>
              <a:t>    </a:t>
            </a:r>
            <a:r>
              <a:rPr b="0" lang="en-IN" sz="3200" spc="-1" strike="noStrike">
                <a:solidFill>
                  <a:srgbClr val="0066b3"/>
                </a:solidFill>
                <a:latin typeface="Arial"/>
              </a:rPr>
              <a:t>print("Hello, " + name + ". Good morning!")</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a65d"/>
                </a:solidFill>
                <a:latin typeface="Arial"/>
              </a:rPr>
              <a:t>How to call a function in python?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rPr>
              <a:t>Once we have defined a function, we can call it from another function, program or even the Python prompt.</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&gt;&gt;&gt; greet('Paul')</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output:  Hello, Paul. Good morning!</a:t>
            </a:r>
            <a:endParaRPr b="0" lang="en-IN" sz="3200" spc="-1" strike="noStrike">
              <a:latin typeface="Arial"/>
            </a:endParaRPr>
          </a:p>
          <a:p>
            <a:pPr>
              <a:lnSpc>
                <a:spcPct val="100000"/>
              </a:lnSpc>
              <a:spcBef>
                <a:spcPts val="1417"/>
              </a:spcBef>
            </a:pPr>
            <a:r>
              <a:rPr b="0" lang="en-IN" sz="2400" spc="-1" strike="noStrike">
                <a:solidFill>
                  <a:srgbClr val="ce181e"/>
                </a:solidFill>
                <a:latin typeface="Arial"/>
              </a:rPr>
              <a:t>&gt;&gt;&gt; print(greet.__doc__)</a:t>
            </a:r>
            <a:endParaRPr b="0" lang="en-IN" sz="2400" spc="-1" strike="noStrike">
              <a:latin typeface="Arial"/>
            </a:endParaRPr>
          </a:p>
          <a:p>
            <a:pPr>
              <a:lnSpc>
                <a:spcPct val="100000"/>
              </a:lnSpc>
              <a:spcBef>
                <a:spcPts val="1417"/>
              </a:spcBef>
            </a:pPr>
            <a:r>
              <a:rPr b="0" lang="en-IN" sz="2400" spc="-1" strike="noStrike">
                <a:solidFill>
                  <a:srgbClr val="ce181e"/>
                </a:solidFill>
                <a:latin typeface="Arial"/>
              </a:rPr>
              <a:t>This function greets to</a:t>
            </a:r>
            <a:endParaRPr b="0" lang="en-IN" sz="2400" spc="-1" strike="noStrike">
              <a:latin typeface="Arial"/>
            </a:endParaRPr>
          </a:p>
          <a:p>
            <a:pPr>
              <a:lnSpc>
                <a:spcPct val="100000"/>
              </a:lnSpc>
              <a:spcBef>
                <a:spcPts val="1417"/>
              </a:spcBef>
            </a:pPr>
            <a:r>
              <a:rPr b="0" lang="en-IN" sz="2400" spc="-1" strike="noStrike">
                <a:solidFill>
                  <a:srgbClr val="ce181e"/>
                </a:solidFill>
                <a:latin typeface="Arial"/>
              </a:rPr>
              <a:t>	</a:t>
            </a:r>
            <a:r>
              <a:rPr b="0" lang="en-IN" sz="2400" spc="-1" strike="noStrike">
                <a:solidFill>
                  <a:srgbClr val="ce181e"/>
                </a:solidFill>
                <a:latin typeface="Arial"/>
              </a:rPr>
              <a:t>the person passed into the</a:t>
            </a:r>
            <a:endParaRPr b="0" lang="en-IN" sz="2400" spc="-1" strike="noStrike">
              <a:latin typeface="Arial"/>
            </a:endParaRPr>
          </a:p>
          <a:p>
            <a:pPr>
              <a:lnSpc>
                <a:spcPct val="100000"/>
              </a:lnSpc>
              <a:spcBef>
                <a:spcPts val="1417"/>
              </a:spcBef>
            </a:pPr>
            <a:r>
              <a:rPr b="0" lang="en-IN" sz="2400" spc="-1" strike="noStrike">
                <a:solidFill>
                  <a:srgbClr val="ce181e"/>
                </a:solidFill>
                <a:latin typeface="Arial"/>
              </a:rPr>
              <a:t>	</a:t>
            </a:r>
            <a:r>
              <a:rPr b="0" lang="en-IN" sz="2400" spc="-1" strike="noStrike">
                <a:solidFill>
                  <a:srgbClr val="ce181e"/>
                </a:solidFill>
                <a:latin typeface="Arial"/>
              </a:rPr>
              <a:t>name parameter</a:t>
            </a:r>
            <a:endParaRPr b="0" lang="en-IN"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432000"/>
            <a:ext cx="8228880" cy="51494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def absolute_value(num):</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"""This function returns the absolute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value of the entered number"""</a:t>
            </a:r>
            <a:endParaRPr b="0" lang="en-IN" sz="3200" spc="-1" strike="noStrike">
              <a:latin typeface="Arial"/>
            </a:endParaRPr>
          </a:p>
          <a:p>
            <a:pPr>
              <a:lnSpc>
                <a:spcPct val="100000"/>
              </a:lnSpc>
              <a:spcBef>
                <a:spcPts val="1417"/>
              </a:spcBef>
            </a:pPr>
            <a:r>
              <a:rPr b="0" lang="en-IN" sz="3200" spc="-1" strike="noStrike">
                <a:solidFill>
                  <a:srgbClr val="ce181e"/>
                </a:solidFill>
                <a:latin typeface="Arial"/>
              </a:rPr>
              <a:t>    </a:t>
            </a:r>
            <a:r>
              <a:rPr b="0" lang="en-IN" sz="3200" spc="-1" strike="noStrike">
                <a:solidFill>
                  <a:srgbClr val="ce181e"/>
                </a:solidFill>
                <a:latin typeface="Arial"/>
              </a:rPr>
              <a:t>if num &gt;= 0:</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        </a:t>
            </a:r>
            <a:r>
              <a:rPr b="0" lang="en-IN" sz="3200" spc="-1" strike="noStrike">
                <a:solidFill>
                  <a:srgbClr val="ce181e"/>
                </a:solidFill>
                <a:latin typeface="Arial"/>
              </a:rPr>
              <a:t>return num</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 </a:t>
            </a:r>
            <a:r>
              <a:rPr b="0" lang="en-IN" sz="3200" spc="-1" strike="noStrike">
                <a:solidFill>
                  <a:srgbClr val="ce181e"/>
                </a:solidFill>
                <a:latin typeface="Arial"/>
              </a:rPr>
              <a:t>else: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        </a:t>
            </a:r>
            <a:r>
              <a:rPr b="0" lang="en-IN" sz="3200" spc="-1" strike="noStrike">
                <a:solidFill>
                  <a:srgbClr val="ce181e"/>
                </a:solidFill>
                <a:latin typeface="Arial"/>
              </a:rPr>
              <a:t>return -num</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66b3"/>
                </a:solidFill>
                <a:latin typeface="Arial"/>
              </a:rPr>
              <a:t># Output: 2</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66b3"/>
                </a:solidFill>
                <a:latin typeface="Arial"/>
              </a:rPr>
              <a:t>print(absolute_value(2))</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66b3"/>
                </a:solidFill>
                <a:latin typeface="Arial"/>
              </a:rPr>
              <a:t># Output: 4</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66b3"/>
                </a:solidFill>
                <a:latin typeface="Arial"/>
              </a:rPr>
              <a:t>print(absolute_value(-4))</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520" cy="1141920"/>
          </a:xfrm>
          <a:prstGeom prst="rect">
            <a:avLst/>
          </a:prstGeom>
          <a:noFill/>
          <a:ln>
            <a:noFill/>
          </a:ln>
        </p:spPr>
        <p:style>
          <a:lnRef idx="0"/>
          <a:fillRef idx="0"/>
          <a:effectRef idx="0"/>
          <a:fontRef idx="minor"/>
        </p:style>
      </p:sp>
      <p:sp>
        <p:nvSpPr>
          <p:cNvPr id="86"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def my_func():</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    </a:t>
            </a:r>
            <a:r>
              <a:rPr b="0" lang="en-IN" sz="3200" spc="-1" strike="noStrike">
                <a:solidFill>
                  <a:srgbClr val="ce181e"/>
                </a:solidFill>
                <a:latin typeface="Arial"/>
              </a:rPr>
              <a:t>x = 10</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ce181e"/>
                </a:solidFill>
                <a:latin typeface="Arial"/>
              </a:rPr>
              <a:t>    </a:t>
            </a:r>
            <a:r>
              <a:rPr b="0" lang="en-IN" sz="3200" spc="-1" strike="noStrike">
                <a:solidFill>
                  <a:srgbClr val="ce181e"/>
                </a:solidFill>
                <a:latin typeface="Arial"/>
              </a:rPr>
              <a:t>print("Value inside function:",x)</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a65d"/>
                </a:solidFill>
                <a:latin typeface="Arial"/>
              </a:rPr>
              <a:t>x = 20</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a65d"/>
                </a:solidFill>
                <a:latin typeface="Arial"/>
              </a:rPr>
              <a:t>def my_func():</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solidFill>
                  <a:srgbClr val="00a65d"/>
                </a:solidFill>
                <a:latin typeface="Arial"/>
              </a:rPr>
              <a:t>print("Value outside function:",x)</a:t>
            </a:r>
            <a:endParaRPr b="0" lang="en-IN"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520" cy="1141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e181e"/>
                </a:solidFill>
                <a:latin typeface="Arial"/>
              </a:rPr>
              <a:t>Scope and Lifetime of variables</a:t>
            </a:r>
            <a:endParaRPr b="0" lang="en-IN" sz="4400" spc="-1" strike="noStrike">
              <a:latin typeface="Arial"/>
            </a:endParaRPr>
          </a:p>
        </p:txBody>
      </p:sp>
      <p:sp>
        <p:nvSpPr>
          <p:cNvPr id="88"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Scope of a variable is the portion of a program where the variable is recognized. Parameters and variables defined inside a function is not visible from outside. Hence, they have a local scope.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Lifetime of a variable is the period throughout which the variable exits in the memory. The lifetime of variables inside a function is as long as the function executes.</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They are destroyed once we return from the function. Hence, a function does not remember the value of a variable from its previous calls.</a:t>
            </a:r>
            <a:endParaRPr b="0" lang="en-IN"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520" cy="1141920"/>
          </a:xfrm>
          <a:prstGeom prst="rect">
            <a:avLst/>
          </a:prstGeom>
          <a:noFill/>
          <a:ln>
            <a:noFill/>
          </a:ln>
        </p:spPr>
        <p:style>
          <a:lnRef idx="0"/>
          <a:fillRef idx="0"/>
          <a:effectRef idx="0"/>
          <a:fontRef idx="minor"/>
        </p:style>
        <p:txBody>
          <a:bodyPr lIns="0" rIns="0" tIns="0" bIns="0" anchor="ctr"/>
          <a:p>
            <a:pPr algn="ctr">
              <a:lnSpc>
                <a:spcPct val="100000"/>
              </a:lnSpc>
            </a:pPr>
            <a:r>
              <a:rPr b="0" lang="en-IN" sz="3600" spc="-1" strike="noStrike">
                <a:solidFill>
                  <a:srgbClr val="ce181e"/>
                </a:solidFill>
                <a:latin typeface="Arial"/>
              </a:rPr>
              <a:t>Types of Functions</a:t>
            </a:r>
            <a:endParaRPr b="0" lang="en-IN" sz="3600" spc="-1" strike="noStrike">
              <a:latin typeface="Arial"/>
            </a:endParaRPr>
          </a:p>
        </p:txBody>
      </p:sp>
      <p:sp>
        <p:nvSpPr>
          <p:cNvPr id="90" name="CustomShape 2"/>
          <p:cNvSpPr/>
          <p:nvPr/>
        </p:nvSpPr>
        <p:spPr>
          <a:xfrm>
            <a:off x="457200" y="1604520"/>
            <a:ext cx="8326440" cy="45151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Basically, we can divide functions into the following two types:</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solidFill>
                  <a:srgbClr val="ce181e"/>
                </a:solidFill>
                <a:latin typeface="Arial"/>
              </a:rPr>
              <a:t>Built-in functions - Functions that are built into Python.</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solidFill>
                  <a:srgbClr val="ce181e"/>
                </a:solidFill>
                <a:latin typeface="Arial"/>
              </a:rPr>
              <a:t>User-defined functions - Functions defined by the users themselves.</a:t>
            </a:r>
            <a:endParaRPr b="0" lang="en-IN"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16000"/>
            <a:ext cx="8229240" cy="5365800"/>
          </a:xfrm>
          <a:prstGeom prst="rect">
            <a:avLst/>
          </a:prstGeom>
          <a:noFill/>
          <a:ln>
            <a:noFill/>
          </a:ln>
        </p:spPr>
        <p:txBody>
          <a:bodyPr lIns="0" rIns="0" tIns="0" bIns="0" anchor="ctr"/>
          <a:p>
            <a:r>
              <a:rPr b="0" lang="en-IN" sz="3200" spc="-1" strike="noStrike">
                <a:latin typeface="Arial"/>
              </a:rPr>
              <a:t>In Python, you can define a function that takes variable number of arguments.</a:t>
            </a:r>
            <a:endParaRPr b="0" lang="en-IN" sz="3200" spc="-1" strike="noStrike">
              <a:latin typeface="Arial"/>
            </a:endParaRPr>
          </a:p>
          <a:p>
            <a:pPr algn="just"/>
            <a:endParaRPr b="0" lang="en-IN" sz="3200" spc="-1" strike="noStrike">
              <a:latin typeface="Arial"/>
            </a:endParaRPr>
          </a:p>
          <a:p>
            <a:pPr marL="216000" indent="-216000">
              <a:buClr>
                <a:srgbClr val="000000"/>
              </a:buClr>
              <a:buSzPct val="45000"/>
              <a:buFont typeface="Wingdings" charset="2"/>
              <a:buChar char=""/>
            </a:pPr>
            <a:r>
              <a:rPr b="0" lang="en-IN" sz="3200" spc="-1" strike="noStrike">
                <a:solidFill>
                  <a:srgbClr val="ce181e"/>
                </a:solidFill>
                <a:latin typeface="Arial"/>
                <a:ea typeface="Noto Sans CJK SC Regular"/>
              </a:rPr>
              <a:t>Required/Positional </a:t>
            </a:r>
            <a:r>
              <a:rPr b="0" lang="en-IN" sz="3200" spc="-1" strike="noStrike">
                <a:solidFill>
                  <a:srgbClr val="ce181e"/>
                </a:solidFill>
                <a:latin typeface="Arial"/>
              </a:rPr>
              <a:t>arguments </a:t>
            </a:r>
            <a:endParaRPr b="0" lang="en-IN" sz="3200" spc="-1" strike="noStrike">
              <a:latin typeface="Arial"/>
            </a:endParaRPr>
          </a:p>
          <a:p>
            <a:pPr marL="216000" indent="-216000">
              <a:buClr>
                <a:srgbClr val="000000"/>
              </a:buClr>
              <a:buSzPct val="45000"/>
              <a:buFont typeface="Wingdings" charset="2"/>
              <a:buChar char=""/>
            </a:pPr>
            <a:r>
              <a:rPr b="0" lang="en-IN" sz="3200" spc="-1" strike="noStrike">
                <a:solidFill>
                  <a:srgbClr val="ce181e"/>
                </a:solidFill>
                <a:latin typeface="Arial"/>
                <a:ea typeface="Noto Sans CJK SC Regular"/>
              </a:rPr>
              <a:t>Default A</a:t>
            </a:r>
            <a:r>
              <a:rPr b="0" lang="en-IN" sz="3200" spc="-1" strike="noStrike">
                <a:solidFill>
                  <a:srgbClr val="ce181e"/>
                </a:solidFill>
                <a:latin typeface="Arial"/>
              </a:rPr>
              <a:t>rguments </a:t>
            </a:r>
            <a:endParaRPr b="0" lang="en-IN" sz="3200" spc="-1" strike="noStrike">
              <a:latin typeface="Arial"/>
            </a:endParaRPr>
          </a:p>
          <a:p>
            <a:pPr marL="216000" indent="-216000">
              <a:buClr>
                <a:srgbClr val="000000"/>
              </a:buClr>
              <a:buSzPct val="45000"/>
              <a:buFont typeface="Wingdings" charset="2"/>
              <a:buChar char=""/>
            </a:pPr>
            <a:r>
              <a:rPr b="0" lang="en-IN" sz="3200" spc="-1" strike="noStrike">
                <a:solidFill>
                  <a:srgbClr val="ce181e"/>
                </a:solidFill>
                <a:latin typeface="Arial"/>
                <a:ea typeface="Noto Sans CJK SC Regular"/>
              </a:rPr>
              <a:t>Keyword A</a:t>
            </a:r>
            <a:r>
              <a:rPr b="0" lang="en-IN" sz="3200" spc="-1" strike="noStrike">
                <a:solidFill>
                  <a:srgbClr val="ce181e"/>
                </a:solidFill>
                <a:latin typeface="Arial"/>
              </a:rPr>
              <a:t>rguments  </a:t>
            </a:r>
            <a:endParaRPr b="0" lang="en-IN" sz="3200" spc="-1" strike="noStrike">
              <a:latin typeface="Arial"/>
            </a:endParaRPr>
          </a:p>
          <a:p>
            <a:pPr marL="216000" indent="-216000">
              <a:buClr>
                <a:srgbClr val="000000"/>
              </a:buClr>
              <a:buSzPct val="45000"/>
              <a:buFont typeface="Wingdings" charset="2"/>
              <a:buChar char=""/>
            </a:pPr>
            <a:r>
              <a:rPr b="0" lang="en-IN" sz="3200" spc="-1" strike="noStrike">
                <a:solidFill>
                  <a:srgbClr val="ce181e"/>
                </a:solidFill>
                <a:latin typeface="Arial"/>
              </a:rPr>
              <a:t>Arbitrary Arguments </a:t>
            </a:r>
            <a:endParaRPr b="0" lang="en-IN"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TotalTime>
  <Application>LibreOffice/6.0.3.2$Linux_X86_64 LibreOffice_project/00m0$Build-2</Application>
  <Paragraphs>108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2017-08-11T02:44:28Z</dcterms:created>
  <dc:creator>user</dc:creator>
  <dc:description/>
  <dc:language>en-IN</dc:language>
  <cp:lastModifiedBy/>
  <dcterms:modified xsi:type="dcterms:W3CDTF">2018-07-13T11:22:39Z</dcterms:modified>
  <cp:revision>27</cp:revision>
  <dc:subject/>
  <dc:title>Functions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