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9" r:id="rId21"/>
    <p:sldId id="280" r:id="rId22"/>
    <p:sldId id="276" r:id="rId23"/>
    <p:sldId id="277"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1B5D51-A911-40C6-97C5-BF9F09ADB3FF}"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5D51-A911-40C6-97C5-BF9F09ADB3FF}"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5D51-A911-40C6-97C5-BF9F09ADB3FF}"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5D51-A911-40C6-97C5-BF9F09ADB3FF}"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B5D51-A911-40C6-97C5-BF9F09ADB3FF}" type="datetimeFigureOut">
              <a:rPr lang="en-US" smtClean="0"/>
              <a:pPr/>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B5D51-A911-40C6-97C5-BF9F09ADB3FF}"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B5D51-A911-40C6-97C5-BF9F09ADB3FF}" type="datetimeFigureOut">
              <a:rPr lang="en-US" smtClean="0"/>
              <a:pPr/>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B5D51-A911-40C6-97C5-BF9F09ADB3FF}" type="datetimeFigureOut">
              <a:rPr lang="en-US" smtClean="0"/>
              <a:pPr/>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B5D51-A911-40C6-97C5-BF9F09ADB3FF}" type="datetimeFigureOut">
              <a:rPr lang="en-US" smtClean="0"/>
              <a:pPr/>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B5D51-A911-40C6-97C5-BF9F09ADB3FF}"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B5D51-A911-40C6-97C5-BF9F09ADB3FF}" type="datetimeFigureOut">
              <a:rPr lang="en-US" smtClean="0"/>
              <a:pPr/>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63BB7-6453-49DD-AD62-FB416F73A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B5D51-A911-40C6-97C5-BF9F09ADB3FF}" type="datetimeFigureOut">
              <a:rPr lang="en-US" smtClean="0"/>
              <a:pPr/>
              <a:t>7/9/2017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63BB7-6453-49DD-AD62-FB416F73A7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window-ob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javascript-history-ob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javascript-navigator-obj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javascript-scree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script-scree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javascript/regexp_global.htm" TargetMode="External"/><Relationship Id="rId7" Type="http://schemas.openxmlformats.org/officeDocument/2006/relationships/hyperlink" Target="https://www.tutorialspoint.com/javascript/regexp_source.htm" TargetMode="External"/><Relationship Id="rId2" Type="http://schemas.openxmlformats.org/officeDocument/2006/relationships/hyperlink" Target="https://www.tutorialspoint.com/javascript/regexp_constructor.htm" TargetMode="External"/><Relationship Id="rId1" Type="http://schemas.openxmlformats.org/officeDocument/2006/relationships/slideLayout" Target="../slideLayouts/slideLayout2.xml"/><Relationship Id="rId6" Type="http://schemas.openxmlformats.org/officeDocument/2006/relationships/hyperlink" Target="https://www.tutorialspoint.com/javascript/regexp_multiline.htm" TargetMode="External"/><Relationship Id="rId5" Type="http://schemas.openxmlformats.org/officeDocument/2006/relationships/hyperlink" Target="https://www.tutorialspoint.com/javascript/regexp_lastindex.htm" TargetMode="External"/><Relationship Id="rId4" Type="http://schemas.openxmlformats.org/officeDocument/2006/relationships/hyperlink" Target="https://www.tutorialspoint.com/javascript/regexp_ignorecas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javascript/regexp_test.htm" TargetMode="External"/><Relationship Id="rId2" Type="http://schemas.openxmlformats.org/officeDocument/2006/relationships/hyperlink" Target="https://www.tutorialspoint.com/javascript/regexp_exec.htm" TargetMode="External"/><Relationship Id="rId1" Type="http://schemas.openxmlformats.org/officeDocument/2006/relationships/slideLayout" Target="../slideLayouts/slideLayout2.xml"/><Relationship Id="rId5" Type="http://schemas.openxmlformats.org/officeDocument/2006/relationships/hyperlink" Target="https://www.tutorialspoint.com/javascript/regexp_tostring.htm" TargetMode="External"/><Relationship Id="rId4" Type="http://schemas.openxmlformats.org/officeDocument/2006/relationships/hyperlink" Target="https://www.tutorialspoint.com/javascript/regexp_tosource.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229600" cy="5638800"/>
          </a:xfrm>
        </p:spPr>
        <p:txBody>
          <a:bodyPr>
            <a:normAutofit fontScale="32500" lnSpcReduction="20000"/>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sz="7400" b="1" dirty="0" smtClean="0">
                <a:solidFill>
                  <a:schemeClr val="tx1"/>
                </a:solidFill>
                <a:latin typeface="Times New Roman" pitchFamily="18" charset="0"/>
                <a:cs typeface="Times New Roman" pitchFamily="18" charset="0"/>
              </a:rPr>
              <a:t>Regular Expressions and </a:t>
            </a:r>
            <a:r>
              <a:rPr lang="en-US" sz="7400" b="1" dirty="0" err="1" smtClean="0">
                <a:solidFill>
                  <a:schemeClr val="tx1"/>
                </a:solidFill>
                <a:latin typeface="Times New Roman" pitchFamily="18" charset="0"/>
                <a:cs typeface="Times New Roman" pitchFamily="18" charset="0"/>
              </a:rPr>
              <a:t>RegExp</a:t>
            </a:r>
            <a:r>
              <a:rPr lang="en-US" sz="7400" b="1" dirty="0" smtClean="0">
                <a:solidFill>
                  <a:schemeClr val="tx1"/>
                </a:solidFill>
                <a:latin typeface="Times New Roman" pitchFamily="18" charset="0"/>
                <a:cs typeface="Times New Roman" pitchFamily="18" charset="0"/>
              </a:rPr>
              <a:t> Object</a:t>
            </a:r>
          </a:p>
          <a:p>
            <a:endParaRPr lang="en-US" dirty="0" smtClean="0">
              <a:solidFill>
                <a:schemeClr val="tx1"/>
              </a:solidFill>
            </a:endParaRPr>
          </a:p>
          <a:p>
            <a:pPr algn="just"/>
            <a:r>
              <a:rPr lang="en-US" sz="6000" dirty="0">
                <a:solidFill>
                  <a:schemeClr val="tx1"/>
                </a:solidFill>
                <a:latin typeface="Times New Roman" pitchFamily="18" charset="0"/>
                <a:cs typeface="Times New Roman" pitchFamily="18" charset="0"/>
              </a:rPr>
              <a:t>A regular expression is an object that describes a pattern of characters.</a:t>
            </a:r>
          </a:p>
          <a:p>
            <a:pPr algn="just"/>
            <a:r>
              <a:rPr lang="en-US" sz="6000" dirty="0">
                <a:solidFill>
                  <a:schemeClr val="tx1"/>
                </a:solidFill>
                <a:latin typeface="Times New Roman" pitchFamily="18" charset="0"/>
                <a:cs typeface="Times New Roman" pitchFamily="18" charset="0"/>
              </a:rPr>
              <a:t>The JavaScript </a:t>
            </a:r>
            <a:r>
              <a:rPr lang="en-US" sz="6000" b="1" dirty="0" err="1">
                <a:solidFill>
                  <a:schemeClr val="tx1"/>
                </a:solidFill>
                <a:latin typeface="Times New Roman" pitchFamily="18" charset="0"/>
                <a:cs typeface="Times New Roman" pitchFamily="18" charset="0"/>
              </a:rPr>
              <a:t>RegExp</a:t>
            </a:r>
            <a:r>
              <a:rPr lang="en-US" sz="6000" dirty="0">
                <a:solidFill>
                  <a:schemeClr val="tx1"/>
                </a:solidFill>
                <a:latin typeface="Times New Roman" pitchFamily="18" charset="0"/>
                <a:cs typeface="Times New Roman" pitchFamily="18" charset="0"/>
              </a:rPr>
              <a:t> class represents regular expressions, and both String and </a:t>
            </a:r>
            <a:r>
              <a:rPr lang="en-US" sz="6000" b="1" dirty="0" err="1">
                <a:solidFill>
                  <a:schemeClr val="tx1"/>
                </a:solidFill>
                <a:latin typeface="Times New Roman" pitchFamily="18" charset="0"/>
                <a:cs typeface="Times New Roman" pitchFamily="18" charset="0"/>
              </a:rPr>
              <a:t>RegExp</a:t>
            </a:r>
            <a:r>
              <a:rPr lang="en-US" sz="6000" dirty="0">
                <a:solidFill>
                  <a:schemeClr val="tx1"/>
                </a:solidFill>
                <a:latin typeface="Times New Roman" pitchFamily="18" charset="0"/>
                <a:cs typeface="Times New Roman" pitchFamily="18" charset="0"/>
              </a:rPr>
              <a:t> define methods that use regular expressions to perform powerful pattern-matching and search-and-replace functions on text.</a:t>
            </a:r>
          </a:p>
          <a:p>
            <a:pPr algn="just"/>
            <a:r>
              <a:rPr lang="en-US" sz="6000" b="1" dirty="0">
                <a:solidFill>
                  <a:schemeClr val="tx1"/>
                </a:solidFill>
                <a:latin typeface="Times New Roman" pitchFamily="18" charset="0"/>
                <a:cs typeface="Times New Roman" pitchFamily="18" charset="0"/>
              </a:rPr>
              <a:t>Syntax</a:t>
            </a:r>
          </a:p>
          <a:p>
            <a:pPr algn="just"/>
            <a:r>
              <a:rPr lang="en-US" sz="6000" dirty="0">
                <a:solidFill>
                  <a:schemeClr val="tx1"/>
                </a:solidFill>
                <a:latin typeface="Times New Roman" pitchFamily="18" charset="0"/>
                <a:cs typeface="Times New Roman" pitchFamily="18" charset="0"/>
              </a:rPr>
              <a:t>A regular expression could be defined with the </a:t>
            </a:r>
            <a:r>
              <a:rPr lang="en-US" sz="6000" b="1" dirty="0" err="1">
                <a:solidFill>
                  <a:schemeClr val="tx1"/>
                </a:solidFill>
                <a:latin typeface="Times New Roman" pitchFamily="18" charset="0"/>
                <a:cs typeface="Times New Roman" pitchFamily="18" charset="0"/>
              </a:rPr>
              <a:t>RegExp</a:t>
            </a:r>
            <a:r>
              <a:rPr lang="en-US" sz="6000" b="1" dirty="0">
                <a:solidFill>
                  <a:schemeClr val="tx1"/>
                </a:solidFill>
                <a:latin typeface="Times New Roman" pitchFamily="18" charset="0"/>
                <a:cs typeface="Times New Roman" pitchFamily="18" charset="0"/>
              </a:rPr>
              <a:t> ()</a:t>
            </a:r>
            <a:r>
              <a:rPr lang="en-US" sz="6000" dirty="0">
                <a:solidFill>
                  <a:schemeClr val="tx1"/>
                </a:solidFill>
                <a:latin typeface="Times New Roman" pitchFamily="18" charset="0"/>
                <a:cs typeface="Times New Roman" pitchFamily="18" charset="0"/>
              </a:rPr>
              <a:t> constructor, as follows −</a:t>
            </a:r>
          </a:p>
          <a:p>
            <a:pPr algn="just"/>
            <a:r>
              <a:rPr lang="en-US" sz="6000" dirty="0" err="1">
                <a:solidFill>
                  <a:schemeClr val="tx1"/>
                </a:solidFill>
                <a:latin typeface="Times New Roman" pitchFamily="18" charset="0"/>
                <a:cs typeface="Times New Roman" pitchFamily="18" charset="0"/>
              </a:rPr>
              <a:t>var</a:t>
            </a:r>
            <a:r>
              <a:rPr lang="en-US" sz="6000" dirty="0" smtClean="0">
                <a:solidFill>
                  <a:schemeClr val="tx1"/>
                </a:solidFill>
                <a:latin typeface="Times New Roman" pitchFamily="18" charset="0"/>
                <a:cs typeface="Times New Roman" pitchFamily="18" charset="0"/>
              </a:rPr>
              <a:t> pattern </a:t>
            </a:r>
            <a:r>
              <a:rPr lang="en-US" sz="6000" dirty="0">
                <a:solidFill>
                  <a:schemeClr val="tx1"/>
                </a:solidFill>
                <a:latin typeface="Times New Roman" pitchFamily="18" charset="0"/>
                <a:cs typeface="Times New Roman" pitchFamily="18" charset="0"/>
              </a:rPr>
              <a:t>=</a:t>
            </a:r>
            <a:r>
              <a:rPr lang="en-US" sz="6000" dirty="0" smtClean="0">
                <a:solidFill>
                  <a:schemeClr val="tx1"/>
                </a:solidFill>
                <a:latin typeface="Times New Roman" pitchFamily="18" charset="0"/>
                <a:cs typeface="Times New Roman" pitchFamily="18" charset="0"/>
              </a:rPr>
              <a:t> </a:t>
            </a:r>
            <a:r>
              <a:rPr lang="en-US" sz="6000" dirty="0">
                <a:solidFill>
                  <a:schemeClr val="tx1"/>
                </a:solidFill>
                <a:latin typeface="Times New Roman" pitchFamily="18" charset="0"/>
                <a:cs typeface="Times New Roman" pitchFamily="18" charset="0"/>
              </a:rPr>
              <a:t>new</a:t>
            </a:r>
            <a:r>
              <a:rPr lang="en-US" sz="6000" dirty="0" smtClean="0">
                <a:solidFill>
                  <a:schemeClr val="tx1"/>
                </a:solidFill>
                <a:latin typeface="Times New Roman" pitchFamily="18" charset="0"/>
                <a:cs typeface="Times New Roman" pitchFamily="18" charset="0"/>
              </a:rPr>
              <a:t> </a:t>
            </a:r>
            <a:r>
              <a:rPr lang="en-US" sz="6000" dirty="0" err="1">
                <a:solidFill>
                  <a:schemeClr val="tx1"/>
                </a:solidFill>
                <a:latin typeface="Times New Roman" pitchFamily="18" charset="0"/>
                <a:cs typeface="Times New Roman" pitchFamily="18" charset="0"/>
              </a:rPr>
              <a:t>RegExp</a:t>
            </a:r>
            <a:r>
              <a:rPr lang="en-US" sz="6000" dirty="0">
                <a:solidFill>
                  <a:schemeClr val="tx1"/>
                </a:solidFill>
                <a:latin typeface="Times New Roman" pitchFamily="18" charset="0"/>
                <a:cs typeface="Times New Roman" pitchFamily="18" charset="0"/>
              </a:rPr>
              <a:t>(</a:t>
            </a:r>
            <a:r>
              <a:rPr lang="en-US" sz="6000" dirty="0" smtClean="0">
                <a:solidFill>
                  <a:schemeClr val="tx1"/>
                </a:solidFill>
                <a:latin typeface="Times New Roman" pitchFamily="18" charset="0"/>
                <a:cs typeface="Times New Roman" pitchFamily="18" charset="0"/>
              </a:rPr>
              <a:t>pattern</a:t>
            </a:r>
            <a:r>
              <a:rPr lang="en-US" sz="6000" dirty="0">
                <a:solidFill>
                  <a:schemeClr val="tx1"/>
                </a:solidFill>
                <a:latin typeface="Times New Roman" pitchFamily="18" charset="0"/>
                <a:cs typeface="Times New Roman" pitchFamily="18" charset="0"/>
              </a:rPr>
              <a:t>,</a:t>
            </a:r>
            <a:r>
              <a:rPr lang="en-US" sz="6000" dirty="0" smtClean="0">
                <a:solidFill>
                  <a:schemeClr val="tx1"/>
                </a:solidFill>
                <a:latin typeface="Times New Roman" pitchFamily="18" charset="0"/>
                <a:cs typeface="Times New Roman" pitchFamily="18" charset="0"/>
              </a:rPr>
              <a:t> attributes);</a:t>
            </a:r>
          </a:p>
          <a:p>
            <a:pPr algn="just"/>
            <a:r>
              <a:rPr lang="en-US" sz="6000" dirty="0" smtClean="0">
                <a:solidFill>
                  <a:schemeClr val="tx1"/>
                </a:solidFill>
                <a:latin typeface="Times New Roman" pitchFamily="18" charset="0"/>
                <a:cs typeface="Times New Roman" pitchFamily="18" charset="0"/>
              </a:rPr>
              <a:t> </a:t>
            </a:r>
            <a:r>
              <a:rPr lang="en-US" sz="6000" dirty="0">
                <a:solidFill>
                  <a:schemeClr val="tx1"/>
                </a:solidFill>
                <a:latin typeface="Times New Roman" pitchFamily="18" charset="0"/>
                <a:cs typeface="Times New Roman" pitchFamily="18" charset="0"/>
              </a:rPr>
              <a:t>or</a:t>
            </a:r>
            <a:r>
              <a:rPr lang="en-US" sz="6000" dirty="0" smtClean="0">
                <a:solidFill>
                  <a:schemeClr val="tx1"/>
                </a:solidFill>
                <a:latin typeface="Times New Roman" pitchFamily="18" charset="0"/>
                <a:cs typeface="Times New Roman" pitchFamily="18" charset="0"/>
              </a:rPr>
              <a:t> simply </a:t>
            </a:r>
            <a:r>
              <a:rPr lang="en-US" sz="6000" dirty="0" err="1">
                <a:solidFill>
                  <a:schemeClr val="tx1"/>
                </a:solidFill>
                <a:latin typeface="Times New Roman" pitchFamily="18" charset="0"/>
                <a:cs typeface="Times New Roman" pitchFamily="18" charset="0"/>
              </a:rPr>
              <a:t>var</a:t>
            </a:r>
            <a:r>
              <a:rPr lang="en-US" sz="6000" dirty="0" smtClean="0">
                <a:solidFill>
                  <a:schemeClr val="tx1"/>
                </a:solidFill>
                <a:latin typeface="Times New Roman" pitchFamily="18" charset="0"/>
                <a:cs typeface="Times New Roman" pitchFamily="18" charset="0"/>
              </a:rPr>
              <a:t> pattern </a:t>
            </a:r>
            <a:r>
              <a:rPr lang="en-US" sz="6000" dirty="0">
                <a:solidFill>
                  <a:schemeClr val="tx1"/>
                </a:solidFill>
                <a:latin typeface="Times New Roman" pitchFamily="18" charset="0"/>
                <a:cs typeface="Times New Roman" pitchFamily="18" charset="0"/>
              </a:rPr>
              <a:t>=</a:t>
            </a:r>
            <a:r>
              <a:rPr lang="en-US" sz="6000" dirty="0" smtClean="0">
                <a:solidFill>
                  <a:schemeClr val="tx1"/>
                </a:solidFill>
                <a:latin typeface="Times New Roman" pitchFamily="18" charset="0"/>
                <a:cs typeface="Times New Roman" pitchFamily="18" charset="0"/>
              </a:rPr>
              <a:t> </a:t>
            </a:r>
            <a:r>
              <a:rPr lang="en-US" sz="6000" dirty="0">
                <a:solidFill>
                  <a:schemeClr val="tx1"/>
                </a:solidFill>
                <a:latin typeface="Times New Roman" pitchFamily="18" charset="0"/>
                <a:cs typeface="Times New Roman" pitchFamily="18" charset="0"/>
              </a:rPr>
              <a:t>/pattern/</a:t>
            </a:r>
            <a:r>
              <a:rPr lang="en-US" sz="6000" dirty="0" smtClean="0">
                <a:solidFill>
                  <a:schemeClr val="tx1"/>
                </a:solidFill>
                <a:latin typeface="Times New Roman" pitchFamily="18" charset="0"/>
                <a:cs typeface="Times New Roman" pitchFamily="18" charset="0"/>
              </a:rPr>
              <a:t>attributes;</a:t>
            </a:r>
          </a:p>
          <a:p>
            <a:pPr algn="just"/>
            <a:r>
              <a:rPr lang="en-US" sz="6000" dirty="0" smtClean="0">
                <a:solidFill>
                  <a:schemeClr val="tx1"/>
                </a:solidFill>
                <a:latin typeface="Times New Roman" pitchFamily="18" charset="0"/>
                <a:cs typeface="Times New Roman" pitchFamily="18" charset="0"/>
              </a:rPr>
              <a:t>Here </a:t>
            </a:r>
            <a:r>
              <a:rPr lang="en-US" sz="6000" dirty="0">
                <a:solidFill>
                  <a:schemeClr val="tx1"/>
                </a:solidFill>
                <a:latin typeface="Times New Roman" pitchFamily="18" charset="0"/>
                <a:cs typeface="Times New Roman" pitchFamily="18" charset="0"/>
              </a:rPr>
              <a:t>is the description of the parameters −</a:t>
            </a:r>
          </a:p>
          <a:p>
            <a:pPr algn="just"/>
            <a:r>
              <a:rPr lang="en-US" sz="6000" b="1" dirty="0">
                <a:solidFill>
                  <a:schemeClr val="tx1"/>
                </a:solidFill>
                <a:latin typeface="Times New Roman" pitchFamily="18" charset="0"/>
                <a:cs typeface="Times New Roman" pitchFamily="18" charset="0"/>
              </a:rPr>
              <a:t>pattern</a:t>
            </a:r>
            <a:r>
              <a:rPr lang="en-US" sz="6000" dirty="0">
                <a:solidFill>
                  <a:schemeClr val="tx1"/>
                </a:solidFill>
                <a:latin typeface="Times New Roman" pitchFamily="18" charset="0"/>
                <a:cs typeface="Times New Roman" pitchFamily="18" charset="0"/>
              </a:rPr>
              <a:t> − A string that specifies the pattern of the regular expression or another regular expression.</a:t>
            </a:r>
          </a:p>
          <a:p>
            <a:pPr algn="just"/>
            <a:r>
              <a:rPr lang="en-US" sz="6000" b="1" dirty="0">
                <a:solidFill>
                  <a:schemeClr val="tx1"/>
                </a:solidFill>
                <a:latin typeface="Times New Roman" pitchFamily="18" charset="0"/>
                <a:cs typeface="Times New Roman" pitchFamily="18" charset="0"/>
              </a:rPr>
              <a:t>attributes</a:t>
            </a:r>
            <a:r>
              <a:rPr lang="en-US" sz="6000" dirty="0">
                <a:solidFill>
                  <a:schemeClr val="tx1"/>
                </a:solidFill>
                <a:latin typeface="Times New Roman" pitchFamily="18" charset="0"/>
                <a:cs typeface="Times New Roman" pitchFamily="18" charset="0"/>
              </a:rPr>
              <a:t> − An optional string containing any of the "g", "</a:t>
            </a:r>
            <a:r>
              <a:rPr lang="en-US" sz="6000" dirty="0" err="1">
                <a:solidFill>
                  <a:schemeClr val="tx1"/>
                </a:solidFill>
                <a:latin typeface="Times New Roman" pitchFamily="18" charset="0"/>
                <a:cs typeface="Times New Roman" pitchFamily="18" charset="0"/>
              </a:rPr>
              <a:t>i</a:t>
            </a:r>
            <a:r>
              <a:rPr lang="en-US" sz="6000" dirty="0">
                <a:solidFill>
                  <a:schemeClr val="tx1"/>
                </a:solidFill>
                <a:latin typeface="Times New Roman" pitchFamily="18" charset="0"/>
                <a:cs typeface="Times New Roman" pitchFamily="18" charset="0"/>
              </a:rPr>
              <a:t>", and "m" attributes that specify global, case-insensitive, and multiline matches, respectively.</a:t>
            </a:r>
          </a:p>
          <a:p>
            <a:pPr algn="just"/>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 Object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Properties of Window Object</a:t>
            </a:r>
            <a:endParaRPr lang="en-US" dirty="0" smtClean="0"/>
          </a:p>
          <a:p>
            <a:r>
              <a:rPr lang="en-US" dirty="0" smtClean="0">
                <a:hlinkClick r:id="rId2"/>
              </a:rPr>
              <a:t>Methods of Window Object</a:t>
            </a:r>
            <a:endParaRPr lang="en-US" dirty="0" smtClean="0"/>
          </a:p>
          <a:p>
            <a:r>
              <a:rPr lang="en-US" dirty="0" smtClean="0">
                <a:hlinkClick r:id="rId2"/>
              </a:rPr>
              <a:t>Example of Window Object</a:t>
            </a:r>
            <a:endParaRPr lang="en-US" dirty="0" smtClean="0"/>
          </a:p>
          <a:p>
            <a:r>
              <a:rPr lang="en-US" dirty="0" smtClean="0"/>
              <a:t>The </a:t>
            </a:r>
            <a:r>
              <a:rPr lang="en-US" b="1" dirty="0" smtClean="0"/>
              <a:t>window object</a:t>
            </a:r>
            <a:r>
              <a:rPr lang="en-US" dirty="0" smtClean="0"/>
              <a:t> represents a window in browser. An object of window is created automatically by the browser.</a:t>
            </a:r>
          </a:p>
          <a:p>
            <a:r>
              <a:rPr lang="en-US" dirty="0" smtClean="0"/>
              <a:t>Window is the object of browser, </a:t>
            </a:r>
            <a:r>
              <a:rPr lang="en-US" b="1" dirty="0" smtClean="0"/>
              <a:t>it is not the object of </a:t>
            </a:r>
            <a:r>
              <a:rPr lang="en-US" b="1" dirty="0" err="1" smtClean="0"/>
              <a:t>javascript</a:t>
            </a:r>
            <a:r>
              <a:rPr lang="en-US" dirty="0" smtClean="0"/>
              <a:t>. The </a:t>
            </a:r>
            <a:r>
              <a:rPr lang="en-US" dirty="0" err="1" smtClean="0"/>
              <a:t>javascript</a:t>
            </a:r>
            <a:r>
              <a:rPr lang="en-US" dirty="0" smtClean="0"/>
              <a:t> objects are string, array, date etc.</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if html document contains frame or </a:t>
            </a:r>
            <a:r>
              <a:rPr lang="en-US" b="1" dirty="0" err="1" smtClean="0"/>
              <a:t>iframe</a:t>
            </a:r>
            <a:r>
              <a:rPr lang="en-US" b="1" dirty="0" smtClean="0"/>
              <a:t>, browser creates additional window objects for each frame.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window object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important methods of window object are as follows:</a:t>
            </a:r>
          </a:p>
          <a:p>
            <a:pPr algn="just"/>
            <a:r>
              <a:rPr lang="en-US" dirty="0" smtClean="0"/>
              <a:t>Method------------------</a:t>
            </a:r>
            <a:r>
              <a:rPr lang="en-US" dirty="0" smtClean="0">
                <a:sym typeface="Wingdings" pitchFamily="2" charset="2"/>
              </a:rPr>
              <a:t></a:t>
            </a:r>
            <a:r>
              <a:rPr lang="en-US" dirty="0" smtClean="0"/>
              <a:t>Description</a:t>
            </a:r>
          </a:p>
          <a:p>
            <a:pPr algn="just"/>
            <a:r>
              <a:rPr lang="en-US" dirty="0" smtClean="0"/>
              <a:t>alert()            displays the alert box containing message with ok  button.</a:t>
            </a:r>
          </a:p>
          <a:p>
            <a:pPr algn="just"/>
            <a:r>
              <a:rPr lang="en-US" dirty="0" smtClean="0"/>
              <a:t>confirm()        displays the confirm dialog box containing message with ok and cancel      button.</a:t>
            </a:r>
          </a:p>
          <a:p>
            <a:pPr algn="just"/>
            <a:r>
              <a:rPr lang="en-US" dirty="0" smtClean="0"/>
              <a:t>prompt()          displays a dialog box to get input from the user.</a:t>
            </a:r>
          </a:p>
          <a:p>
            <a:pPr algn="just"/>
            <a:r>
              <a:rPr lang="en-US" dirty="0" smtClean="0"/>
              <a:t>open()             opens the new window.</a:t>
            </a:r>
          </a:p>
          <a:p>
            <a:pPr algn="just"/>
            <a:r>
              <a:rPr lang="en-US" dirty="0" smtClean="0"/>
              <a:t>close()     closes the current   window.</a:t>
            </a:r>
          </a:p>
          <a:p>
            <a:pPr algn="just"/>
            <a:r>
              <a:rPr lang="en-US" dirty="0" err="1" smtClean="0"/>
              <a:t>setTimeout</a:t>
            </a:r>
            <a:r>
              <a:rPr lang="en-US" dirty="0" smtClean="0"/>
              <a:t>()       performs action after specified time like calling function, evaluating expressions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method</a:t>
            </a:r>
            <a:endParaRPr lang="en-US" dirty="0"/>
          </a:p>
        </p:txBody>
      </p:sp>
      <p:sp>
        <p:nvSpPr>
          <p:cNvPr id="3" name="Content Placeholder 2"/>
          <p:cNvSpPr>
            <a:spLocks noGrp="1"/>
          </p:cNvSpPr>
          <p:nvPr>
            <p:ph idx="1"/>
          </p:nvPr>
        </p:nvSpPr>
        <p:spPr/>
        <p:txBody>
          <a:bodyPr/>
          <a:lstStyle/>
          <a:p>
            <a:r>
              <a:rPr lang="en-US" b="1" dirty="0" smtClean="0"/>
              <a:t>&lt;script</a:t>
            </a:r>
            <a:r>
              <a:rPr lang="en-US" dirty="0" smtClean="0"/>
              <a:t> type="text/</a:t>
            </a:r>
            <a:r>
              <a:rPr lang="en-US" dirty="0" err="1" smtClean="0"/>
              <a:t>javascript</a:t>
            </a:r>
            <a:r>
              <a:rPr lang="en-US" dirty="0" smtClean="0"/>
              <a:t>"</a:t>
            </a:r>
            <a:r>
              <a:rPr lang="en-US" b="1" dirty="0" smtClean="0"/>
              <a:t>&gt;</a:t>
            </a:r>
            <a:r>
              <a:rPr lang="en-US" dirty="0" smtClean="0"/>
              <a:t>  </a:t>
            </a:r>
          </a:p>
          <a:p>
            <a:r>
              <a:rPr lang="en-US" dirty="0" smtClean="0"/>
              <a:t>function </a:t>
            </a:r>
            <a:r>
              <a:rPr lang="en-US" dirty="0" err="1" smtClean="0"/>
              <a:t>msg</a:t>
            </a:r>
            <a:r>
              <a:rPr lang="en-US" dirty="0" smtClean="0"/>
              <a:t>(){  </a:t>
            </a:r>
          </a:p>
          <a:p>
            <a:r>
              <a:rPr lang="en-US" dirty="0" smtClean="0"/>
              <a:t>open("http://www.javatpoint.com");  </a:t>
            </a:r>
          </a:p>
          <a:p>
            <a:r>
              <a:rPr lang="en-US" dirty="0" smtClean="0"/>
              <a:t>}  </a:t>
            </a:r>
          </a:p>
          <a:p>
            <a:r>
              <a:rPr lang="en-US" b="1" dirty="0" smtClean="0"/>
              <a:t>&lt;/script&gt;</a:t>
            </a:r>
            <a:r>
              <a:rPr lang="en-US" dirty="0" smtClean="0"/>
              <a:t>  </a:t>
            </a:r>
          </a:p>
          <a:p>
            <a:r>
              <a:rPr lang="en-US" b="1" dirty="0" smtClean="0"/>
              <a:t>&lt;input</a:t>
            </a:r>
            <a:r>
              <a:rPr lang="en-US" dirty="0" smtClean="0"/>
              <a:t> type="button" value="</a:t>
            </a:r>
            <a:r>
              <a:rPr lang="en-US" dirty="0" err="1" smtClean="0"/>
              <a:t>javatpoint</a:t>
            </a:r>
            <a:r>
              <a:rPr lang="en-US" dirty="0" smtClean="0"/>
              <a:t>" </a:t>
            </a:r>
            <a:r>
              <a:rPr lang="en-US" dirty="0" err="1" smtClean="0"/>
              <a:t>onclick</a:t>
            </a:r>
            <a:r>
              <a:rPr lang="en-US" dirty="0" smtClean="0"/>
              <a:t>="</a:t>
            </a:r>
            <a:r>
              <a:rPr lang="en-US" dirty="0" err="1" smtClean="0"/>
              <a:t>msg</a:t>
            </a:r>
            <a:r>
              <a:rPr lang="en-US" dirty="0" smtClean="0"/>
              <a:t>()"</a:t>
            </a:r>
            <a:r>
              <a:rPr lang="en-US" b="1" dirty="0" smtClean="0"/>
              <a:t>/&gt;</a:t>
            </a: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setTimeout</a:t>
            </a:r>
            <a:r>
              <a:rPr lang="en-US" smtClean="0"/>
              <a:t>() method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&lt;script</a:t>
            </a:r>
            <a:r>
              <a:rPr lang="en-US" dirty="0" smtClean="0"/>
              <a:t> type="text/</a:t>
            </a:r>
            <a:r>
              <a:rPr lang="en-US" dirty="0" err="1" smtClean="0"/>
              <a:t>javascript</a:t>
            </a:r>
            <a:r>
              <a:rPr lang="en-US" dirty="0" smtClean="0"/>
              <a:t>"</a:t>
            </a:r>
            <a:r>
              <a:rPr lang="en-US" b="1" dirty="0" smtClean="0"/>
              <a:t>&gt;</a:t>
            </a:r>
            <a:r>
              <a:rPr lang="en-US" dirty="0" smtClean="0"/>
              <a:t>  </a:t>
            </a:r>
          </a:p>
          <a:p>
            <a:r>
              <a:rPr lang="en-US" dirty="0" smtClean="0"/>
              <a:t>function </a:t>
            </a:r>
            <a:r>
              <a:rPr lang="en-US" dirty="0" err="1" smtClean="0"/>
              <a:t>msg</a:t>
            </a:r>
            <a:r>
              <a:rPr lang="en-US" dirty="0" smtClean="0"/>
              <a:t>(){  </a:t>
            </a:r>
          </a:p>
          <a:p>
            <a:r>
              <a:rPr lang="en-US" dirty="0" err="1" smtClean="0"/>
              <a:t>setTimeout</a:t>
            </a:r>
            <a:r>
              <a:rPr lang="en-US" dirty="0" smtClean="0"/>
              <a:t>(  </a:t>
            </a:r>
          </a:p>
          <a:p>
            <a:r>
              <a:rPr lang="en-US" dirty="0" smtClean="0"/>
              <a:t>function(){  </a:t>
            </a:r>
          </a:p>
          <a:p>
            <a:r>
              <a:rPr lang="en-US" dirty="0" smtClean="0"/>
              <a:t>alert("Welcome to </a:t>
            </a:r>
            <a:r>
              <a:rPr lang="en-US" dirty="0" err="1" smtClean="0"/>
              <a:t>Javatpoint</a:t>
            </a:r>
            <a:r>
              <a:rPr lang="en-US" dirty="0" smtClean="0"/>
              <a:t> after 2 seconds")  </a:t>
            </a:r>
          </a:p>
          <a:p>
            <a:r>
              <a:rPr lang="en-US" dirty="0" smtClean="0"/>
              <a:t>},2000);  </a:t>
            </a:r>
          </a:p>
          <a:p>
            <a:r>
              <a:rPr lang="en-US" dirty="0" smtClean="0"/>
              <a:t>  </a:t>
            </a:r>
          </a:p>
          <a:p>
            <a:r>
              <a:rPr lang="en-US" dirty="0" smtClean="0"/>
              <a:t>}  </a:t>
            </a:r>
          </a:p>
          <a:p>
            <a:r>
              <a:rPr lang="en-US" b="1" dirty="0" smtClean="0"/>
              <a:t>&lt;/script&gt;</a:t>
            </a:r>
            <a:r>
              <a:rPr lang="en-US" dirty="0" smtClean="0"/>
              <a:t>  </a:t>
            </a:r>
          </a:p>
          <a:p>
            <a:r>
              <a:rPr lang="en-US" dirty="0" smtClean="0"/>
              <a:t>  </a:t>
            </a:r>
          </a:p>
          <a:p>
            <a:r>
              <a:rPr lang="en-US" b="1" dirty="0" smtClean="0"/>
              <a:t>&lt;input</a:t>
            </a:r>
            <a:r>
              <a:rPr lang="en-US" dirty="0" smtClean="0"/>
              <a:t> type="button" value="click" </a:t>
            </a:r>
            <a:r>
              <a:rPr lang="en-US" dirty="0" err="1" smtClean="0"/>
              <a:t>onclick</a:t>
            </a:r>
            <a:r>
              <a:rPr lang="en-US" dirty="0" smtClean="0"/>
              <a:t>="</a:t>
            </a:r>
            <a:r>
              <a:rPr lang="en-US" dirty="0" err="1" smtClean="0"/>
              <a:t>msg</a:t>
            </a:r>
            <a:r>
              <a:rPr lang="en-US" dirty="0" smtClean="0"/>
              <a:t>()"</a:t>
            </a:r>
            <a:r>
              <a:rPr lang="en-US" b="1" dirty="0" smtClean="0"/>
              <a:t>/&gt;</a:t>
            </a:r>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smtClean="0"/>
              <a:t/>
            </a:r>
            <a:br>
              <a:rPr lang="en-US" dirty="0" smtClean="0"/>
            </a:br>
            <a:r>
              <a:rPr lang="en-US" dirty="0" smtClean="0"/>
              <a:t/>
            </a:r>
            <a:br>
              <a:rPr lang="en-US" dirty="0" smtClean="0"/>
            </a:br>
            <a:r>
              <a:rPr lang="en-US" dirty="0" smtClean="0"/>
              <a:t>JavaScript History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History Object</a:t>
            </a:r>
            <a:endParaRPr lang="en-US" dirty="0" smtClean="0"/>
          </a:p>
          <a:p>
            <a:r>
              <a:rPr lang="en-US" dirty="0" smtClean="0">
                <a:hlinkClick r:id="rId2"/>
              </a:rPr>
              <a:t>Properties of History Object</a:t>
            </a:r>
            <a:endParaRPr lang="en-US" dirty="0" smtClean="0"/>
          </a:p>
          <a:p>
            <a:r>
              <a:rPr lang="en-US" dirty="0" smtClean="0">
                <a:hlinkClick r:id="rId2"/>
              </a:rPr>
              <a:t>Methods of History Object</a:t>
            </a:r>
            <a:endParaRPr lang="en-US" dirty="0" smtClean="0"/>
          </a:p>
          <a:p>
            <a:r>
              <a:rPr lang="en-US" dirty="0" smtClean="0">
                <a:hlinkClick r:id="rId2"/>
              </a:rPr>
              <a:t>Example of History Object</a:t>
            </a:r>
            <a:endParaRPr lang="en-US" dirty="0" smtClean="0"/>
          </a:p>
          <a:p>
            <a:pPr algn="just"/>
            <a:r>
              <a:rPr lang="en-US" dirty="0" smtClean="0"/>
              <a:t>The </a:t>
            </a:r>
            <a:r>
              <a:rPr lang="en-US" b="1" dirty="0" smtClean="0"/>
              <a:t>JavaScript history object</a:t>
            </a:r>
            <a:r>
              <a:rPr lang="en-US" dirty="0" smtClean="0"/>
              <a:t> represents an array of URLs visited by the user. By using this object, you can load previous, forward or any particular page.</a:t>
            </a:r>
          </a:p>
          <a:p>
            <a:pPr algn="just"/>
            <a:r>
              <a:rPr lang="en-US" dirty="0" smtClean="0"/>
              <a:t>The history object is the window property, so it can be accessed by:</a:t>
            </a:r>
          </a:p>
          <a:p>
            <a:pPr algn="just"/>
            <a:r>
              <a:rPr lang="en-US" dirty="0" err="1" smtClean="0"/>
              <a:t>window.history</a:t>
            </a:r>
            <a:r>
              <a:rPr lang="en-US" dirty="0" smtClean="0"/>
              <a:t>  </a:t>
            </a:r>
          </a:p>
          <a:p>
            <a:pPr algn="just"/>
            <a:r>
              <a:rPr lang="en-US" dirty="0" smtClean="0"/>
              <a:t>Or,</a:t>
            </a:r>
          </a:p>
          <a:p>
            <a:pPr algn="just"/>
            <a:r>
              <a:rPr lang="en-US" dirty="0" smtClean="0"/>
              <a:t>history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JavaScript history object</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There are only 3 methods of history object.</a:t>
            </a:r>
          </a:p>
          <a:p>
            <a:r>
              <a:rPr lang="en-US" dirty="0" smtClean="0"/>
              <a:t>Method-----------</a:t>
            </a:r>
            <a:r>
              <a:rPr lang="en-US" dirty="0" smtClean="0">
                <a:sym typeface="Wingdings" pitchFamily="2" charset="2"/>
              </a:rPr>
              <a:t></a:t>
            </a:r>
            <a:r>
              <a:rPr lang="en-US" dirty="0" smtClean="0"/>
              <a:t>Description</a:t>
            </a:r>
          </a:p>
          <a:p>
            <a:r>
              <a:rPr lang="en-US" dirty="0" smtClean="0"/>
              <a:t>1.forward()loads the next page.</a:t>
            </a:r>
          </a:p>
          <a:p>
            <a:r>
              <a:rPr lang="en-US" dirty="0" smtClean="0"/>
              <a:t>2.back()loads the previous page.</a:t>
            </a:r>
          </a:p>
          <a:p>
            <a:r>
              <a:rPr lang="en-US" dirty="0" smtClean="0"/>
              <a:t>3.go()     loads the given page number.</a:t>
            </a:r>
          </a:p>
          <a:p>
            <a:r>
              <a:rPr lang="en-US" dirty="0" err="1" smtClean="0"/>
              <a:t>history.back</a:t>
            </a:r>
            <a:r>
              <a:rPr lang="en-US" dirty="0" smtClean="0"/>
              <a:t>();//for previous page  </a:t>
            </a:r>
          </a:p>
          <a:p>
            <a:r>
              <a:rPr lang="en-US" dirty="0" err="1" smtClean="0"/>
              <a:t>history.forward</a:t>
            </a:r>
            <a:r>
              <a:rPr lang="en-US" dirty="0" smtClean="0"/>
              <a:t>();//for next page  </a:t>
            </a:r>
          </a:p>
          <a:p>
            <a:r>
              <a:rPr lang="en-US" dirty="0" err="1" smtClean="0"/>
              <a:t>history.go</a:t>
            </a:r>
            <a:r>
              <a:rPr lang="en-US" dirty="0" smtClean="0"/>
              <a:t>(2);//for next 2nd page  </a:t>
            </a:r>
          </a:p>
          <a:p>
            <a:r>
              <a:rPr lang="en-US" dirty="0" err="1" smtClean="0"/>
              <a:t>history.go</a:t>
            </a:r>
            <a:r>
              <a:rPr lang="en-US" dirty="0" smtClean="0"/>
              <a:t>(-2);//for previous 2nd page </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Navigator Object</a:t>
            </a:r>
            <a:br>
              <a:rPr lang="en-US" dirty="0" smtClean="0"/>
            </a:br>
            <a:r>
              <a:rPr lang="en-US" dirty="0" smtClean="0"/>
              <a:t>4</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Navigator Object</a:t>
            </a:r>
            <a:endParaRPr lang="en-US" dirty="0" smtClean="0"/>
          </a:p>
          <a:p>
            <a:r>
              <a:rPr lang="en-US" dirty="0" smtClean="0">
                <a:hlinkClick r:id="rId2"/>
              </a:rPr>
              <a:t>Properties of Navigator Object</a:t>
            </a:r>
            <a:endParaRPr lang="en-US" dirty="0" smtClean="0"/>
          </a:p>
          <a:p>
            <a:r>
              <a:rPr lang="en-US" dirty="0" smtClean="0">
                <a:hlinkClick r:id="rId2"/>
              </a:rPr>
              <a:t>Methods of Navigator Object</a:t>
            </a:r>
            <a:endParaRPr lang="en-US" dirty="0" smtClean="0"/>
          </a:p>
          <a:p>
            <a:r>
              <a:rPr lang="en-US" dirty="0" smtClean="0">
                <a:hlinkClick r:id="rId2"/>
              </a:rPr>
              <a:t>Example of Navigator Object</a:t>
            </a:r>
            <a:endParaRPr lang="en-US" dirty="0" smtClean="0"/>
          </a:p>
          <a:p>
            <a:pPr algn="just"/>
            <a:r>
              <a:rPr lang="en-US" dirty="0" smtClean="0"/>
              <a:t>The </a:t>
            </a:r>
            <a:r>
              <a:rPr lang="en-US" b="1" dirty="0" smtClean="0"/>
              <a:t>JavaScript navigator object</a:t>
            </a:r>
            <a:r>
              <a:rPr lang="en-US" dirty="0" smtClean="0"/>
              <a:t> is used for browser detection. It can be used to get browser information such as </a:t>
            </a:r>
            <a:r>
              <a:rPr lang="en-US" dirty="0" err="1" smtClean="0"/>
              <a:t>appName</a:t>
            </a:r>
            <a:r>
              <a:rPr lang="en-US" dirty="0" smtClean="0"/>
              <a:t>, </a:t>
            </a:r>
            <a:r>
              <a:rPr lang="en-US" dirty="0" err="1" smtClean="0"/>
              <a:t>appCodeName</a:t>
            </a:r>
            <a:r>
              <a:rPr lang="en-US" dirty="0" smtClean="0"/>
              <a:t>, </a:t>
            </a:r>
            <a:r>
              <a:rPr lang="en-US" dirty="0" err="1" smtClean="0"/>
              <a:t>userAgent</a:t>
            </a:r>
            <a:r>
              <a:rPr lang="en-US" dirty="0" smtClean="0"/>
              <a:t> etc.</a:t>
            </a:r>
          </a:p>
          <a:p>
            <a:pPr algn="just"/>
            <a:r>
              <a:rPr lang="en-US" dirty="0" smtClean="0"/>
              <a:t>The navigator object is the window property, so it can be accessed by:</a:t>
            </a:r>
          </a:p>
          <a:p>
            <a:pPr algn="just"/>
            <a:r>
              <a:rPr lang="en-US" dirty="0" err="1" smtClean="0"/>
              <a:t>window.navigator</a:t>
            </a:r>
            <a:r>
              <a:rPr lang="en-US" dirty="0" smtClean="0"/>
              <a:t>  </a:t>
            </a:r>
          </a:p>
          <a:p>
            <a:pPr algn="just"/>
            <a:r>
              <a:rPr lang="en-US" dirty="0" smtClean="0"/>
              <a:t>Or,</a:t>
            </a:r>
          </a:p>
          <a:p>
            <a:pPr algn="just"/>
            <a:r>
              <a:rPr lang="en-US" dirty="0" smtClean="0"/>
              <a:t>navigator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Property of JavaScript navigator object</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1600200"/>
          <a:ext cx="8229600" cy="4709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Property</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0" i="0">
                          <a:solidFill>
                            <a:srgbClr val="000000"/>
                          </a:solidFill>
                          <a:latin typeface="verdana"/>
                        </a:rPr>
                        <a:t>1</a:t>
                      </a:r>
                    </a:p>
                  </a:txBody>
                  <a:tcPr marL="76200" marR="76200" marT="76200" marB="76200"/>
                </a:tc>
                <a:tc>
                  <a:txBody>
                    <a:bodyPr/>
                    <a:lstStyle/>
                    <a:p>
                      <a:pPr algn="just" fontAlgn="t"/>
                      <a:r>
                        <a:rPr lang="en-US" b="0" i="0">
                          <a:solidFill>
                            <a:srgbClr val="000000"/>
                          </a:solidFill>
                          <a:latin typeface="verdana"/>
                        </a:rPr>
                        <a:t>appName</a:t>
                      </a:r>
                    </a:p>
                  </a:txBody>
                  <a:tcPr marL="76200" marR="76200" marT="76200" marB="76200"/>
                </a:tc>
                <a:tc>
                  <a:txBody>
                    <a:bodyPr/>
                    <a:lstStyle/>
                    <a:p>
                      <a:pPr algn="just" fontAlgn="t"/>
                      <a:r>
                        <a:rPr lang="en-US" b="0" i="0">
                          <a:solidFill>
                            <a:srgbClr val="000000"/>
                          </a:solidFill>
                          <a:latin typeface="verdana"/>
                        </a:rPr>
                        <a:t>returns the name</a:t>
                      </a:r>
                    </a:p>
                  </a:txBody>
                  <a:tcPr marL="76200" marR="76200" marT="76200" marB="76200"/>
                </a:tc>
              </a:tr>
              <a:tr h="370840">
                <a:tc>
                  <a:txBody>
                    <a:bodyPr/>
                    <a:lstStyle/>
                    <a:p>
                      <a:pPr algn="just" fontAlgn="t"/>
                      <a:r>
                        <a:rPr lang="en-US" b="0" i="0">
                          <a:solidFill>
                            <a:srgbClr val="000000"/>
                          </a:solidFill>
                          <a:latin typeface="verdana"/>
                        </a:rPr>
                        <a:t>2</a:t>
                      </a:r>
                    </a:p>
                  </a:txBody>
                  <a:tcPr marL="76200" marR="76200" marT="76200" marB="76200"/>
                </a:tc>
                <a:tc>
                  <a:txBody>
                    <a:bodyPr/>
                    <a:lstStyle/>
                    <a:p>
                      <a:pPr algn="just" fontAlgn="t"/>
                      <a:r>
                        <a:rPr lang="en-US" b="0" i="0">
                          <a:solidFill>
                            <a:srgbClr val="000000"/>
                          </a:solidFill>
                          <a:latin typeface="verdana"/>
                        </a:rPr>
                        <a:t>appVersion</a:t>
                      </a:r>
                    </a:p>
                  </a:txBody>
                  <a:tcPr marL="76200" marR="76200" marT="76200" marB="76200"/>
                </a:tc>
                <a:tc>
                  <a:txBody>
                    <a:bodyPr/>
                    <a:lstStyle/>
                    <a:p>
                      <a:pPr algn="just" fontAlgn="t"/>
                      <a:r>
                        <a:rPr lang="en-US" b="0" i="0">
                          <a:solidFill>
                            <a:srgbClr val="000000"/>
                          </a:solidFill>
                          <a:latin typeface="verdana"/>
                        </a:rPr>
                        <a:t>returns the version</a:t>
                      </a:r>
                    </a:p>
                  </a:txBody>
                  <a:tcPr marL="76200" marR="76200" marT="76200" marB="76200"/>
                </a:tc>
              </a:tr>
              <a:tr h="370840">
                <a:tc>
                  <a:txBody>
                    <a:bodyPr/>
                    <a:lstStyle/>
                    <a:p>
                      <a:pPr algn="just" fontAlgn="t"/>
                      <a:r>
                        <a:rPr lang="en-US" b="0" i="0">
                          <a:solidFill>
                            <a:srgbClr val="000000"/>
                          </a:solidFill>
                          <a:latin typeface="verdana"/>
                        </a:rPr>
                        <a:t>3</a:t>
                      </a:r>
                    </a:p>
                  </a:txBody>
                  <a:tcPr marL="76200" marR="76200" marT="76200" marB="76200"/>
                </a:tc>
                <a:tc>
                  <a:txBody>
                    <a:bodyPr/>
                    <a:lstStyle/>
                    <a:p>
                      <a:pPr algn="just" fontAlgn="t"/>
                      <a:r>
                        <a:rPr lang="en-US" b="0" i="0">
                          <a:solidFill>
                            <a:srgbClr val="000000"/>
                          </a:solidFill>
                          <a:latin typeface="verdana"/>
                        </a:rPr>
                        <a:t>appCodeName</a:t>
                      </a:r>
                    </a:p>
                  </a:txBody>
                  <a:tcPr marL="76200" marR="76200" marT="76200" marB="76200"/>
                </a:tc>
                <a:tc>
                  <a:txBody>
                    <a:bodyPr/>
                    <a:lstStyle/>
                    <a:p>
                      <a:pPr algn="just" fontAlgn="t"/>
                      <a:r>
                        <a:rPr lang="en-US" b="0" i="0">
                          <a:solidFill>
                            <a:srgbClr val="000000"/>
                          </a:solidFill>
                          <a:latin typeface="verdana"/>
                        </a:rPr>
                        <a:t>returns the code name</a:t>
                      </a:r>
                    </a:p>
                  </a:txBody>
                  <a:tcPr marL="76200" marR="76200" marT="76200" marB="76200"/>
                </a:tc>
              </a:tr>
              <a:tr h="370840">
                <a:tc>
                  <a:txBody>
                    <a:bodyPr/>
                    <a:lstStyle/>
                    <a:p>
                      <a:pPr algn="just" fontAlgn="t"/>
                      <a:r>
                        <a:rPr lang="en-US" b="0" i="0">
                          <a:solidFill>
                            <a:srgbClr val="000000"/>
                          </a:solidFill>
                          <a:latin typeface="verdana"/>
                        </a:rPr>
                        <a:t>4</a:t>
                      </a:r>
                    </a:p>
                  </a:txBody>
                  <a:tcPr marL="76200" marR="76200" marT="76200" marB="76200"/>
                </a:tc>
                <a:tc>
                  <a:txBody>
                    <a:bodyPr/>
                    <a:lstStyle/>
                    <a:p>
                      <a:pPr algn="just" fontAlgn="t"/>
                      <a:r>
                        <a:rPr lang="en-US" b="0" i="0">
                          <a:solidFill>
                            <a:srgbClr val="000000"/>
                          </a:solidFill>
                          <a:latin typeface="verdana"/>
                        </a:rPr>
                        <a:t>cookieEnabled</a:t>
                      </a:r>
                    </a:p>
                  </a:txBody>
                  <a:tcPr marL="76200" marR="76200" marT="76200" marB="76200"/>
                </a:tc>
                <a:tc>
                  <a:txBody>
                    <a:bodyPr/>
                    <a:lstStyle/>
                    <a:p>
                      <a:pPr algn="just" fontAlgn="t"/>
                      <a:r>
                        <a:rPr lang="en-US" b="0" i="0">
                          <a:solidFill>
                            <a:srgbClr val="000000"/>
                          </a:solidFill>
                          <a:latin typeface="verdana"/>
                        </a:rPr>
                        <a:t>returns true if cookie is enabled otherwise false</a:t>
                      </a:r>
                    </a:p>
                  </a:txBody>
                  <a:tcPr marL="76200" marR="76200" marT="76200" marB="76200"/>
                </a:tc>
              </a:tr>
              <a:tr h="370840">
                <a:tc>
                  <a:txBody>
                    <a:bodyPr/>
                    <a:lstStyle/>
                    <a:p>
                      <a:pPr algn="just" fontAlgn="t"/>
                      <a:r>
                        <a:rPr lang="en-US" b="0" i="0">
                          <a:solidFill>
                            <a:srgbClr val="000000"/>
                          </a:solidFill>
                          <a:latin typeface="verdana"/>
                        </a:rPr>
                        <a:t>5</a:t>
                      </a:r>
                    </a:p>
                  </a:txBody>
                  <a:tcPr marL="76200" marR="76200" marT="76200" marB="76200"/>
                </a:tc>
                <a:tc>
                  <a:txBody>
                    <a:bodyPr/>
                    <a:lstStyle/>
                    <a:p>
                      <a:pPr algn="just" fontAlgn="t"/>
                      <a:r>
                        <a:rPr lang="en-US" b="0" i="0">
                          <a:solidFill>
                            <a:srgbClr val="000000"/>
                          </a:solidFill>
                          <a:latin typeface="verdana"/>
                        </a:rPr>
                        <a:t>userAgent</a:t>
                      </a:r>
                    </a:p>
                  </a:txBody>
                  <a:tcPr marL="76200" marR="76200" marT="76200" marB="76200"/>
                </a:tc>
                <a:tc>
                  <a:txBody>
                    <a:bodyPr/>
                    <a:lstStyle/>
                    <a:p>
                      <a:pPr algn="just" fontAlgn="t"/>
                      <a:r>
                        <a:rPr lang="en-US" b="0" i="0">
                          <a:solidFill>
                            <a:srgbClr val="000000"/>
                          </a:solidFill>
                          <a:latin typeface="verdana"/>
                        </a:rPr>
                        <a:t>returns the user agent</a:t>
                      </a:r>
                    </a:p>
                  </a:txBody>
                  <a:tcPr marL="76200" marR="76200" marT="76200" marB="76200"/>
                </a:tc>
              </a:tr>
              <a:tr h="370840">
                <a:tc>
                  <a:txBody>
                    <a:bodyPr/>
                    <a:lstStyle/>
                    <a:p>
                      <a:pPr algn="just" fontAlgn="t"/>
                      <a:r>
                        <a:rPr lang="en-US" b="0" i="0">
                          <a:solidFill>
                            <a:srgbClr val="000000"/>
                          </a:solidFill>
                          <a:latin typeface="verdana"/>
                        </a:rPr>
                        <a:t>6</a:t>
                      </a:r>
                    </a:p>
                  </a:txBody>
                  <a:tcPr marL="76200" marR="76200" marT="76200" marB="76200"/>
                </a:tc>
                <a:tc>
                  <a:txBody>
                    <a:bodyPr/>
                    <a:lstStyle/>
                    <a:p>
                      <a:pPr algn="just" fontAlgn="t"/>
                      <a:r>
                        <a:rPr lang="en-US" b="0" i="0">
                          <a:solidFill>
                            <a:srgbClr val="000000"/>
                          </a:solidFill>
                          <a:latin typeface="verdana"/>
                        </a:rPr>
                        <a:t>language</a:t>
                      </a:r>
                    </a:p>
                  </a:txBody>
                  <a:tcPr marL="76200" marR="76200" marT="76200" marB="76200"/>
                </a:tc>
                <a:tc>
                  <a:txBody>
                    <a:bodyPr/>
                    <a:lstStyle/>
                    <a:p>
                      <a:pPr algn="just" fontAlgn="t"/>
                      <a:r>
                        <a:rPr lang="en-US" b="0" i="0" dirty="0">
                          <a:solidFill>
                            <a:srgbClr val="000000"/>
                          </a:solidFill>
                          <a:latin typeface="verdana"/>
                        </a:rPr>
                        <a:t>returns the language. It is supported in Netscape and Firefox only.</a:t>
                      </a:r>
                    </a:p>
                  </a:txBody>
                  <a:tcPr marL="76200" marR="76200" marT="76200" marB="762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Property of JavaScript navigator object</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24536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0" i="0">
                          <a:solidFill>
                            <a:srgbClr val="000000"/>
                          </a:solidFill>
                          <a:latin typeface="verdana"/>
                        </a:rPr>
                        <a:t>1</a:t>
                      </a:r>
                    </a:p>
                  </a:txBody>
                  <a:tcPr marL="76200" marR="76200" marT="76200" marB="76200"/>
                </a:tc>
                <a:tc>
                  <a:txBody>
                    <a:bodyPr/>
                    <a:lstStyle/>
                    <a:p>
                      <a:pPr algn="just" fontAlgn="t"/>
                      <a:r>
                        <a:rPr lang="en-US" b="0" i="0">
                          <a:solidFill>
                            <a:srgbClr val="000000"/>
                          </a:solidFill>
                          <a:latin typeface="verdana"/>
                        </a:rPr>
                        <a:t>javaEnabled()</a:t>
                      </a:r>
                    </a:p>
                  </a:txBody>
                  <a:tcPr marL="76200" marR="76200" marT="76200" marB="76200"/>
                </a:tc>
                <a:tc>
                  <a:txBody>
                    <a:bodyPr/>
                    <a:lstStyle/>
                    <a:p>
                      <a:pPr algn="just" fontAlgn="t"/>
                      <a:r>
                        <a:rPr lang="en-US" b="0" i="0">
                          <a:solidFill>
                            <a:srgbClr val="000000"/>
                          </a:solidFill>
                          <a:latin typeface="verdana"/>
                        </a:rPr>
                        <a:t>checks if java is enabled.</a:t>
                      </a:r>
                    </a:p>
                  </a:txBody>
                  <a:tcPr marL="76200" marR="76200" marT="76200" marB="76200"/>
                </a:tc>
              </a:tr>
              <a:tr h="370840">
                <a:tc>
                  <a:txBody>
                    <a:bodyPr/>
                    <a:lstStyle/>
                    <a:p>
                      <a:pPr algn="just" fontAlgn="t"/>
                      <a:r>
                        <a:rPr lang="en-US" b="0" i="0">
                          <a:solidFill>
                            <a:srgbClr val="000000"/>
                          </a:solidFill>
                          <a:latin typeface="verdana"/>
                        </a:rPr>
                        <a:t>2</a:t>
                      </a:r>
                    </a:p>
                  </a:txBody>
                  <a:tcPr marL="76200" marR="76200" marT="76200" marB="76200"/>
                </a:tc>
                <a:tc>
                  <a:txBody>
                    <a:bodyPr/>
                    <a:lstStyle/>
                    <a:p>
                      <a:pPr algn="just" fontAlgn="t"/>
                      <a:r>
                        <a:rPr lang="en-US" b="0" i="0">
                          <a:solidFill>
                            <a:srgbClr val="000000"/>
                          </a:solidFill>
                          <a:latin typeface="verdana"/>
                        </a:rPr>
                        <a:t>taintEnabled()</a:t>
                      </a:r>
                    </a:p>
                  </a:txBody>
                  <a:tcPr marL="76200" marR="76200" marT="76200" marB="76200"/>
                </a:tc>
                <a:tc>
                  <a:txBody>
                    <a:bodyPr/>
                    <a:lstStyle/>
                    <a:p>
                      <a:pPr algn="just" fontAlgn="t"/>
                      <a:r>
                        <a:rPr lang="en-US" b="0" i="0" dirty="0">
                          <a:solidFill>
                            <a:srgbClr val="000000"/>
                          </a:solidFill>
                          <a:latin typeface="verdana"/>
                        </a:rPr>
                        <a:t>checks if taint is enabled. It is deprecated since JavaScript 1.2.</a:t>
                      </a:r>
                    </a:p>
                  </a:txBody>
                  <a:tcPr marL="76200" marR="76200" marT="76200" marB="762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Brackets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Brackets </a:t>
            </a:r>
            <a:r>
              <a:rPr lang="en-US" dirty="0"/>
              <a:t>([]) have a special meaning when used in the context of regular expressions. They are used to find a range of characters.</a:t>
            </a:r>
          </a:p>
          <a:p>
            <a:r>
              <a:rPr lang="en-US" dirty="0" smtClean="0"/>
              <a:t>Expression----------</a:t>
            </a:r>
            <a:r>
              <a:rPr lang="en-US" dirty="0" smtClean="0">
                <a:sym typeface="Wingdings" pitchFamily="2" charset="2"/>
              </a:rPr>
              <a:t></a:t>
            </a:r>
            <a:r>
              <a:rPr lang="en-US" dirty="0" smtClean="0"/>
              <a:t>Description</a:t>
            </a:r>
          </a:p>
          <a:p>
            <a:r>
              <a:rPr lang="en-US" dirty="0" smtClean="0"/>
              <a:t>[...]              Any one character between the brackets.</a:t>
            </a:r>
          </a:p>
          <a:p>
            <a:r>
              <a:rPr lang="en-US" dirty="0" smtClean="0"/>
              <a:t>[^...]            Any one character not between the brackets.     </a:t>
            </a:r>
          </a:p>
          <a:p>
            <a:r>
              <a:rPr lang="en-US" dirty="0"/>
              <a:t> </a:t>
            </a:r>
            <a:r>
              <a:rPr lang="en-US" dirty="0" smtClean="0"/>
              <a:t>[0-9]           It matches any decimal digit from 0 through 9.</a:t>
            </a:r>
          </a:p>
          <a:p>
            <a:r>
              <a:rPr lang="en-US" dirty="0" smtClean="0"/>
              <a:t>[a-z]            It matches any character from lowercase a through lowercase z.</a:t>
            </a:r>
          </a:p>
          <a:p>
            <a:r>
              <a:rPr lang="en-US" dirty="0" smtClean="0"/>
              <a:t>[A-Z]           It matches any character from uppercase A through uppercase Z.</a:t>
            </a:r>
          </a:p>
          <a:p>
            <a:r>
              <a:rPr lang="en-US" dirty="0" smtClean="0"/>
              <a:t>[a-Z]            It matches any character from lowercase a through uppercase Z.</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&lt;script&gt;</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navigator.appCodeName</a:t>
            </a:r>
            <a:r>
              <a:rPr lang="en-US" dirty="0" smtClean="0"/>
              <a:t>: "+</a:t>
            </a:r>
            <a:r>
              <a:rPr lang="en-US" dirty="0" err="1" smtClean="0"/>
              <a:t>navigator.appCodeName</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navigator.appName</a:t>
            </a:r>
            <a:r>
              <a:rPr lang="en-US" dirty="0" smtClean="0"/>
              <a:t>: "+</a:t>
            </a:r>
            <a:r>
              <a:rPr lang="en-US" dirty="0" err="1" smtClean="0"/>
              <a:t>navigator.appName</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navigator.appVersion</a:t>
            </a:r>
            <a:r>
              <a:rPr lang="en-US" dirty="0" smtClean="0"/>
              <a:t>: "+</a:t>
            </a:r>
            <a:r>
              <a:rPr lang="en-US" dirty="0" err="1" smtClean="0"/>
              <a:t>navigator.appVersion</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navigator.cookieEnabled</a:t>
            </a:r>
            <a:r>
              <a:rPr lang="en-US" dirty="0" smtClean="0"/>
              <a:t>: "+</a:t>
            </a:r>
            <a:r>
              <a:rPr lang="en-US" dirty="0" err="1" smtClean="0"/>
              <a:t>navigator.cookieEnabled</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navigator.language</a:t>
            </a:r>
            <a:r>
              <a:rPr lang="en-US" dirty="0" smtClean="0"/>
              <a:t>: "+</a:t>
            </a:r>
            <a:r>
              <a:rPr lang="en-US" dirty="0" err="1" smtClean="0"/>
              <a:t>navigator.language</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navigator.userAgent</a:t>
            </a:r>
            <a:r>
              <a:rPr lang="en-US" dirty="0" smtClean="0"/>
              <a:t>: "+</a:t>
            </a:r>
            <a:r>
              <a:rPr lang="en-US" dirty="0" err="1" smtClean="0"/>
              <a:t>navigator.userAgent</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navigator.platform</a:t>
            </a:r>
            <a:r>
              <a:rPr lang="en-US" dirty="0" smtClean="0"/>
              <a:t>: "+</a:t>
            </a:r>
            <a:r>
              <a:rPr lang="en-US" dirty="0" err="1" smtClean="0"/>
              <a:t>navigator.platform</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navigator.onLine</a:t>
            </a:r>
            <a:r>
              <a:rPr lang="en-US" dirty="0" smtClean="0"/>
              <a:t>: "+</a:t>
            </a:r>
            <a:r>
              <a:rPr lang="en-US" dirty="0" err="1" smtClean="0"/>
              <a:t>navigator.onLine</a:t>
            </a:r>
            <a:r>
              <a:rPr lang="en-US" dirty="0" smtClean="0"/>
              <a:t>);  </a:t>
            </a:r>
          </a:p>
          <a:p>
            <a:r>
              <a:rPr lang="en-US" b="1" dirty="0" smtClean="0"/>
              <a:t>&lt;/script&gt;</a:t>
            </a:r>
            <a:r>
              <a:rPr lang="en-US" dirty="0" smtClean="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err="1" smtClean="0"/>
              <a:t>navigator.appCodeName</a:t>
            </a:r>
            <a:r>
              <a:rPr lang="en-US" dirty="0" smtClean="0"/>
              <a:t>: Mozilla </a:t>
            </a:r>
            <a:r>
              <a:rPr lang="en-US" dirty="0" err="1" smtClean="0"/>
              <a:t>navigator.appName</a:t>
            </a:r>
            <a:r>
              <a:rPr lang="en-US" dirty="0" smtClean="0"/>
              <a:t>: Netscape </a:t>
            </a:r>
            <a:r>
              <a:rPr lang="en-US" dirty="0" err="1" smtClean="0"/>
              <a:t>navigator.appVersion</a:t>
            </a:r>
            <a:r>
              <a:rPr lang="en-US" dirty="0" smtClean="0"/>
              <a:t>: 5.0 (Windows NT 6.2; WOW64) </a:t>
            </a:r>
            <a:r>
              <a:rPr lang="en-US" dirty="0" err="1" smtClean="0"/>
              <a:t>AppleWebKit</a:t>
            </a:r>
            <a:r>
              <a:rPr lang="en-US" dirty="0" smtClean="0"/>
              <a:t>/537.36 (KHTML, like Gecko) Chrome/37.0.2062.124 Safari/537.36 </a:t>
            </a:r>
            <a:r>
              <a:rPr lang="en-US" dirty="0" err="1" smtClean="0"/>
              <a:t>navigator.cookieEnabled</a:t>
            </a:r>
            <a:r>
              <a:rPr lang="en-US" dirty="0" smtClean="0"/>
              <a:t>: true</a:t>
            </a:r>
          </a:p>
          <a:p>
            <a:r>
              <a:rPr lang="en-US" dirty="0" smtClean="0"/>
              <a:t> </a:t>
            </a:r>
            <a:r>
              <a:rPr lang="en-US" dirty="0" err="1" smtClean="0"/>
              <a:t>navigator.language</a:t>
            </a:r>
            <a:r>
              <a:rPr lang="en-US" dirty="0" smtClean="0"/>
              <a:t>: en-US </a:t>
            </a:r>
          </a:p>
          <a:p>
            <a:r>
              <a:rPr lang="en-US" dirty="0" err="1" smtClean="0"/>
              <a:t>navigator.userAgent</a:t>
            </a:r>
            <a:r>
              <a:rPr lang="en-US" dirty="0" smtClean="0"/>
              <a:t>: Mozilla/5.0 (Windows NT 6.2; WOW64) </a:t>
            </a:r>
            <a:r>
              <a:rPr lang="en-US" dirty="0" err="1" smtClean="0"/>
              <a:t>AppleWebKit</a:t>
            </a:r>
            <a:r>
              <a:rPr lang="en-US" dirty="0" smtClean="0"/>
              <a:t>/537.36 (KHTML, like Gecko) Chrome/37.0.2062.124 Safari/537.36 </a:t>
            </a:r>
            <a:r>
              <a:rPr lang="en-US" dirty="0" err="1" smtClean="0"/>
              <a:t>navigator.platform</a:t>
            </a:r>
            <a:r>
              <a:rPr lang="en-US" dirty="0" smtClean="0"/>
              <a:t>: Win32 </a:t>
            </a:r>
          </a:p>
          <a:p>
            <a:r>
              <a:rPr lang="en-US" dirty="0" err="1" smtClean="0"/>
              <a:t>navigator.onLine</a:t>
            </a:r>
            <a:r>
              <a:rPr lang="en-US" dirty="0" smtClean="0"/>
              <a:t>: true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Screen Object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Methods of Screen Object</a:t>
            </a:r>
            <a:endParaRPr lang="en-US" dirty="0" smtClean="0"/>
          </a:p>
          <a:p>
            <a:r>
              <a:rPr lang="en-US" dirty="0" smtClean="0">
                <a:hlinkClick r:id="rId2"/>
              </a:rPr>
              <a:t>Example of Screen Object</a:t>
            </a:r>
            <a:endParaRPr lang="en-US" dirty="0" smtClean="0"/>
          </a:p>
          <a:p>
            <a:pPr algn="just"/>
            <a:r>
              <a:rPr lang="en-US" dirty="0" smtClean="0"/>
              <a:t>The </a:t>
            </a:r>
            <a:r>
              <a:rPr lang="en-US" b="1" dirty="0" smtClean="0"/>
              <a:t>JavaScript screen object</a:t>
            </a:r>
            <a:r>
              <a:rPr lang="en-US" dirty="0" smtClean="0"/>
              <a:t> holds information of browser screen. It can be used to display screen width, height, </a:t>
            </a:r>
            <a:r>
              <a:rPr lang="en-US" dirty="0" err="1" smtClean="0"/>
              <a:t>colorDepth</a:t>
            </a:r>
            <a:r>
              <a:rPr lang="en-US" dirty="0" smtClean="0"/>
              <a:t>, </a:t>
            </a:r>
            <a:r>
              <a:rPr lang="en-US" dirty="0" err="1" smtClean="0"/>
              <a:t>pixelDepth</a:t>
            </a:r>
            <a:r>
              <a:rPr lang="en-US" dirty="0" smtClean="0"/>
              <a:t> etc.</a:t>
            </a:r>
          </a:p>
          <a:p>
            <a:pPr algn="just"/>
            <a:r>
              <a:rPr lang="en-US" dirty="0" smtClean="0"/>
              <a:t>The navigator object is the window property, so it can be accessed by:</a:t>
            </a:r>
          </a:p>
          <a:p>
            <a:pPr algn="just"/>
            <a:r>
              <a:rPr lang="en-US" dirty="0" err="1" smtClean="0"/>
              <a:t>window.screen</a:t>
            </a:r>
            <a:r>
              <a:rPr lang="en-US" dirty="0" smtClean="0"/>
              <a:t>  </a:t>
            </a:r>
          </a:p>
          <a:p>
            <a:pPr algn="just"/>
            <a:r>
              <a:rPr lang="en-US" dirty="0" smtClean="0"/>
              <a:t>Or,</a:t>
            </a:r>
          </a:p>
          <a:p>
            <a:pPr algn="just"/>
            <a:r>
              <a:rPr lang="en-US" dirty="0" smtClean="0"/>
              <a:t>screen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Properties of Screen Object</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709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Property</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0" i="0">
                          <a:solidFill>
                            <a:srgbClr val="000000"/>
                          </a:solidFill>
                          <a:latin typeface="verdana"/>
                        </a:rPr>
                        <a:t>1</a:t>
                      </a:r>
                    </a:p>
                  </a:txBody>
                  <a:tcPr marL="76200" marR="76200" marT="76200" marB="76200"/>
                </a:tc>
                <a:tc>
                  <a:txBody>
                    <a:bodyPr/>
                    <a:lstStyle/>
                    <a:p>
                      <a:pPr algn="just" fontAlgn="t"/>
                      <a:r>
                        <a:rPr lang="en-US" b="0" i="0">
                          <a:solidFill>
                            <a:srgbClr val="000000"/>
                          </a:solidFill>
                          <a:latin typeface="verdana"/>
                        </a:rPr>
                        <a:t>width</a:t>
                      </a:r>
                    </a:p>
                  </a:txBody>
                  <a:tcPr marL="76200" marR="76200" marT="76200" marB="76200"/>
                </a:tc>
                <a:tc>
                  <a:txBody>
                    <a:bodyPr/>
                    <a:lstStyle/>
                    <a:p>
                      <a:pPr algn="just" fontAlgn="t"/>
                      <a:r>
                        <a:rPr lang="en-US" b="0" i="0">
                          <a:solidFill>
                            <a:srgbClr val="000000"/>
                          </a:solidFill>
                          <a:latin typeface="verdana"/>
                        </a:rPr>
                        <a:t>returns the width of the screen</a:t>
                      </a:r>
                    </a:p>
                  </a:txBody>
                  <a:tcPr marL="76200" marR="76200" marT="76200" marB="76200"/>
                </a:tc>
              </a:tr>
              <a:tr h="370840">
                <a:tc>
                  <a:txBody>
                    <a:bodyPr/>
                    <a:lstStyle/>
                    <a:p>
                      <a:pPr algn="just" fontAlgn="t"/>
                      <a:r>
                        <a:rPr lang="en-US" b="0" i="0">
                          <a:solidFill>
                            <a:srgbClr val="000000"/>
                          </a:solidFill>
                          <a:latin typeface="verdana"/>
                        </a:rPr>
                        <a:t>2</a:t>
                      </a:r>
                    </a:p>
                  </a:txBody>
                  <a:tcPr marL="76200" marR="76200" marT="76200" marB="76200"/>
                </a:tc>
                <a:tc>
                  <a:txBody>
                    <a:bodyPr/>
                    <a:lstStyle/>
                    <a:p>
                      <a:pPr algn="just" fontAlgn="t"/>
                      <a:r>
                        <a:rPr lang="en-US" b="0" i="0">
                          <a:solidFill>
                            <a:srgbClr val="000000"/>
                          </a:solidFill>
                          <a:latin typeface="verdana"/>
                        </a:rPr>
                        <a:t>height</a:t>
                      </a:r>
                    </a:p>
                  </a:txBody>
                  <a:tcPr marL="76200" marR="76200" marT="76200" marB="76200"/>
                </a:tc>
                <a:tc>
                  <a:txBody>
                    <a:bodyPr/>
                    <a:lstStyle/>
                    <a:p>
                      <a:pPr algn="just" fontAlgn="t"/>
                      <a:r>
                        <a:rPr lang="en-US" b="0" i="0">
                          <a:solidFill>
                            <a:srgbClr val="000000"/>
                          </a:solidFill>
                          <a:latin typeface="verdana"/>
                        </a:rPr>
                        <a:t>returns the height of the screen</a:t>
                      </a:r>
                    </a:p>
                  </a:txBody>
                  <a:tcPr marL="76200" marR="76200" marT="76200" marB="76200"/>
                </a:tc>
              </a:tr>
              <a:tr h="370840">
                <a:tc>
                  <a:txBody>
                    <a:bodyPr/>
                    <a:lstStyle/>
                    <a:p>
                      <a:pPr algn="just" fontAlgn="t"/>
                      <a:r>
                        <a:rPr lang="en-US" b="0" i="0">
                          <a:solidFill>
                            <a:srgbClr val="000000"/>
                          </a:solidFill>
                          <a:latin typeface="verdana"/>
                        </a:rPr>
                        <a:t>3</a:t>
                      </a:r>
                    </a:p>
                  </a:txBody>
                  <a:tcPr marL="76200" marR="76200" marT="76200" marB="76200"/>
                </a:tc>
                <a:tc>
                  <a:txBody>
                    <a:bodyPr/>
                    <a:lstStyle/>
                    <a:p>
                      <a:pPr algn="just" fontAlgn="t"/>
                      <a:r>
                        <a:rPr lang="en-US" b="0" i="0">
                          <a:solidFill>
                            <a:srgbClr val="000000"/>
                          </a:solidFill>
                          <a:latin typeface="verdana"/>
                        </a:rPr>
                        <a:t>availWidth</a:t>
                      </a:r>
                    </a:p>
                  </a:txBody>
                  <a:tcPr marL="76200" marR="76200" marT="76200" marB="76200"/>
                </a:tc>
                <a:tc>
                  <a:txBody>
                    <a:bodyPr/>
                    <a:lstStyle/>
                    <a:p>
                      <a:pPr algn="just" fontAlgn="t"/>
                      <a:r>
                        <a:rPr lang="en-US" b="0" i="0">
                          <a:solidFill>
                            <a:srgbClr val="000000"/>
                          </a:solidFill>
                          <a:latin typeface="verdana"/>
                        </a:rPr>
                        <a:t>returns the available width</a:t>
                      </a:r>
                    </a:p>
                  </a:txBody>
                  <a:tcPr marL="76200" marR="76200" marT="76200" marB="76200"/>
                </a:tc>
              </a:tr>
              <a:tr h="370840">
                <a:tc>
                  <a:txBody>
                    <a:bodyPr/>
                    <a:lstStyle/>
                    <a:p>
                      <a:pPr algn="just" fontAlgn="t"/>
                      <a:r>
                        <a:rPr lang="en-US" b="0" i="0">
                          <a:solidFill>
                            <a:srgbClr val="000000"/>
                          </a:solidFill>
                          <a:latin typeface="verdana"/>
                        </a:rPr>
                        <a:t>4</a:t>
                      </a:r>
                    </a:p>
                  </a:txBody>
                  <a:tcPr marL="76200" marR="76200" marT="76200" marB="76200"/>
                </a:tc>
                <a:tc>
                  <a:txBody>
                    <a:bodyPr/>
                    <a:lstStyle/>
                    <a:p>
                      <a:pPr algn="just" fontAlgn="t"/>
                      <a:r>
                        <a:rPr lang="en-US" b="0" i="0">
                          <a:solidFill>
                            <a:srgbClr val="000000"/>
                          </a:solidFill>
                          <a:latin typeface="verdana"/>
                        </a:rPr>
                        <a:t>availHeight</a:t>
                      </a:r>
                    </a:p>
                  </a:txBody>
                  <a:tcPr marL="76200" marR="76200" marT="76200" marB="76200"/>
                </a:tc>
                <a:tc>
                  <a:txBody>
                    <a:bodyPr/>
                    <a:lstStyle/>
                    <a:p>
                      <a:pPr algn="just" fontAlgn="t"/>
                      <a:r>
                        <a:rPr lang="en-US" b="0" i="0">
                          <a:solidFill>
                            <a:srgbClr val="000000"/>
                          </a:solidFill>
                          <a:latin typeface="verdana"/>
                        </a:rPr>
                        <a:t>returns the available height</a:t>
                      </a:r>
                    </a:p>
                  </a:txBody>
                  <a:tcPr marL="76200" marR="76200" marT="76200" marB="76200"/>
                </a:tc>
              </a:tr>
              <a:tr h="370840">
                <a:tc>
                  <a:txBody>
                    <a:bodyPr/>
                    <a:lstStyle/>
                    <a:p>
                      <a:pPr algn="just" fontAlgn="t"/>
                      <a:r>
                        <a:rPr lang="en-US" b="0" i="0">
                          <a:solidFill>
                            <a:srgbClr val="000000"/>
                          </a:solidFill>
                          <a:latin typeface="verdana"/>
                        </a:rPr>
                        <a:t>5</a:t>
                      </a:r>
                    </a:p>
                  </a:txBody>
                  <a:tcPr marL="76200" marR="76200" marT="76200" marB="76200"/>
                </a:tc>
                <a:tc>
                  <a:txBody>
                    <a:bodyPr/>
                    <a:lstStyle/>
                    <a:p>
                      <a:pPr algn="just" fontAlgn="t"/>
                      <a:r>
                        <a:rPr lang="en-US" b="0" i="0">
                          <a:solidFill>
                            <a:srgbClr val="000000"/>
                          </a:solidFill>
                          <a:latin typeface="verdana"/>
                        </a:rPr>
                        <a:t>colorDepth</a:t>
                      </a:r>
                    </a:p>
                  </a:txBody>
                  <a:tcPr marL="76200" marR="76200" marT="76200" marB="76200"/>
                </a:tc>
                <a:tc>
                  <a:txBody>
                    <a:bodyPr/>
                    <a:lstStyle/>
                    <a:p>
                      <a:pPr algn="just" fontAlgn="t"/>
                      <a:r>
                        <a:rPr lang="en-US" b="0" i="0">
                          <a:solidFill>
                            <a:srgbClr val="000000"/>
                          </a:solidFill>
                          <a:latin typeface="verdana"/>
                        </a:rPr>
                        <a:t>returns the color depth</a:t>
                      </a:r>
                    </a:p>
                  </a:txBody>
                  <a:tcPr marL="76200" marR="76200" marT="76200" marB="76200"/>
                </a:tc>
              </a:tr>
              <a:tr h="370840">
                <a:tc>
                  <a:txBody>
                    <a:bodyPr/>
                    <a:lstStyle/>
                    <a:p>
                      <a:pPr algn="just" fontAlgn="t"/>
                      <a:r>
                        <a:rPr lang="en-US" b="0" i="0">
                          <a:solidFill>
                            <a:srgbClr val="000000"/>
                          </a:solidFill>
                          <a:latin typeface="verdana"/>
                        </a:rPr>
                        <a:t>6</a:t>
                      </a:r>
                    </a:p>
                  </a:txBody>
                  <a:tcPr marL="76200" marR="76200" marT="76200" marB="76200"/>
                </a:tc>
                <a:tc>
                  <a:txBody>
                    <a:bodyPr/>
                    <a:lstStyle/>
                    <a:p>
                      <a:pPr algn="just" fontAlgn="t"/>
                      <a:r>
                        <a:rPr lang="en-US" b="0" i="0">
                          <a:solidFill>
                            <a:srgbClr val="000000"/>
                          </a:solidFill>
                          <a:latin typeface="verdana"/>
                        </a:rPr>
                        <a:t>pixelDepth</a:t>
                      </a:r>
                    </a:p>
                  </a:txBody>
                  <a:tcPr marL="76200" marR="76200" marT="76200" marB="76200"/>
                </a:tc>
                <a:tc>
                  <a:txBody>
                    <a:bodyPr/>
                    <a:lstStyle/>
                    <a:p>
                      <a:pPr algn="just" fontAlgn="t"/>
                      <a:r>
                        <a:rPr lang="en-US" b="0" i="0" dirty="0">
                          <a:solidFill>
                            <a:srgbClr val="000000"/>
                          </a:solidFill>
                          <a:latin typeface="verdana"/>
                        </a:rPr>
                        <a:t>returns the pixel depth.</a:t>
                      </a:r>
                    </a:p>
                  </a:txBody>
                  <a:tcPr marL="76200" marR="76200" marT="76200" marB="762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&lt;script&gt;</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screen.width</a:t>
            </a:r>
            <a:r>
              <a:rPr lang="en-US" dirty="0" smtClean="0"/>
              <a:t>: "+</a:t>
            </a:r>
            <a:r>
              <a:rPr lang="en-US" dirty="0" err="1" smtClean="0"/>
              <a:t>screen.width</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screen.height</a:t>
            </a:r>
            <a:r>
              <a:rPr lang="en-US" dirty="0" smtClean="0"/>
              <a:t>: "+</a:t>
            </a:r>
            <a:r>
              <a:rPr lang="en-US" dirty="0" err="1" smtClean="0"/>
              <a:t>screen.height</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screen.availWidth</a:t>
            </a:r>
            <a:r>
              <a:rPr lang="en-US" dirty="0" smtClean="0"/>
              <a:t>: "+</a:t>
            </a:r>
            <a:r>
              <a:rPr lang="en-US" dirty="0" err="1" smtClean="0"/>
              <a:t>screen.availWidth</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screen.availHeight</a:t>
            </a:r>
            <a:r>
              <a:rPr lang="en-US" dirty="0" smtClean="0"/>
              <a:t>: "+</a:t>
            </a:r>
            <a:r>
              <a:rPr lang="en-US" dirty="0" err="1" smtClean="0"/>
              <a:t>screen.availHeight</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screen.colorDepth</a:t>
            </a:r>
            <a:r>
              <a:rPr lang="en-US" dirty="0" smtClean="0"/>
              <a:t>: "+</a:t>
            </a:r>
            <a:r>
              <a:rPr lang="en-US" dirty="0" err="1" smtClean="0"/>
              <a:t>screen.colorDepth</a:t>
            </a:r>
            <a:r>
              <a:rPr lang="en-US" dirty="0" smtClean="0"/>
              <a:t>);  </a:t>
            </a:r>
          </a:p>
          <a:p>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screen.pixelDepth</a:t>
            </a:r>
            <a:r>
              <a:rPr lang="en-US" dirty="0" smtClean="0"/>
              <a:t>: "+</a:t>
            </a:r>
            <a:r>
              <a:rPr lang="en-US" dirty="0" err="1" smtClean="0"/>
              <a:t>screen.pixelDepth</a:t>
            </a:r>
            <a:r>
              <a:rPr lang="en-US" dirty="0" smtClean="0"/>
              <a:t>);  </a:t>
            </a:r>
          </a:p>
          <a:p>
            <a:r>
              <a:rPr lang="en-US" b="1" dirty="0" smtClean="0"/>
              <a:t>&lt;/script&gt;</a:t>
            </a:r>
            <a:r>
              <a:rPr lang="en-US" dirty="0" smtClean="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screen.width</a:t>
            </a:r>
            <a:r>
              <a:rPr lang="en-US" dirty="0" smtClean="0"/>
              <a:t>: </a:t>
            </a:r>
            <a:r>
              <a:rPr lang="en-US" dirty="0" smtClean="0"/>
              <a:t>1366</a:t>
            </a:r>
          </a:p>
          <a:p>
            <a:r>
              <a:rPr lang="en-US" dirty="0" smtClean="0"/>
              <a:t> </a:t>
            </a:r>
            <a:r>
              <a:rPr lang="en-US" dirty="0" err="1" smtClean="0"/>
              <a:t>screen.height</a:t>
            </a:r>
            <a:r>
              <a:rPr lang="en-US" dirty="0" smtClean="0"/>
              <a:t>: </a:t>
            </a:r>
            <a:r>
              <a:rPr lang="en-US" dirty="0" smtClean="0"/>
              <a:t>768</a:t>
            </a:r>
          </a:p>
          <a:p>
            <a:r>
              <a:rPr lang="en-US" dirty="0" smtClean="0"/>
              <a:t> </a:t>
            </a:r>
            <a:r>
              <a:rPr lang="en-US" dirty="0" err="1" smtClean="0"/>
              <a:t>screen.availWidth</a:t>
            </a:r>
            <a:r>
              <a:rPr lang="en-US" dirty="0" smtClean="0"/>
              <a:t>: </a:t>
            </a:r>
            <a:r>
              <a:rPr lang="en-US" dirty="0" smtClean="0"/>
              <a:t>1366</a:t>
            </a:r>
          </a:p>
          <a:p>
            <a:r>
              <a:rPr lang="en-US" dirty="0" smtClean="0"/>
              <a:t> </a:t>
            </a:r>
            <a:r>
              <a:rPr lang="en-US" dirty="0" err="1" smtClean="0"/>
              <a:t>screen.availHeight</a:t>
            </a:r>
            <a:r>
              <a:rPr lang="en-US" dirty="0" smtClean="0"/>
              <a:t>: 728 </a:t>
            </a:r>
            <a:endParaRPr lang="en-US" dirty="0" smtClean="0"/>
          </a:p>
          <a:p>
            <a:r>
              <a:rPr lang="en-US" dirty="0" err="1" smtClean="0"/>
              <a:t>screen.colorDepth</a:t>
            </a:r>
            <a:r>
              <a:rPr lang="en-US" dirty="0" smtClean="0"/>
              <a:t>: 24 </a:t>
            </a:r>
            <a:endParaRPr lang="en-US" dirty="0" smtClean="0"/>
          </a:p>
          <a:p>
            <a:r>
              <a:rPr lang="en-US" dirty="0" err="1" smtClean="0"/>
              <a:t>screen.pixelDepth</a:t>
            </a:r>
            <a:r>
              <a:rPr lang="en-US" dirty="0" smtClean="0"/>
              <a:t>: 24</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smtClean="0"/>
              <a:t/>
            </a:r>
            <a:br>
              <a:rPr lang="en-US" dirty="0" smtClean="0"/>
            </a:br>
            <a:r>
              <a:rPr lang="en-US" dirty="0" smtClean="0"/>
              <a:t>JavaScript </a:t>
            </a:r>
            <a:r>
              <a:rPr lang="en-US" dirty="0"/>
              <a:t>- Document Object Model or DOM</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Every </a:t>
            </a:r>
            <a:r>
              <a:rPr lang="en-US" sz="2400" dirty="0"/>
              <a:t>web page resides inside a browser window which can be considered as an object.</a:t>
            </a:r>
          </a:p>
          <a:p>
            <a:r>
              <a:rPr lang="en-US" sz="2400" dirty="0"/>
              <a:t>A Document object represents the HTML document that is displayed in that window. The Document object has various properties that refer to other objects which allow access to and modification of document content.</a:t>
            </a:r>
          </a:p>
          <a:p>
            <a:r>
              <a:rPr lang="en-US" sz="2400" dirty="0"/>
              <a:t>The way a document content is accessed and modified is called the </a:t>
            </a:r>
            <a:r>
              <a:rPr lang="en-US" sz="2400" b="1" dirty="0"/>
              <a:t>Document Object Model</a:t>
            </a:r>
            <a:r>
              <a:rPr lang="en-US" sz="2400" dirty="0"/>
              <a:t>, or </a:t>
            </a:r>
            <a:r>
              <a:rPr lang="en-US" sz="2400" b="1" dirty="0"/>
              <a:t>DOM</a:t>
            </a:r>
            <a:r>
              <a:rPr lang="en-US" sz="2400" dirty="0"/>
              <a:t>. The Objects are organized in a hierarchy. This hierarchical structure applies to the organization of objects in a Web document</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Quantifiers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frequency or position of bracketed character sequences and single characters can be denoted by a special character. Each special character has a specific connotation. The +, *, ?, and $ flags all follow a character sequence.</a:t>
            </a:r>
          </a:p>
          <a:p>
            <a:r>
              <a:rPr lang="en-US" sz="2400" dirty="0" smtClean="0">
                <a:latin typeface="Times New Roman" pitchFamily="18" charset="0"/>
                <a:cs typeface="Times New Roman" pitchFamily="18" charset="0"/>
              </a:rPr>
              <a:t>Expression---------------</a:t>
            </a: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Description</a:t>
            </a:r>
          </a:p>
          <a:p>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 It matches any string containing one or more </a:t>
            </a:r>
            <a:r>
              <a:rPr lang="en-US" sz="2400" dirty="0" err="1" smtClean="0">
                <a:latin typeface="Times New Roman" pitchFamily="18" charset="0"/>
                <a:cs typeface="Times New Roman" pitchFamily="18" charset="0"/>
              </a:rPr>
              <a:t>p's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   It matches any string containing zero or more </a:t>
            </a:r>
            <a:r>
              <a:rPr lang="en-US" sz="2400" dirty="0" err="1" smtClean="0">
                <a:latin typeface="Times New Roman" pitchFamily="18" charset="0"/>
                <a:cs typeface="Times New Roman" pitchFamily="18" charset="0"/>
              </a:rPr>
              <a:t>p's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      It matches any string containing at most one p.</a:t>
            </a:r>
          </a:p>
          <a:p>
            <a:r>
              <a:rPr lang="en-US" sz="2400" dirty="0" smtClean="0">
                <a:latin typeface="Times New Roman" pitchFamily="18" charset="0"/>
                <a:cs typeface="Times New Roman" pitchFamily="18" charset="0"/>
              </a:rPr>
              <a:t>p {</a:t>
            </a:r>
            <a:r>
              <a:rPr lang="en-US" sz="2400" b="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It matches any string containing a sequence of </a:t>
            </a:r>
            <a:r>
              <a:rPr lang="en-US" sz="2400" b="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p{2,3}      It matches any string containing a sequence of two or three </a:t>
            </a:r>
            <a:r>
              <a:rPr lang="en-US" sz="2400" dirty="0" err="1" smtClean="0">
                <a:latin typeface="Times New Roman" pitchFamily="18" charset="0"/>
                <a:cs typeface="Times New Roman" pitchFamily="18" charset="0"/>
              </a:rPr>
              <a:t>p's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p{2, }    It  matches any string containing a sequence of at least two </a:t>
            </a:r>
            <a:r>
              <a:rPr lang="en-US" sz="2400" dirty="0" err="1" smtClean="0">
                <a:latin typeface="Times New Roman" pitchFamily="18" charset="0"/>
                <a:cs typeface="Times New Roman" pitchFamily="18" charset="0"/>
              </a:rPr>
              <a:t>p's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             It matches any string with p at the end of it.</a:t>
            </a:r>
          </a:p>
          <a:p>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p             It matches any string with p at the beginning of it.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Modifiers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Several </a:t>
            </a:r>
            <a:r>
              <a:rPr lang="en-US" dirty="0"/>
              <a:t>modifiers are available that can simplify the way you work with </a:t>
            </a:r>
            <a:r>
              <a:rPr lang="en-US" b="1" dirty="0" err="1"/>
              <a:t>regexps</a:t>
            </a:r>
            <a:r>
              <a:rPr lang="en-US" b="1" dirty="0"/>
              <a:t>,</a:t>
            </a:r>
            <a:r>
              <a:rPr lang="en-US" dirty="0"/>
              <a:t> like case sensitivity, searching in multiple lines, etc.</a:t>
            </a:r>
          </a:p>
          <a:p>
            <a:r>
              <a:rPr lang="en-US" dirty="0" smtClean="0"/>
              <a:t>Modifier -----------------------</a:t>
            </a:r>
            <a:r>
              <a:rPr lang="en-US" dirty="0" smtClean="0">
                <a:sym typeface="Wingdings" pitchFamily="2" charset="2"/>
              </a:rPr>
              <a:t></a:t>
            </a:r>
            <a:r>
              <a:rPr lang="en-US" dirty="0" smtClean="0"/>
              <a:t>Description</a:t>
            </a:r>
          </a:p>
          <a:p>
            <a:r>
              <a:rPr lang="en-US" dirty="0" err="1" smtClean="0"/>
              <a:t>i</a:t>
            </a:r>
            <a:r>
              <a:rPr lang="en-US" dirty="0" smtClean="0"/>
              <a:t>                    Perform case-insensitive matching.</a:t>
            </a:r>
          </a:p>
          <a:p>
            <a:r>
              <a:rPr lang="en-US" dirty="0"/>
              <a:t>m</a:t>
            </a:r>
            <a:r>
              <a:rPr lang="en-US" dirty="0" smtClean="0"/>
              <a:t>             Specifies that if the string has newline or carriage return characters, the ^ and $ operators will now match against a newline boundary, instead of a string boundary</a:t>
            </a:r>
          </a:p>
          <a:p>
            <a:r>
              <a:rPr lang="en-US" dirty="0" smtClean="0"/>
              <a:t>g             Performs a global match that is, find all matches rather than stopping after the first match.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RegExp</a:t>
            </a:r>
            <a:r>
              <a:rPr lang="en-US" dirty="0"/>
              <a:t> Properties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Here is a list of the properties associated with </a:t>
            </a:r>
            <a:r>
              <a:rPr lang="en-US" dirty="0" err="1" smtClean="0"/>
              <a:t>RegExp</a:t>
            </a:r>
            <a:r>
              <a:rPr lang="en-US" dirty="0" smtClean="0"/>
              <a:t> </a:t>
            </a:r>
            <a:r>
              <a:rPr lang="en-US" dirty="0"/>
              <a:t>and their description</a:t>
            </a:r>
            <a:r>
              <a:rPr lang="en-US" dirty="0" smtClean="0"/>
              <a:t>.</a:t>
            </a:r>
          </a:p>
          <a:p>
            <a:r>
              <a:rPr lang="en-US" dirty="0" smtClean="0"/>
              <a:t>Property-------------</a:t>
            </a:r>
            <a:r>
              <a:rPr lang="en-US" dirty="0" smtClean="0">
                <a:sym typeface="Wingdings" pitchFamily="2" charset="2"/>
              </a:rPr>
              <a:t></a:t>
            </a:r>
            <a:r>
              <a:rPr lang="en-US" dirty="0" smtClean="0"/>
              <a:t>Description</a:t>
            </a:r>
          </a:p>
          <a:p>
            <a:r>
              <a:rPr lang="en-US" b="1" dirty="0" smtClean="0">
                <a:hlinkClick r:id="rId2"/>
              </a:rPr>
              <a:t>Constructor</a:t>
            </a:r>
            <a:r>
              <a:rPr lang="en-US" b="1" dirty="0" smtClean="0"/>
              <a:t>       </a:t>
            </a:r>
            <a:r>
              <a:rPr lang="en-US" dirty="0" smtClean="0"/>
              <a:t>Specifies the function that creates an object's prototype.</a:t>
            </a:r>
          </a:p>
          <a:p>
            <a:r>
              <a:rPr lang="en-US" b="1" dirty="0">
                <a:hlinkClick r:id="rId3"/>
              </a:rPr>
              <a:t> </a:t>
            </a:r>
            <a:r>
              <a:rPr lang="en-US" b="1" dirty="0" smtClean="0">
                <a:hlinkClick r:id="rId3"/>
              </a:rPr>
              <a:t>global</a:t>
            </a:r>
            <a:r>
              <a:rPr lang="en-US" b="1" dirty="0" smtClean="0"/>
              <a:t>             </a:t>
            </a:r>
            <a:r>
              <a:rPr lang="en-US" dirty="0" smtClean="0"/>
              <a:t>Specifies if the "g" modifier is set.</a:t>
            </a:r>
          </a:p>
          <a:p>
            <a:r>
              <a:rPr lang="en-US" b="1" dirty="0" err="1" smtClean="0">
                <a:hlinkClick r:id="rId4"/>
              </a:rPr>
              <a:t>ignoreCase</a:t>
            </a:r>
            <a:r>
              <a:rPr lang="en-US" b="1" dirty="0" smtClean="0"/>
              <a:t>     </a:t>
            </a:r>
            <a:r>
              <a:rPr lang="en-US" dirty="0" smtClean="0"/>
              <a:t>Specifies if the "</a:t>
            </a:r>
            <a:r>
              <a:rPr lang="en-US" dirty="0" err="1" smtClean="0"/>
              <a:t>i</a:t>
            </a:r>
            <a:r>
              <a:rPr lang="en-US" dirty="0" smtClean="0"/>
              <a:t>" modifier is set.</a:t>
            </a:r>
          </a:p>
          <a:p>
            <a:r>
              <a:rPr lang="en-US" b="1" dirty="0" err="1" smtClean="0">
                <a:hlinkClick r:id="rId5"/>
              </a:rPr>
              <a:t>lastIndex</a:t>
            </a:r>
            <a:r>
              <a:rPr lang="en-US" b="1" dirty="0" smtClean="0"/>
              <a:t>          </a:t>
            </a:r>
            <a:r>
              <a:rPr lang="en-US" dirty="0" smtClean="0"/>
              <a:t>The index at which to start the next match.</a:t>
            </a:r>
          </a:p>
          <a:p>
            <a:r>
              <a:rPr lang="en-US" b="1" dirty="0" smtClean="0">
                <a:hlinkClick r:id="rId6"/>
              </a:rPr>
              <a:t>multiline</a:t>
            </a:r>
            <a:r>
              <a:rPr lang="en-US" b="1" dirty="0" smtClean="0"/>
              <a:t>         </a:t>
            </a:r>
            <a:r>
              <a:rPr lang="en-US" dirty="0" smtClean="0"/>
              <a:t>Specifies if the "m" modifier is set.</a:t>
            </a:r>
          </a:p>
          <a:p>
            <a:r>
              <a:rPr lang="en-US" b="1" dirty="0" smtClean="0">
                <a:hlinkClick r:id="rId7"/>
              </a:rPr>
              <a:t>Source</a:t>
            </a:r>
            <a:r>
              <a:rPr lang="en-US" b="1" dirty="0" smtClean="0"/>
              <a:t>           </a:t>
            </a:r>
            <a:r>
              <a:rPr lang="en-US" dirty="0" smtClean="0"/>
              <a:t>The text of the pattern.</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RegExp</a:t>
            </a:r>
            <a:r>
              <a:rPr lang="en-US" dirty="0"/>
              <a:t> Methods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Here is a list of the methods associated with </a:t>
            </a:r>
            <a:r>
              <a:rPr lang="en-US" dirty="0" err="1"/>
              <a:t>RegExp</a:t>
            </a:r>
            <a:r>
              <a:rPr lang="en-US" dirty="0"/>
              <a:t> along with their description.</a:t>
            </a:r>
          </a:p>
          <a:p>
            <a:r>
              <a:rPr lang="en-US" dirty="0" smtClean="0"/>
              <a:t>Method----------------</a:t>
            </a:r>
            <a:r>
              <a:rPr lang="en-US" dirty="0" smtClean="0">
                <a:sym typeface="Wingdings" pitchFamily="2" charset="2"/>
              </a:rPr>
              <a:t></a:t>
            </a:r>
            <a:r>
              <a:rPr lang="en-US" dirty="0" smtClean="0"/>
              <a:t>Description</a:t>
            </a:r>
          </a:p>
          <a:p>
            <a:r>
              <a:rPr lang="en-US" b="1" dirty="0" smtClean="0">
                <a:hlinkClick r:id="rId2"/>
              </a:rPr>
              <a:t>exec()</a:t>
            </a:r>
            <a:r>
              <a:rPr lang="en-US" b="1" dirty="0" smtClean="0"/>
              <a:t>                </a:t>
            </a:r>
            <a:r>
              <a:rPr lang="en-US" dirty="0" smtClean="0"/>
              <a:t>Executes a search for a match in its string parameter.</a:t>
            </a:r>
          </a:p>
          <a:p>
            <a:r>
              <a:rPr lang="en-US" b="1" dirty="0" smtClean="0">
                <a:hlinkClick r:id="rId3"/>
              </a:rPr>
              <a:t>test()</a:t>
            </a:r>
            <a:r>
              <a:rPr lang="en-US" b="1" dirty="0" smtClean="0"/>
              <a:t>          </a:t>
            </a:r>
            <a:r>
              <a:rPr lang="en-US" dirty="0" smtClean="0"/>
              <a:t>Tests for a match in its string parameter.</a:t>
            </a:r>
          </a:p>
          <a:p>
            <a:r>
              <a:rPr lang="en-US" b="1" dirty="0" err="1" smtClean="0">
                <a:hlinkClick r:id="rId4"/>
              </a:rPr>
              <a:t>toSource</a:t>
            </a:r>
            <a:r>
              <a:rPr lang="en-US" b="1" dirty="0" smtClean="0">
                <a:hlinkClick r:id="rId4"/>
              </a:rPr>
              <a:t>()</a:t>
            </a:r>
            <a:r>
              <a:rPr lang="en-US" b="1" dirty="0" smtClean="0"/>
              <a:t>           </a:t>
            </a:r>
            <a:r>
              <a:rPr lang="en-US" dirty="0" smtClean="0"/>
              <a:t>Returns an object literal representing the specified object; you can use this value to create a new object.</a:t>
            </a:r>
          </a:p>
          <a:p>
            <a:r>
              <a:rPr lang="en-US" b="1" dirty="0" err="1" smtClean="0">
                <a:hlinkClick r:id="rId5"/>
              </a:rPr>
              <a:t>toString</a:t>
            </a:r>
            <a:r>
              <a:rPr lang="en-US" b="1" dirty="0" smtClean="0">
                <a:hlinkClick r:id="rId5"/>
              </a:rPr>
              <a:t>()</a:t>
            </a:r>
            <a:r>
              <a:rPr lang="en-US" b="1" dirty="0" smtClean="0"/>
              <a:t>           </a:t>
            </a:r>
            <a:r>
              <a:rPr lang="en-US" dirty="0" smtClean="0"/>
              <a:t>Returns a string representing the specified object.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Object Model(BOM)</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Browser Object Model</a:t>
            </a:r>
            <a:r>
              <a:rPr lang="en-US" dirty="0" smtClean="0"/>
              <a:t> (BOM) is used to interact with the browser</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Window object</a:t>
            </a:r>
            <a:r>
              <a:rPr lang="en-US" dirty="0" smtClean="0"/>
              <a:t> − Top of the hierarchy. It is the outmost element of the object hierarchy.</a:t>
            </a:r>
          </a:p>
          <a:p>
            <a:r>
              <a:rPr lang="en-US" b="1" dirty="0" smtClean="0"/>
              <a:t>Document object</a:t>
            </a:r>
            <a:r>
              <a:rPr lang="en-US" dirty="0" smtClean="0"/>
              <a:t> − Each HTML document that gets loaded into a window becomes a document object. The document contains the contents of the page.</a:t>
            </a:r>
          </a:p>
          <a:p>
            <a:r>
              <a:rPr lang="en-US" b="1" dirty="0" smtClean="0"/>
              <a:t>Form object</a:t>
            </a:r>
            <a:r>
              <a:rPr lang="en-US" dirty="0" smtClean="0"/>
              <a:t> − Everything enclosed in the &lt;form&gt;...&lt;/form&gt; tags sets the form object.</a:t>
            </a:r>
          </a:p>
          <a:p>
            <a:r>
              <a:rPr lang="en-US" b="1" dirty="0" smtClean="0"/>
              <a:t>Form control elements</a:t>
            </a:r>
            <a:r>
              <a:rPr lang="en-US" dirty="0" smtClean="0"/>
              <a:t> − The form object contains all the elements defined for that object such as text fields, buttons, radio buttons, and checkboxes.</a:t>
            </a:r>
          </a:p>
          <a:p>
            <a:r>
              <a:rPr lang="en-US" dirty="0" smtClean="0"/>
              <a:t>Here is a simple hierarchy of a few important objects −</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ml-dom.jpg"/>
          <p:cNvPicPr>
            <a:picLocks noGrp="1" noChangeAspect="1"/>
          </p:cNvPicPr>
          <p:nvPr>
            <p:ph idx="1"/>
          </p:nvPr>
        </p:nvPicPr>
        <p:blipFill>
          <a:blip r:embed="rId2"/>
          <a:stretch>
            <a:fillRect/>
          </a:stretch>
        </p:blipFill>
        <p:spPr>
          <a:xfrm>
            <a:off x="533400" y="609600"/>
            <a:ext cx="7772399" cy="51054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900</Words>
  <Application>Microsoft Office PowerPoint</Application>
  <PresentationFormat>On-screen Show (4:3)</PresentationFormat>
  <Paragraphs>225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Brackets </vt:lpstr>
      <vt:lpstr>Quantifiers </vt:lpstr>
      <vt:lpstr>Modifiers </vt:lpstr>
      <vt:lpstr>RegExp Properties </vt:lpstr>
      <vt:lpstr>RegExp Methods </vt:lpstr>
      <vt:lpstr>Browser Object Model(BOM)</vt:lpstr>
      <vt:lpstr>Slide 8</vt:lpstr>
      <vt:lpstr>Slide 9</vt:lpstr>
      <vt:lpstr>Window Object </vt:lpstr>
      <vt:lpstr>Slide 11</vt:lpstr>
      <vt:lpstr>Methods of window object </vt:lpstr>
      <vt:lpstr>Open() method</vt:lpstr>
      <vt:lpstr>setTimeout() method </vt:lpstr>
      <vt:lpstr>  JavaScript History Object  </vt:lpstr>
      <vt:lpstr>Methods of JavaScript history object </vt:lpstr>
      <vt:lpstr>JavaScript Navigator Object 4</vt:lpstr>
      <vt:lpstr>Property of JavaScript navigator object </vt:lpstr>
      <vt:lpstr>Property of JavaScript navigator object </vt:lpstr>
      <vt:lpstr>EXAMPLE</vt:lpstr>
      <vt:lpstr>Slide 21</vt:lpstr>
      <vt:lpstr>JavaScript Screen Object </vt:lpstr>
      <vt:lpstr>Properties of Screen Object </vt:lpstr>
      <vt:lpstr>Slide 24</vt:lpstr>
      <vt:lpstr>Slide 25</vt:lpstr>
      <vt:lpstr> JavaScript - Document Object Model or DOM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pcs</cp:lastModifiedBy>
  <cp:revision>17</cp:revision>
  <dcterms:created xsi:type="dcterms:W3CDTF">2017-07-06T09:39:16Z</dcterms:created>
  <dcterms:modified xsi:type="dcterms:W3CDTF">2017-07-09T11:21:22Z</dcterms:modified>
</cp:coreProperties>
</file>