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311" r:id="rId9"/>
    <p:sldId id="312" r:id="rId10"/>
    <p:sldId id="263" r:id="rId11"/>
    <p:sldId id="313" r:id="rId12"/>
    <p:sldId id="264" r:id="rId13"/>
    <p:sldId id="265" r:id="rId14"/>
    <p:sldId id="266" r:id="rId15"/>
    <p:sldId id="267" r:id="rId16"/>
    <p:sldId id="268" r:id="rId17"/>
    <p:sldId id="269" r:id="rId18"/>
    <p:sldId id="270" r:id="rId19"/>
    <p:sldId id="271" r:id="rId20"/>
    <p:sldId id="272" r:id="rId21"/>
    <p:sldId id="273" r:id="rId22"/>
    <p:sldId id="274" r:id="rId23"/>
    <p:sldId id="280" r:id="rId24"/>
    <p:sldId id="275" r:id="rId25"/>
    <p:sldId id="276" r:id="rId26"/>
    <p:sldId id="277" r:id="rId27"/>
    <p:sldId id="278" r:id="rId28"/>
    <p:sldId id="279" r:id="rId29"/>
    <p:sldId id="281" r:id="rId30"/>
    <p:sldId id="282" r:id="rId31"/>
    <p:sldId id="283" r:id="rId32"/>
    <p:sldId id="309" r:id="rId33"/>
    <p:sldId id="310" r:id="rId34"/>
    <p:sldId id="284" r:id="rId35"/>
    <p:sldId id="308" r:id="rId36"/>
    <p:sldId id="285" r:id="rId37"/>
    <p:sldId id="286" r:id="rId38"/>
    <p:sldId id="287" r:id="rId39"/>
    <p:sldId id="288" r:id="rId40"/>
    <p:sldId id="289" r:id="rId41"/>
    <p:sldId id="303" r:id="rId42"/>
    <p:sldId id="304" r:id="rId43"/>
    <p:sldId id="290" r:id="rId44"/>
    <p:sldId id="291" r:id="rId45"/>
    <p:sldId id="292" r:id="rId46"/>
    <p:sldId id="293" r:id="rId47"/>
    <p:sldId id="305" r:id="rId48"/>
    <p:sldId id="306" r:id="rId49"/>
    <p:sldId id="307" r:id="rId50"/>
    <p:sldId id="301" r:id="rId51"/>
    <p:sldId id="302" r:id="rId52"/>
    <p:sldId id="295" r:id="rId53"/>
    <p:sldId id="296" r:id="rId54"/>
    <p:sldId id="297" r:id="rId55"/>
    <p:sldId id="298" r:id="rId56"/>
    <p:sldId id="299" r:id="rId57"/>
    <p:sldId id="300"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3" d="100"/>
          <a:sy n="63" d="100"/>
        </p:scale>
        <p:origin x="-138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en.wikipedia.org/wiki/JDBC"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Unit-VI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5" name="Rectangle 3"/>
          <p:cNvSpPr>
            <a:spLocks noGrp="1" noChangeArrowheads="1"/>
          </p:cNvSpPr>
          <p:nvPr>
            <p:ph idx="1"/>
          </p:nvPr>
        </p:nvSpPr>
        <p:spPr/>
        <p:txBody>
          <a:bodyPr/>
          <a:lstStyle/>
          <a:p>
            <a:pPr marL="609600" indent="-609600">
              <a:buFont typeface="Monotype Sorts" pitchFamily="2" charset="2"/>
              <a:buAutoNum type="arabicPeriod"/>
            </a:pPr>
            <a:r>
              <a:rPr lang="en-US" sz="2800" dirty="0"/>
              <a:t>Load the driver :</a:t>
            </a:r>
          </a:p>
          <a:p>
            <a:pPr marL="990600" lvl="1" indent="-533400">
              <a:buFont typeface="Monotype Sorts" pitchFamily="2" charset="2"/>
              <a:buNone/>
            </a:pPr>
            <a:r>
              <a:rPr lang="en-US" sz="2400" dirty="0"/>
              <a:t>     </a:t>
            </a:r>
            <a:r>
              <a:rPr lang="en-US" sz="2400" dirty="0" smtClean="0"/>
              <a:t>  </a:t>
            </a:r>
            <a:r>
              <a:rPr lang="en-US" sz="2400" dirty="0"/>
              <a:t>To load a driver , we will specify the </a:t>
            </a:r>
            <a:r>
              <a:rPr lang="en-US" sz="2400" dirty="0" smtClean="0"/>
              <a:t>class name </a:t>
            </a:r>
            <a:r>
              <a:rPr lang="en-US" sz="2400" dirty="0"/>
              <a:t>of the database driver in the </a:t>
            </a:r>
            <a:r>
              <a:rPr lang="en-US" sz="2400" dirty="0">
                <a:solidFill>
                  <a:srgbClr val="FF0000"/>
                </a:solidFill>
              </a:rPr>
              <a:t>Class.forName </a:t>
            </a:r>
            <a:r>
              <a:rPr lang="en-US" sz="2400" dirty="0"/>
              <a:t>method. </a:t>
            </a:r>
          </a:p>
          <a:p>
            <a:pPr marL="990600" lvl="1" indent="-533400">
              <a:buFont typeface="Monotype Sorts" pitchFamily="2" charset="2"/>
              <a:buNone/>
            </a:pPr>
            <a:endParaRPr lang="en-US" sz="2400" dirty="0"/>
          </a:p>
          <a:p>
            <a:pPr marL="609600" indent="-609600">
              <a:lnSpc>
                <a:spcPct val="90000"/>
              </a:lnSpc>
              <a:buFont typeface="Monotype Sorts" pitchFamily="2" charset="2"/>
              <a:buNone/>
            </a:pPr>
            <a:r>
              <a:rPr lang="en-US" altLang="zh-TW" sz="1600" dirty="0">
                <a:solidFill>
                  <a:srgbClr val="FFCC00"/>
                </a:solidFill>
                <a:ea typeface="新細明體" charset="-120"/>
                <a:cs typeface="Times New Roman" pitchFamily="18" charset="0"/>
              </a:rPr>
              <a:t>	</a:t>
            </a:r>
            <a:r>
              <a:rPr lang="en-US" altLang="zh-TW" sz="1600" b="1" dirty="0">
                <a:ea typeface="新細明體" charset="-120"/>
                <a:cs typeface="Times New Roman" pitchFamily="18" charset="0"/>
              </a:rPr>
              <a:t>Database </a:t>
            </a:r>
            <a:r>
              <a:rPr lang="en-US" altLang="zh-TW" sz="1600" b="1" dirty="0" smtClean="0">
                <a:ea typeface="新細明體" charset="-120"/>
                <a:cs typeface="Times New Roman" pitchFamily="18" charset="0"/>
              </a:rPr>
              <a:t> 	  </a:t>
            </a:r>
            <a:r>
              <a:rPr lang="en-US" altLang="zh-TW" sz="1600" b="1" dirty="0">
                <a:ea typeface="新細明體" charset="-120"/>
                <a:cs typeface="Times New Roman" pitchFamily="18" charset="0"/>
              </a:rPr>
              <a:t>Driver Class                                </a:t>
            </a:r>
            <a:r>
              <a:rPr lang="en-US" altLang="zh-TW" sz="1600" b="1" dirty="0" smtClean="0">
                <a:ea typeface="新細明體" charset="-120"/>
                <a:cs typeface="Times New Roman" pitchFamily="18" charset="0"/>
              </a:rPr>
              <a:t>		 </a:t>
            </a:r>
            <a:r>
              <a:rPr lang="en-US" altLang="zh-TW" sz="1600" b="1" dirty="0">
                <a:ea typeface="新細明體" charset="-120"/>
                <a:cs typeface="Times New Roman" pitchFamily="18" charset="0"/>
              </a:rPr>
              <a:t>Source</a:t>
            </a:r>
          </a:p>
          <a:p>
            <a:pPr marL="609600" indent="-609600">
              <a:lnSpc>
                <a:spcPct val="90000"/>
              </a:lnSpc>
              <a:buFont typeface="Monotype Sorts" pitchFamily="2" charset="2"/>
              <a:buNone/>
            </a:pPr>
            <a:r>
              <a:rPr lang="en-US" altLang="zh-TW" sz="1600" dirty="0">
                <a:ea typeface="新細明體" charset="-120"/>
                <a:cs typeface="Times New Roman" pitchFamily="18" charset="0"/>
              </a:rPr>
              <a:t>	Access     </a:t>
            </a:r>
            <a:r>
              <a:rPr lang="en-US" altLang="zh-TW" sz="1600" dirty="0" smtClean="0">
                <a:ea typeface="新細明體" charset="-120"/>
                <a:cs typeface="Times New Roman" pitchFamily="18" charset="0"/>
              </a:rPr>
              <a:t>	 </a:t>
            </a:r>
            <a:r>
              <a:rPr lang="en-US" altLang="zh-TW" sz="1600" dirty="0" err="1">
                <a:ea typeface="新細明體" charset="-120"/>
                <a:cs typeface="Times New Roman" pitchFamily="18" charset="0"/>
              </a:rPr>
              <a:t>sun.jdbc.odbc.JdbcOdbcDriver</a:t>
            </a:r>
            <a:r>
              <a:rPr lang="en-US" altLang="zh-TW" sz="1600" dirty="0">
                <a:ea typeface="新細明體" charset="-120"/>
                <a:cs typeface="Times New Roman" pitchFamily="18" charset="0"/>
              </a:rPr>
              <a:t>   </a:t>
            </a:r>
            <a:r>
              <a:rPr lang="en-US" altLang="zh-TW" sz="1600" dirty="0" smtClean="0">
                <a:ea typeface="新細明體" charset="-120"/>
                <a:cs typeface="Times New Roman" pitchFamily="18" charset="0"/>
              </a:rPr>
              <a:t>	 	Already </a:t>
            </a:r>
            <a:r>
              <a:rPr lang="en-US" altLang="zh-TW" sz="1600" dirty="0">
                <a:ea typeface="新細明體" charset="-120"/>
                <a:cs typeface="Times New Roman" pitchFamily="18" charset="0"/>
              </a:rPr>
              <a:t>in JDK</a:t>
            </a:r>
          </a:p>
          <a:p>
            <a:pPr marL="609600" indent="-609600">
              <a:lnSpc>
                <a:spcPct val="90000"/>
              </a:lnSpc>
              <a:buFont typeface="Monotype Sorts" pitchFamily="2" charset="2"/>
              <a:buNone/>
            </a:pPr>
            <a:r>
              <a:rPr lang="en-US" altLang="zh-TW" sz="1600" dirty="0">
                <a:ea typeface="新細明體" charset="-120"/>
                <a:cs typeface="Times New Roman" pitchFamily="18" charset="0"/>
              </a:rPr>
              <a:t>	</a:t>
            </a:r>
            <a:r>
              <a:rPr lang="en-US" altLang="zh-TW" sz="1600" dirty="0" err="1">
                <a:ea typeface="新細明體" charset="-120"/>
                <a:cs typeface="Times New Roman" pitchFamily="18" charset="0"/>
              </a:rPr>
              <a:t>MySQL</a:t>
            </a:r>
            <a:r>
              <a:rPr lang="en-US" altLang="zh-TW" sz="1600" dirty="0">
                <a:ea typeface="新細明體" charset="-120"/>
                <a:cs typeface="Times New Roman" pitchFamily="18" charset="0"/>
              </a:rPr>
              <a:t>    </a:t>
            </a:r>
            <a:r>
              <a:rPr lang="en-US" altLang="zh-TW" sz="1600" dirty="0" smtClean="0">
                <a:ea typeface="新細明體" charset="-120"/>
                <a:cs typeface="Times New Roman" pitchFamily="18" charset="0"/>
              </a:rPr>
              <a:t>	</a:t>
            </a:r>
            <a:r>
              <a:rPr lang="en-US" altLang="zh-TW" sz="1600" dirty="0" err="1" smtClean="0">
                <a:ea typeface="新細明體" charset="-120"/>
                <a:cs typeface="Times New Roman" pitchFamily="18" charset="0"/>
              </a:rPr>
              <a:t>com.mysql.jdbc.Driver</a:t>
            </a:r>
            <a:r>
              <a:rPr lang="en-US" altLang="zh-TW" sz="1600" dirty="0" smtClean="0">
                <a:ea typeface="新細明體" charset="-120"/>
                <a:cs typeface="Times New Roman" pitchFamily="18" charset="0"/>
              </a:rPr>
              <a:t>                		 </a:t>
            </a:r>
            <a:r>
              <a:rPr lang="en-US" altLang="zh-TW" sz="1600" dirty="0">
                <a:ea typeface="新細明體" charset="-120"/>
                <a:cs typeface="Times New Roman" pitchFamily="18" charset="0"/>
              </a:rPr>
              <a:t>Website</a:t>
            </a:r>
          </a:p>
          <a:p>
            <a:pPr marL="609600" indent="-609600">
              <a:lnSpc>
                <a:spcPct val="90000"/>
              </a:lnSpc>
              <a:buFont typeface="Monotype Sorts" pitchFamily="2" charset="2"/>
              <a:buNone/>
            </a:pPr>
            <a:r>
              <a:rPr lang="en-US" altLang="zh-TW" sz="1600" dirty="0">
                <a:ea typeface="新細明體" charset="-120"/>
                <a:cs typeface="Times New Roman" pitchFamily="18" charset="0"/>
              </a:rPr>
              <a:t>	Oracle       </a:t>
            </a:r>
            <a:r>
              <a:rPr lang="en-US" altLang="zh-TW" sz="1600" dirty="0" smtClean="0">
                <a:ea typeface="新細明體" charset="-120"/>
                <a:cs typeface="Times New Roman" pitchFamily="18" charset="0"/>
              </a:rPr>
              <a:t>	</a:t>
            </a:r>
            <a:r>
              <a:rPr lang="en-US" altLang="zh-TW" sz="1600" dirty="0" err="1" smtClean="0">
                <a:ea typeface="新細明體" charset="-120"/>
                <a:cs typeface="Times New Roman" pitchFamily="18" charset="0"/>
              </a:rPr>
              <a:t>oracle.jdbc.driver.OracleDriver</a:t>
            </a:r>
            <a:r>
              <a:rPr lang="en-US" altLang="zh-TW" sz="1600" dirty="0" smtClean="0">
                <a:ea typeface="新細明體" charset="-120"/>
                <a:cs typeface="Times New Roman" pitchFamily="18" charset="0"/>
              </a:rPr>
              <a:t>   		Website</a:t>
            </a:r>
            <a:endParaRPr lang="en-US" altLang="zh-TW" sz="1600" dirty="0">
              <a:ea typeface="新細明體" charset="-120"/>
              <a:cs typeface="Times New Roman" pitchFamily="18" charset="0"/>
            </a:endParaRPr>
          </a:p>
          <a:p>
            <a:pPr marL="609600" indent="-609600">
              <a:lnSpc>
                <a:spcPct val="90000"/>
              </a:lnSpc>
              <a:buFont typeface="Monotype Sorts" pitchFamily="2" charset="2"/>
              <a:buNone/>
            </a:pPr>
            <a:endParaRPr lang="en-US" altLang="zh-TW" sz="1600" dirty="0">
              <a:solidFill>
                <a:srgbClr val="FFCC00"/>
              </a:solidFill>
              <a:ea typeface="新細明體" charset="-120"/>
              <a:cs typeface="Times New Roman" pitchFamily="18" charset="0"/>
            </a:endParaRPr>
          </a:p>
          <a:p>
            <a:pPr marL="990600" lvl="1" indent="-533400">
              <a:buFont typeface="Monotype Sorts" pitchFamily="2" charset="2"/>
              <a:buNone/>
            </a:pPr>
            <a:endParaRPr lang="en-US" sz="2400" dirty="0"/>
          </a:p>
        </p:txBody>
      </p:sp>
      <p:sp>
        <p:nvSpPr>
          <p:cNvPr id="4" name="Slide Number Placeholder 4"/>
          <p:cNvSpPr>
            <a:spLocks noGrp="1"/>
          </p:cNvSpPr>
          <p:nvPr>
            <p:ph type="sldNum" sz="quarter" idx="12"/>
          </p:nvPr>
        </p:nvSpPr>
        <p:spPr/>
        <p:txBody>
          <a:bodyPr/>
          <a:lstStyle/>
          <a:p>
            <a:fld id="{C297B696-202A-47D8-8674-67C85A027E66}" type="slidenum">
              <a:rPr lang="zh-TW" altLang="en-US"/>
              <a:pPr/>
              <a:t>10</a:t>
            </a:fld>
            <a:endParaRPr lang="en-US" altLang="zh-TW"/>
          </a:p>
        </p:txBody>
      </p:sp>
      <p:cxnSp>
        <p:nvCxnSpPr>
          <p:cNvPr id="6" name="Straight Connector 5"/>
          <p:cNvCxnSpPr/>
          <p:nvPr/>
        </p:nvCxnSpPr>
        <p:spPr>
          <a:xfrm>
            <a:off x="838200" y="3581400"/>
            <a:ext cx="6477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1448594" y="3962400"/>
            <a:ext cx="13708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4687094" y="3924300"/>
            <a:ext cx="14470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62000" y="3200400"/>
            <a:ext cx="6553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794" y="3962400"/>
            <a:ext cx="15232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6590506" y="3924300"/>
            <a:ext cx="144859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762000" y="4648200"/>
            <a:ext cx="65532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09600" y="4800600"/>
            <a:ext cx="8001000" cy="830997"/>
          </a:xfrm>
          <a:prstGeom prst="rect">
            <a:avLst/>
          </a:prstGeom>
        </p:spPr>
        <p:txBody>
          <a:bodyPr wrap="square">
            <a:spAutoFit/>
          </a:bodyPr>
          <a:lstStyle/>
          <a:p>
            <a:pPr>
              <a:buFont typeface="Wingdings" pitchFamily="2" charset="2"/>
              <a:buChar char="§"/>
            </a:pPr>
            <a:endParaRPr lang="en-US" sz="2400" dirty="0" smtClean="0"/>
          </a:p>
          <a:p>
            <a:pPr>
              <a:buFont typeface="Wingdings" pitchFamily="2" charset="2"/>
              <a:buChar char="§"/>
            </a:pP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458200" cy="5668963"/>
          </a:xfrm>
        </p:spPr>
        <p:txBody>
          <a:bodyPr>
            <a:normAutofit/>
          </a:bodyPr>
          <a:lstStyle/>
          <a:p>
            <a:pPr>
              <a:buFont typeface="Wingdings" pitchFamily="2" charset="2"/>
              <a:buChar char="§"/>
            </a:pPr>
            <a:r>
              <a:rPr lang="en-US" dirty="0" smtClean="0"/>
              <a:t>The </a:t>
            </a:r>
            <a:r>
              <a:rPr lang="en-US" dirty="0" err="1" smtClean="0"/>
              <a:t>forName</a:t>
            </a:r>
            <a:r>
              <a:rPr lang="en-US" dirty="0" smtClean="0"/>
              <a:t>() method of Class </a:t>
            </a:r>
            <a:r>
              <a:rPr lang="en-US" dirty="0" smtClean="0"/>
              <a:t> </a:t>
            </a:r>
            <a:r>
              <a:rPr lang="en-US" dirty="0" smtClean="0"/>
              <a:t>is used to register the driver class. This method is used to dynamically load the driver class.</a:t>
            </a:r>
          </a:p>
          <a:p>
            <a:pPr>
              <a:buNone/>
            </a:pPr>
            <a:r>
              <a:rPr lang="en-US" dirty="0" smtClean="0">
                <a:solidFill>
                  <a:srgbClr val="FF0000"/>
                </a:solidFill>
              </a:rPr>
              <a:t>Syntax: </a:t>
            </a:r>
          </a:p>
          <a:p>
            <a:pPr>
              <a:buNone/>
            </a:pPr>
            <a:r>
              <a:rPr lang="en-US" dirty="0" smtClean="0"/>
              <a:t>public static void </a:t>
            </a:r>
            <a:r>
              <a:rPr lang="en-US" dirty="0" err="1" smtClean="0"/>
              <a:t>forName</a:t>
            </a:r>
            <a:r>
              <a:rPr lang="en-US" dirty="0" smtClean="0"/>
              <a:t>(String </a:t>
            </a:r>
            <a:r>
              <a:rPr lang="en-US" dirty="0" err="1" smtClean="0"/>
              <a:t>className</a:t>
            </a:r>
            <a:r>
              <a:rPr lang="en-US" dirty="0" smtClean="0"/>
              <a:t>)throws </a:t>
            </a:r>
            <a:r>
              <a:rPr lang="en-US" dirty="0" err="1" smtClean="0"/>
              <a:t>ClassNotFoundException</a:t>
            </a:r>
            <a:r>
              <a:rPr lang="en-US" dirty="0" smtClean="0"/>
              <a:t>  </a:t>
            </a:r>
            <a:endParaRPr lang="en-US" b="1" dirty="0" smtClean="0"/>
          </a:p>
          <a:p>
            <a:endParaRPr lang="en-US" b="1" dirty="0" smtClean="0"/>
          </a:p>
          <a:p>
            <a:pPr>
              <a:buNone/>
            </a:pPr>
            <a:r>
              <a:rPr lang="en-US" b="1" dirty="0" smtClean="0">
                <a:solidFill>
                  <a:srgbClr val="FF0000"/>
                </a:solidFill>
              </a:rPr>
              <a:t>Example </a:t>
            </a:r>
            <a:r>
              <a:rPr lang="en-US" b="1" dirty="0" smtClean="0"/>
              <a:t>to register the </a:t>
            </a:r>
            <a:r>
              <a:rPr lang="en-US" b="1" dirty="0" err="1" smtClean="0"/>
              <a:t>OracleDriver</a:t>
            </a:r>
            <a:r>
              <a:rPr lang="en-US" b="1" dirty="0" smtClean="0"/>
              <a:t> class</a:t>
            </a:r>
          </a:p>
          <a:p>
            <a:pPr>
              <a:buNone/>
            </a:pPr>
            <a:r>
              <a:rPr lang="en-US" dirty="0" smtClean="0"/>
              <a:t>Class.forName("</a:t>
            </a:r>
            <a:r>
              <a:rPr lang="en-US" dirty="0" err="1" smtClean="0"/>
              <a:t>oracle.jdbc.driver.OracleDriver</a:t>
            </a:r>
            <a:r>
              <a:rPr lang="en-US" dirty="0" smtClean="0"/>
              <a:t>");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9" name="Rectangle 3"/>
          <p:cNvSpPr>
            <a:spLocks noGrp="1" noChangeArrowheads="1"/>
          </p:cNvSpPr>
          <p:nvPr>
            <p:ph idx="1"/>
          </p:nvPr>
        </p:nvSpPr>
        <p:spPr>
          <a:xfrm>
            <a:off x="685800" y="457200"/>
            <a:ext cx="8305800" cy="5314950"/>
          </a:xfrm>
        </p:spPr>
        <p:txBody>
          <a:bodyPr/>
          <a:lstStyle/>
          <a:p>
            <a:pPr>
              <a:buFont typeface="Monotype Sorts" pitchFamily="2" charset="2"/>
              <a:buNone/>
            </a:pPr>
            <a:r>
              <a:rPr lang="en-US" dirty="0"/>
              <a:t>2. Define the Connection URL</a:t>
            </a:r>
          </a:p>
          <a:p>
            <a:pPr algn="just">
              <a:buFont typeface="Monotype Sorts" pitchFamily="2" charset="2"/>
              <a:buNone/>
            </a:pPr>
            <a:r>
              <a:rPr lang="en-US" dirty="0"/>
              <a:t>	</a:t>
            </a:r>
            <a:r>
              <a:rPr lang="en-US" sz="2400" dirty="0" smtClean="0">
                <a:latin typeface="Times New Roman" pitchFamily="18" charset="0"/>
                <a:cs typeface="Times New Roman" pitchFamily="18" charset="0"/>
              </a:rPr>
              <a:t>Once </a:t>
            </a:r>
            <a:r>
              <a:rPr lang="en-US" sz="2400" dirty="0">
                <a:latin typeface="Times New Roman" pitchFamily="18" charset="0"/>
                <a:cs typeface="Times New Roman" pitchFamily="18" charset="0"/>
              </a:rPr>
              <a:t>we have loaded the driver, we must specify the location of the database server. URLs referring to </a:t>
            </a:r>
            <a:r>
              <a:rPr lang="en-US" sz="2400" dirty="0" smtClean="0">
                <a:latin typeface="Times New Roman" pitchFamily="18" charset="0"/>
                <a:cs typeface="Times New Roman" pitchFamily="18" charset="0"/>
              </a:rPr>
              <a:t>database from java use </a:t>
            </a:r>
            <a:r>
              <a:rPr lang="en-US" sz="2400" dirty="0">
                <a:latin typeface="Times New Roman" pitchFamily="18" charset="0"/>
                <a:cs typeface="Times New Roman" pitchFamily="18" charset="0"/>
              </a:rPr>
              <a:t>the </a:t>
            </a:r>
            <a:r>
              <a:rPr lang="en-US" sz="2400" dirty="0" err="1">
                <a:latin typeface="Times New Roman" pitchFamily="18" charset="0"/>
                <a:cs typeface="Times New Roman" pitchFamily="18" charset="0"/>
              </a:rPr>
              <a:t>jdbc</a:t>
            </a:r>
            <a:r>
              <a:rPr lang="en-US" sz="2400" dirty="0">
                <a:latin typeface="Times New Roman" pitchFamily="18" charset="0"/>
                <a:cs typeface="Times New Roman" pitchFamily="18" charset="0"/>
              </a:rPr>
              <a:t>: protocol and embed the server host, port, and database name ( reference ) with  in the URL</a:t>
            </a:r>
            <a:r>
              <a:rPr lang="en-US" sz="2400" dirty="0" smtClean="0">
                <a:latin typeface="Times New Roman" pitchFamily="18" charset="0"/>
                <a:cs typeface="Times New Roman" pitchFamily="18" charset="0"/>
              </a:rPr>
              <a:t>.</a:t>
            </a:r>
          </a:p>
          <a:p>
            <a:pPr algn="just">
              <a:buFont typeface="Monotype Sorts" pitchFamily="2" charset="2"/>
              <a:buNone/>
            </a:pPr>
            <a:endParaRPr lang="en-US" sz="2400" dirty="0">
              <a:latin typeface="Times New Roman" pitchFamily="18" charset="0"/>
              <a:cs typeface="Times New Roman" pitchFamily="18" charset="0"/>
            </a:endParaRPr>
          </a:p>
          <a:p>
            <a:pPr>
              <a:buFont typeface="Monotype Sorts" pitchFamily="2" charset="2"/>
              <a:buNone/>
            </a:pPr>
            <a:r>
              <a:rPr lang="en-US" sz="2800" dirty="0"/>
              <a:t>Examples:</a:t>
            </a:r>
          </a:p>
          <a:p>
            <a:pPr>
              <a:buFont typeface="Monotype Sorts" pitchFamily="2" charset="2"/>
              <a:buNone/>
            </a:pPr>
            <a:r>
              <a:rPr lang="en-US" sz="2800" dirty="0"/>
              <a:t>String   </a:t>
            </a:r>
            <a:r>
              <a:rPr lang="en-US" sz="2000" dirty="0" err="1"/>
              <a:t>oracleURL</a:t>
            </a:r>
            <a:r>
              <a:rPr lang="en-US" sz="2000" dirty="0"/>
              <a:t>=“</a:t>
            </a:r>
            <a:r>
              <a:rPr lang="en-US" sz="2000" dirty="0" err="1"/>
              <a:t>jdbc:oracle:thin</a:t>
            </a:r>
            <a:r>
              <a:rPr lang="en-US" sz="2000" dirty="0"/>
              <a:t>:@”+host+”:”+port+”:”+</a:t>
            </a:r>
            <a:r>
              <a:rPr lang="en-US" sz="2000" dirty="0" err="1"/>
              <a:t>dbName</a:t>
            </a:r>
            <a:r>
              <a:rPr lang="en-US" sz="2000" dirty="0"/>
              <a:t>;</a:t>
            </a:r>
          </a:p>
          <a:p>
            <a:pPr>
              <a:buFont typeface="Monotype Sorts" pitchFamily="2" charset="2"/>
              <a:buNone/>
            </a:pPr>
            <a:r>
              <a:rPr lang="en-US" sz="2400" dirty="0"/>
              <a:t>String     </a:t>
            </a:r>
            <a:r>
              <a:rPr lang="en-US" sz="2000" dirty="0" err="1"/>
              <a:t>sybaseURL</a:t>
            </a:r>
            <a:r>
              <a:rPr lang="en-US" sz="2000" dirty="0"/>
              <a:t>=“</a:t>
            </a:r>
            <a:r>
              <a:rPr lang="en-US" sz="2000" dirty="0" err="1"/>
              <a:t>jdbc:sybase:Tds</a:t>
            </a:r>
            <a:r>
              <a:rPr lang="en-US" sz="2000" dirty="0"/>
              <a:t>:@”+host+”:”+port+”:”+</a:t>
            </a:r>
            <a:r>
              <a:rPr lang="en-US" sz="2000" dirty="0" err="1"/>
              <a:t>dbName</a:t>
            </a:r>
            <a:r>
              <a:rPr lang="en-US" sz="2000" dirty="0"/>
              <a:t>;</a:t>
            </a:r>
          </a:p>
          <a:p>
            <a:pPr>
              <a:buFont typeface="Monotype Sorts" pitchFamily="2" charset="2"/>
              <a:buNone/>
            </a:pPr>
            <a:r>
              <a:rPr lang="en-US" sz="2000" dirty="0"/>
              <a:t>String        </a:t>
            </a:r>
            <a:r>
              <a:rPr lang="en-US" sz="2000" dirty="0" err="1"/>
              <a:t>msAccessURL</a:t>
            </a:r>
            <a:r>
              <a:rPr lang="en-US" sz="2000" dirty="0"/>
              <a:t>=“</a:t>
            </a:r>
            <a:r>
              <a:rPr lang="en-US" sz="2000" dirty="0" err="1"/>
              <a:t>jdbc:odbc</a:t>
            </a:r>
            <a:r>
              <a:rPr lang="en-US" sz="2000" dirty="0"/>
              <a:t>:”+</a:t>
            </a:r>
            <a:r>
              <a:rPr lang="en-US" sz="2000" dirty="0" err="1"/>
              <a:t>dbName</a:t>
            </a:r>
            <a:r>
              <a:rPr lang="en-US" sz="2000" dirty="0"/>
              <a:t>;</a:t>
            </a:r>
          </a:p>
        </p:txBody>
      </p:sp>
      <p:sp>
        <p:nvSpPr>
          <p:cNvPr id="3" name="Slide Number Placeholder 4"/>
          <p:cNvSpPr>
            <a:spLocks noGrp="1"/>
          </p:cNvSpPr>
          <p:nvPr>
            <p:ph type="sldNum" sz="quarter" idx="12"/>
          </p:nvPr>
        </p:nvSpPr>
        <p:spPr/>
        <p:txBody>
          <a:bodyPr/>
          <a:lstStyle/>
          <a:p>
            <a:fld id="{6AEC113B-2DD0-4C49-A1C4-AB605391CE19}" type="slidenum">
              <a:rPr lang="zh-TW" altLang="en-US"/>
              <a:pPr/>
              <a:t>12</a:t>
            </a:fld>
            <a:endParaRPr lang="en-US" altLang="zh-TW"/>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3" name="Rectangle 3"/>
          <p:cNvSpPr>
            <a:spLocks noGrp="1" noChangeArrowheads="1"/>
          </p:cNvSpPr>
          <p:nvPr>
            <p:ph idx="1"/>
          </p:nvPr>
        </p:nvSpPr>
        <p:spPr>
          <a:xfrm>
            <a:off x="685800" y="533400"/>
            <a:ext cx="8153400" cy="6172200"/>
          </a:xfrm>
        </p:spPr>
        <p:txBody>
          <a:bodyPr>
            <a:normAutofit fontScale="77500" lnSpcReduction="20000"/>
          </a:bodyPr>
          <a:lstStyle/>
          <a:p>
            <a:pPr marL="609600" indent="-609600">
              <a:buFont typeface="Monotype Sorts" pitchFamily="2" charset="2"/>
              <a:buAutoNum type="arabicPeriod" startAt="3"/>
            </a:pPr>
            <a:r>
              <a:rPr lang="en-US" sz="4600" dirty="0"/>
              <a:t>Establishing the </a:t>
            </a:r>
            <a:r>
              <a:rPr lang="en-US" sz="4600" dirty="0" smtClean="0"/>
              <a:t>connection</a:t>
            </a:r>
            <a:endParaRPr lang="en-US" sz="4600" dirty="0"/>
          </a:p>
          <a:p>
            <a:pPr marL="990600" lvl="1" indent="-533400" algn="just">
              <a:buNone/>
            </a:pPr>
            <a:r>
              <a:rPr lang="en-US" sz="2400" dirty="0" smtClean="0"/>
              <a:t>       </a:t>
            </a:r>
            <a:r>
              <a:rPr lang="en-US" sz="2900" dirty="0" smtClean="0"/>
              <a:t>To </a:t>
            </a:r>
            <a:r>
              <a:rPr lang="en-US" sz="2900" dirty="0"/>
              <a:t>make the actual network connection, pass the URL, database username and </a:t>
            </a:r>
            <a:r>
              <a:rPr lang="en-US" sz="2900" dirty="0" smtClean="0"/>
              <a:t>password </a:t>
            </a:r>
            <a:r>
              <a:rPr lang="en-US" sz="2900" dirty="0"/>
              <a:t>to the </a:t>
            </a:r>
            <a:r>
              <a:rPr lang="en-US" sz="2900" dirty="0" err="1"/>
              <a:t>getConnection</a:t>
            </a:r>
            <a:r>
              <a:rPr lang="en-US" sz="2900" dirty="0"/>
              <a:t> method of the </a:t>
            </a:r>
            <a:r>
              <a:rPr lang="en-US" sz="2900" dirty="0" err="1" smtClean="0"/>
              <a:t>DriverManager</a:t>
            </a:r>
            <a:r>
              <a:rPr lang="en-US" sz="2900" dirty="0" smtClean="0"/>
              <a:t> </a:t>
            </a:r>
            <a:r>
              <a:rPr lang="en-US" sz="2900" dirty="0"/>
              <a:t>class</a:t>
            </a:r>
            <a:r>
              <a:rPr lang="en-US" sz="2900" dirty="0" smtClean="0"/>
              <a:t>.</a:t>
            </a:r>
          </a:p>
          <a:p>
            <a:pPr marL="990600" lvl="1" indent="-533400" algn="just">
              <a:buFont typeface="Wingdings" pitchFamily="2" charset="2"/>
              <a:buChar char="ü"/>
            </a:pPr>
            <a:r>
              <a:rPr lang="en-US" sz="2900" dirty="0" smtClean="0"/>
              <a:t>The </a:t>
            </a:r>
            <a:r>
              <a:rPr lang="en-US" sz="2900" dirty="0" err="1" smtClean="0"/>
              <a:t>getConnection</a:t>
            </a:r>
            <a:r>
              <a:rPr lang="en-US" sz="2900" dirty="0" smtClean="0"/>
              <a:t>() method of </a:t>
            </a:r>
            <a:r>
              <a:rPr lang="en-US" sz="2900" dirty="0" err="1" smtClean="0"/>
              <a:t>DriverManager</a:t>
            </a:r>
            <a:r>
              <a:rPr lang="en-US" sz="2900" dirty="0" smtClean="0"/>
              <a:t> class is used to establish connection with the database.</a:t>
            </a:r>
          </a:p>
          <a:p>
            <a:pPr>
              <a:buNone/>
            </a:pPr>
            <a:endParaRPr lang="en-US" b="1" dirty="0" smtClean="0">
              <a:solidFill>
                <a:srgbClr val="FF0000"/>
              </a:solidFill>
            </a:endParaRPr>
          </a:p>
          <a:p>
            <a:pPr>
              <a:buNone/>
            </a:pPr>
            <a:r>
              <a:rPr lang="en-US" b="1" dirty="0" smtClean="0">
                <a:solidFill>
                  <a:srgbClr val="FF0000"/>
                </a:solidFill>
              </a:rPr>
              <a:t>Syntax </a:t>
            </a:r>
            <a:r>
              <a:rPr lang="en-US" b="1" dirty="0" smtClean="0"/>
              <a:t>of </a:t>
            </a:r>
            <a:r>
              <a:rPr lang="en-US" b="1" dirty="0" err="1" smtClean="0"/>
              <a:t>getConnection</a:t>
            </a:r>
            <a:r>
              <a:rPr lang="en-US" b="1" dirty="0" smtClean="0"/>
              <a:t>() method</a:t>
            </a:r>
          </a:p>
          <a:p>
            <a:pPr>
              <a:buNone/>
            </a:pPr>
            <a:r>
              <a:rPr lang="en-US" dirty="0" smtClean="0"/>
              <a:t>1) public static Connection </a:t>
            </a:r>
            <a:r>
              <a:rPr lang="en-US" dirty="0" err="1" smtClean="0"/>
              <a:t>getConnection</a:t>
            </a:r>
            <a:r>
              <a:rPr lang="en-US" dirty="0" smtClean="0"/>
              <a:t>(String </a:t>
            </a:r>
            <a:r>
              <a:rPr lang="en-US" dirty="0" err="1" smtClean="0"/>
              <a:t>url</a:t>
            </a:r>
            <a:r>
              <a:rPr lang="en-US" dirty="0" smtClean="0"/>
              <a:t>)throws </a:t>
            </a:r>
            <a:r>
              <a:rPr lang="en-US" dirty="0" err="1" smtClean="0"/>
              <a:t>SQLException</a:t>
            </a:r>
            <a:r>
              <a:rPr lang="en-US" dirty="0" smtClean="0"/>
              <a:t>  </a:t>
            </a:r>
          </a:p>
          <a:p>
            <a:pPr>
              <a:buNone/>
            </a:pPr>
            <a:r>
              <a:rPr lang="en-US" dirty="0" smtClean="0"/>
              <a:t>2) public static Connection </a:t>
            </a:r>
            <a:r>
              <a:rPr lang="en-US" dirty="0" err="1" smtClean="0"/>
              <a:t>getConnection</a:t>
            </a:r>
            <a:r>
              <a:rPr lang="en-US" dirty="0" smtClean="0"/>
              <a:t>(String </a:t>
            </a:r>
            <a:r>
              <a:rPr lang="en-US" dirty="0" err="1" smtClean="0"/>
              <a:t>url,String</a:t>
            </a:r>
            <a:r>
              <a:rPr lang="en-US" dirty="0" smtClean="0"/>
              <a:t> </a:t>
            </a:r>
            <a:r>
              <a:rPr lang="en-US" dirty="0" err="1" smtClean="0"/>
              <a:t>name,String</a:t>
            </a:r>
            <a:r>
              <a:rPr lang="en-US" dirty="0" smtClean="0"/>
              <a:t> password) throws </a:t>
            </a:r>
            <a:r>
              <a:rPr lang="en-US" dirty="0" err="1" smtClean="0"/>
              <a:t>SQLException</a:t>
            </a:r>
            <a:r>
              <a:rPr lang="en-US" dirty="0" smtClean="0"/>
              <a:t>  </a:t>
            </a:r>
          </a:p>
          <a:p>
            <a:pPr marL="990600" lvl="1" indent="-533400" algn="just">
              <a:buNone/>
            </a:pPr>
            <a:endParaRPr lang="en-US" sz="2400" dirty="0"/>
          </a:p>
          <a:p>
            <a:pPr marL="990600" lvl="1" indent="-533400">
              <a:buFont typeface="Monotype Sorts" pitchFamily="2" charset="2"/>
              <a:buAutoNum type="arabicPeriod"/>
            </a:pPr>
            <a:endParaRPr lang="en-US" dirty="0"/>
          </a:p>
          <a:p>
            <a:pPr marL="990600" lvl="1" indent="-533400">
              <a:buFont typeface="Monotype Sorts" pitchFamily="2" charset="2"/>
              <a:buNone/>
            </a:pPr>
            <a:r>
              <a:rPr lang="en-US" dirty="0">
                <a:solidFill>
                  <a:srgbClr val="FF0000"/>
                </a:solidFill>
              </a:rPr>
              <a:t>Ex:-</a:t>
            </a:r>
          </a:p>
          <a:p>
            <a:pPr marL="990600" lvl="1" indent="-533400">
              <a:buFont typeface="Monotype Sorts" pitchFamily="2" charset="2"/>
              <a:buNone/>
            </a:pPr>
            <a:r>
              <a:rPr lang="en-US" dirty="0"/>
              <a:t>	Connection  con=</a:t>
            </a:r>
          </a:p>
          <a:p>
            <a:pPr marL="990600" lvl="1" indent="-533400">
              <a:buFont typeface="Monotype Sorts" pitchFamily="2" charset="2"/>
              <a:buNone/>
            </a:pPr>
            <a:r>
              <a:rPr lang="en-US" dirty="0"/>
              <a:t>          </a:t>
            </a:r>
            <a:r>
              <a:rPr lang="en-US" dirty="0" err="1"/>
              <a:t>DriverManager.getConnection</a:t>
            </a:r>
            <a:r>
              <a:rPr lang="en-US" dirty="0"/>
              <a:t>(</a:t>
            </a:r>
            <a:r>
              <a:rPr lang="en-US" dirty="0" err="1"/>
              <a:t>oracleURL</a:t>
            </a:r>
            <a:r>
              <a:rPr lang="en-US" dirty="0"/>
              <a:t>,  </a:t>
            </a:r>
            <a:r>
              <a:rPr lang="en-US" dirty="0" smtClean="0"/>
              <a:t>username</a:t>
            </a:r>
            <a:r>
              <a:rPr lang="en-US" dirty="0"/>
              <a:t>, password );</a:t>
            </a:r>
          </a:p>
          <a:p>
            <a:pPr marL="990600" lvl="1" indent="-533400">
              <a:buFont typeface="Monotype Sorts" pitchFamily="2" charset="2"/>
              <a:buAutoNum type="arabicPeriod"/>
            </a:pPr>
            <a:endParaRPr lang="en-US" dirty="0"/>
          </a:p>
        </p:txBody>
      </p:sp>
      <p:sp>
        <p:nvSpPr>
          <p:cNvPr id="3" name="Slide Number Placeholder 4"/>
          <p:cNvSpPr>
            <a:spLocks noGrp="1"/>
          </p:cNvSpPr>
          <p:nvPr>
            <p:ph type="sldNum" sz="quarter" idx="12"/>
          </p:nvPr>
        </p:nvSpPr>
        <p:spPr/>
        <p:txBody>
          <a:bodyPr/>
          <a:lstStyle/>
          <a:p>
            <a:fld id="{0CE8C713-D61C-4F84-ABCA-8E04DD05EF3C}" type="slidenum">
              <a:rPr lang="zh-TW" altLang="en-US"/>
              <a:pPr/>
              <a:t>13</a:t>
            </a:fld>
            <a:endParaRPr lang="en-US" altLang="zh-TW"/>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7" name="Rectangle 3"/>
          <p:cNvSpPr>
            <a:spLocks noGrp="1" noChangeArrowheads="1"/>
          </p:cNvSpPr>
          <p:nvPr>
            <p:ph idx="1"/>
          </p:nvPr>
        </p:nvSpPr>
        <p:spPr>
          <a:xfrm>
            <a:off x="685800" y="609600"/>
            <a:ext cx="7772400" cy="5162550"/>
          </a:xfrm>
        </p:spPr>
        <p:txBody>
          <a:bodyPr/>
          <a:lstStyle/>
          <a:p>
            <a:pPr>
              <a:buFont typeface="Monotype Sorts" pitchFamily="2" charset="2"/>
              <a:buNone/>
            </a:pPr>
            <a:r>
              <a:rPr lang="en-US"/>
              <a:t>4. Create a statement object</a:t>
            </a:r>
          </a:p>
          <a:p>
            <a:pPr>
              <a:buFont typeface="Monotype Sorts" pitchFamily="2" charset="2"/>
              <a:buNone/>
            </a:pPr>
            <a:r>
              <a:rPr lang="en-US"/>
              <a:t>     Statement object is used to send queries to the database.</a:t>
            </a:r>
          </a:p>
          <a:p>
            <a:pPr>
              <a:buFont typeface="Monotype Sorts" pitchFamily="2" charset="2"/>
              <a:buNone/>
            </a:pPr>
            <a:r>
              <a:rPr lang="en-US"/>
              <a:t>	</a:t>
            </a:r>
          </a:p>
          <a:p>
            <a:pPr>
              <a:buFont typeface="Monotype Sorts" pitchFamily="2" charset="2"/>
              <a:buNone/>
            </a:pPr>
            <a:r>
              <a:rPr lang="en-US"/>
              <a:t>	Ex:- </a:t>
            </a:r>
          </a:p>
          <a:p>
            <a:pPr>
              <a:buFont typeface="Monotype Sorts" pitchFamily="2" charset="2"/>
              <a:buNone/>
            </a:pPr>
            <a:r>
              <a:rPr lang="en-US"/>
              <a:t>		</a:t>
            </a:r>
            <a:r>
              <a:rPr lang="en-US" sz="2800"/>
              <a:t>Statement stmt=connection.createStatement();</a:t>
            </a:r>
          </a:p>
        </p:txBody>
      </p:sp>
      <p:sp>
        <p:nvSpPr>
          <p:cNvPr id="3" name="Slide Number Placeholder 4"/>
          <p:cNvSpPr>
            <a:spLocks noGrp="1"/>
          </p:cNvSpPr>
          <p:nvPr>
            <p:ph type="sldNum" sz="quarter" idx="12"/>
          </p:nvPr>
        </p:nvSpPr>
        <p:spPr/>
        <p:txBody>
          <a:bodyPr/>
          <a:lstStyle/>
          <a:p>
            <a:fld id="{65393B97-D8CB-4C02-A32E-C66BD5519258}" type="slidenum">
              <a:rPr lang="zh-TW" altLang="en-US"/>
              <a:pPr/>
              <a:t>14</a:t>
            </a:fld>
            <a:endParaRPr lang="en-US" altLang="zh-TW"/>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1" name="Rectangle 3"/>
          <p:cNvSpPr>
            <a:spLocks noGrp="1" noChangeArrowheads="1"/>
          </p:cNvSpPr>
          <p:nvPr>
            <p:ph idx="1"/>
          </p:nvPr>
        </p:nvSpPr>
        <p:spPr>
          <a:xfrm>
            <a:off x="685800" y="762000"/>
            <a:ext cx="7772400" cy="5010150"/>
          </a:xfrm>
        </p:spPr>
        <p:txBody>
          <a:bodyPr/>
          <a:lstStyle/>
          <a:p>
            <a:pPr>
              <a:buFont typeface="Monotype Sorts" pitchFamily="2" charset="2"/>
              <a:buNone/>
            </a:pPr>
            <a:r>
              <a:rPr lang="en-US"/>
              <a:t>5. Execute a query </a:t>
            </a:r>
          </a:p>
          <a:p>
            <a:pPr>
              <a:buFont typeface="Monotype Sorts" pitchFamily="2" charset="2"/>
              <a:buNone/>
            </a:pPr>
            <a:r>
              <a:rPr lang="en-US"/>
              <a:t>	Once we have a statement object , we can use it to send SQL queries by using the execute query method.</a:t>
            </a:r>
          </a:p>
          <a:p>
            <a:pPr>
              <a:buFont typeface="Monotype Sorts" pitchFamily="2" charset="2"/>
              <a:buNone/>
            </a:pPr>
            <a:r>
              <a:rPr lang="en-US"/>
              <a:t>   Ex:- </a:t>
            </a:r>
          </a:p>
          <a:p>
            <a:pPr>
              <a:buFont typeface="Monotype Sorts" pitchFamily="2" charset="2"/>
              <a:buNone/>
            </a:pPr>
            <a:r>
              <a:rPr lang="en-US"/>
              <a:t>	String query=“select *from emp”;</a:t>
            </a:r>
          </a:p>
          <a:p>
            <a:pPr>
              <a:buFont typeface="Monotype Sorts" pitchFamily="2" charset="2"/>
              <a:buNone/>
            </a:pPr>
            <a:r>
              <a:rPr lang="en-US"/>
              <a:t>    ResultSet rs=stmt.executeQuery(query);</a:t>
            </a:r>
          </a:p>
        </p:txBody>
      </p:sp>
      <p:sp>
        <p:nvSpPr>
          <p:cNvPr id="3" name="Slide Number Placeholder 4"/>
          <p:cNvSpPr>
            <a:spLocks noGrp="1"/>
          </p:cNvSpPr>
          <p:nvPr>
            <p:ph type="sldNum" sz="quarter" idx="12"/>
          </p:nvPr>
        </p:nvSpPr>
        <p:spPr/>
        <p:txBody>
          <a:bodyPr/>
          <a:lstStyle/>
          <a:p>
            <a:fld id="{B712F78B-82D4-481F-9C02-507B19933CC9}" type="slidenum">
              <a:rPr lang="zh-TW" altLang="en-US"/>
              <a:pPr/>
              <a:t>15</a:t>
            </a:fld>
            <a:endParaRPr lang="en-US" altLang="zh-TW"/>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5" name="Rectangle 3"/>
          <p:cNvSpPr>
            <a:spLocks noGrp="1" noChangeArrowheads="1"/>
          </p:cNvSpPr>
          <p:nvPr>
            <p:ph idx="1"/>
          </p:nvPr>
        </p:nvSpPr>
        <p:spPr>
          <a:xfrm>
            <a:off x="685800" y="1066800"/>
            <a:ext cx="7772400" cy="4705350"/>
          </a:xfrm>
        </p:spPr>
        <p:txBody>
          <a:bodyPr/>
          <a:lstStyle/>
          <a:p>
            <a:pPr>
              <a:buFont typeface="Monotype Sorts" pitchFamily="2" charset="2"/>
              <a:buNone/>
            </a:pPr>
            <a:r>
              <a:rPr lang="en-US"/>
              <a:t>5. Process the Results</a:t>
            </a:r>
          </a:p>
          <a:p>
            <a:pPr>
              <a:buFont typeface="Monotype Sorts" pitchFamily="2" charset="2"/>
              <a:buNone/>
            </a:pPr>
            <a:r>
              <a:rPr lang="en-US"/>
              <a:t>	 The simplest way to process the results is to  use the next method of ResultSet to move through the table a row at a time.</a:t>
            </a:r>
          </a:p>
        </p:txBody>
      </p:sp>
      <p:sp>
        <p:nvSpPr>
          <p:cNvPr id="3" name="Slide Number Placeholder 4"/>
          <p:cNvSpPr>
            <a:spLocks noGrp="1"/>
          </p:cNvSpPr>
          <p:nvPr>
            <p:ph type="sldNum" sz="quarter" idx="12"/>
          </p:nvPr>
        </p:nvSpPr>
        <p:spPr/>
        <p:txBody>
          <a:bodyPr/>
          <a:lstStyle/>
          <a:p>
            <a:fld id="{3AA20E29-209C-4080-8651-A297F0671258}" type="slidenum">
              <a:rPr lang="zh-TW" altLang="en-US"/>
              <a:pPr/>
              <a:t>16</a:t>
            </a:fld>
            <a:endParaRPr lang="en-US" altLang="zh-TW"/>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smtClean="0"/>
              <a:t/>
            </a:r>
            <a:br>
              <a:rPr lang="en-US" sz="3100" dirty="0" smtClean="0"/>
            </a:br>
            <a:r>
              <a:rPr lang="en-US" sz="3100" dirty="0" smtClean="0">
                <a:solidFill>
                  <a:srgbClr val="FF0000"/>
                </a:solidFill>
                <a:effectLst>
                  <a:outerShdw blurRad="38100" dist="38100" dir="2700000" algn="tl">
                    <a:srgbClr val="000000">
                      <a:alpha val="43137"/>
                    </a:srgbClr>
                  </a:outerShdw>
                </a:effectLst>
              </a:rPr>
              <a:t>JDBC - Statements, </a:t>
            </a:r>
            <a:r>
              <a:rPr lang="en-US" sz="3100" dirty="0" err="1" smtClean="0">
                <a:solidFill>
                  <a:srgbClr val="FF0000"/>
                </a:solidFill>
                <a:effectLst>
                  <a:outerShdw blurRad="38100" dist="38100" dir="2700000" algn="tl">
                    <a:srgbClr val="000000">
                      <a:alpha val="43137"/>
                    </a:srgbClr>
                  </a:outerShdw>
                </a:effectLst>
              </a:rPr>
              <a:t>PreparedStatement</a:t>
            </a:r>
            <a:r>
              <a:rPr lang="en-US" sz="3100" dirty="0" smtClean="0">
                <a:solidFill>
                  <a:srgbClr val="FF0000"/>
                </a:solidFill>
                <a:effectLst>
                  <a:outerShdw blurRad="38100" dist="38100" dir="2700000" algn="tl">
                    <a:srgbClr val="000000">
                      <a:alpha val="43137"/>
                    </a:srgbClr>
                  </a:outerShdw>
                </a:effectLst>
              </a:rPr>
              <a:t> and </a:t>
            </a:r>
            <a:r>
              <a:rPr lang="en-US" sz="3100" dirty="0" err="1" smtClean="0">
                <a:solidFill>
                  <a:srgbClr val="FF0000"/>
                </a:solidFill>
                <a:effectLst>
                  <a:outerShdw blurRad="38100" dist="38100" dir="2700000" algn="tl">
                    <a:srgbClr val="000000">
                      <a:alpha val="43137"/>
                    </a:srgbClr>
                  </a:outerShdw>
                </a:effectLst>
              </a:rPr>
              <a:t>CallableStatement</a:t>
            </a:r>
            <a:r>
              <a:rPr lang="en-US" dirty="0" smtClean="0"/>
              <a:t/>
            </a:r>
            <a:br>
              <a:rPr lang="en-US" dirty="0" smtClean="0"/>
            </a:br>
            <a:endParaRPr lang="en-US" dirty="0"/>
          </a:p>
        </p:txBody>
      </p:sp>
      <p:sp>
        <p:nvSpPr>
          <p:cNvPr id="3" name="Content Placeholder 2"/>
          <p:cNvSpPr>
            <a:spLocks noGrp="1"/>
          </p:cNvSpPr>
          <p:nvPr>
            <p:ph idx="1"/>
          </p:nvPr>
        </p:nvSpPr>
        <p:spPr>
          <a:xfrm>
            <a:off x="457200" y="1295401"/>
            <a:ext cx="8229600" cy="2362200"/>
          </a:xfrm>
        </p:spPr>
        <p:txBody>
          <a:bodyPr>
            <a:normAutofit/>
          </a:bodyPr>
          <a:lstStyle/>
          <a:p>
            <a:r>
              <a:rPr lang="en-US" sz="2400" dirty="0" smtClean="0"/>
              <a:t>In JDBC there are 3-types of statements that we can use to interact with the DBMS.</a:t>
            </a:r>
          </a:p>
          <a:p>
            <a:r>
              <a:rPr lang="en-US" sz="2400" dirty="0" smtClean="0"/>
              <a:t>These statements are:</a:t>
            </a:r>
          </a:p>
          <a:p>
            <a:pPr lvl="1"/>
            <a:r>
              <a:rPr lang="en-US" sz="2000" dirty="0" smtClean="0"/>
              <a:t>Statement</a:t>
            </a:r>
          </a:p>
          <a:p>
            <a:pPr lvl="1"/>
            <a:r>
              <a:rPr lang="en-US" sz="2000" dirty="0" err="1" smtClean="0"/>
              <a:t>PreparedStatement</a:t>
            </a:r>
            <a:endParaRPr lang="en-US" sz="2000" dirty="0" smtClean="0"/>
          </a:p>
          <a:p>
            <a:pPr lvl="1"/>
            <a:r>
              <a:rPr lang="en-US" sz="2000" dirty="0" err="1" smtClean="0"/>
              <a:t>CallableStatement</a:t>
            </a:r>
            <a:endParaRPr lang="en-US" sz="2000" dirty="0" smtClean="0"/>
          </a:p>
          <a:p>
            <a:pPr lvl="1"/>
            <a:endParaRPr lang="en-US" sz="2000" dirty="0" smtClean="0"/>
          </a:p>
          <a:p>
            <a:endParaRPr lang="en-US" sz="2400" dirty="0"/>
          </a:p>
        </p:txBody>
      </p:sp>
      <p:pic>
        <p:nvPicPr>
          <p:cNvPr id="4" name="Picture 3"/>
          <p:cNvPicPr>
            <a:picLocks noChangeAspect="1" noChangeArrowheads="1"/>
          </p:cNvPicPr>
          <p:nvPr/>
        </p:nvPicPr>
        <p:blipFill>
          <a:blip r:embed="rId2"/>
          <a:srcRect/>
          <a:stretch>
            <a:fillRect/>
          </a:stretch>
        </p:blipFill>
        <p:spPr bwMode="auto">
          <a:xfrm>
            <a:off x="2362200" y="4038600"/>
            <a:ext cx="2819400" cy="25908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a:bodyPr>
          <a:lstStyle/>
          <a:p>
            <a:r>
              <a:rPr lang="en-US" dirty="0" smtClean="0"/>
              <a:t>Statement</a:t>
            </a:r>
          </a:p>
          <a:p>
            <a:pPr lvl="1" algn="just"/>
            <a:r>
              <a:rPr lang="en-US" sz="2400" dirty="0" smtClean="0">
                <a:latin typeface="Times New Roman" pitchFamily="18" charset="0"/>
                <a:cs typeface="Times New Roman" pitchFamily="18" charset="0"/>
              </a:rPr>
              <a:t>In terms of efficiency, it is suitable to use </a:t>
            </a:r>
            <a:r>
              <a:rPr lang="en-US" sz="2400" i="1" dirty="0" smtClean="0">
                <a:solidFill>
                  <a:srgbClr val="FF0000"/>
                </a:solidFill>
                <a:latin typeface="Times New Roman" pitchFamily="18" charset="0"/>
                <a:cs typeface="Times New Roman" pitchFamily="18" charset="0"/>
              </a:rPr>
              <a:t>Statement</a:t>
            </a:r>
            <a:r>
              <a:rPr lang="en-US" sz="2400" dirty="0" smtClean="0">
                <a:latin typeface="Times New Roman" pitchFamily="18" charset="0"/>
                <a:cs typeface="Times New Roman" pitchFamily="18" charset="0"/>
              </a:rPr>
              <a:t> only when we know that we will not need to execute the SQL query multiple times.</a:t>
            </a:r>
          </a:p>
          <a:p>
            <a:pPr lvl="1" algn="just">
              <a:buNone/>
            </a:pPr>
            <a:endParaRPr lang="en-US" sz="2400" dirty="0" smtClean="0">
              <a:latin typeface="Times New Roman" pitchFamily="18" charset="0"/>
              <a:cs typeface="Times New Roman" pitchFamily="18" charset="0"/>
            </a:endParaRPr>
          </a:p>
          <a:p>
            <a:pPr lvl="1" algn="just"/>
            <a:r>
              <a:rPr lang="en-US" sz="2400" dirty="0" smtClean="0">
                <a:latin typeface="Times New Roman" pitchFamily="18" charset="0"/>
                <a:cs typeface="Times New Roman" pitchFamily="18" charset="0"/>
              </a:rPr>
              <a:t> In contrast to </a:t>
            </a:r>
            <a:r>
              <a:rPr lang="en-US" sz="2400" i="1" dirty="0" err="1" smtClean="0">
                <a:solidFill>
                  <a:srgbClr val="FF0000"/>
                </a:solidFill>
                <a:latin typeface="Times New Roman" pitchFamily="18" charset="0"/>
                <a:cs typeface="Times New Roman" pitchFamily="18" charset="0"/>
              </a:rPr>
              <a:t>PreparedStatement</a:t>
            </a:r>
            <a:r>
              <a:rPr lang="en-US" sz="2400" dirty="0" smtClean="0">
                <a:latin typeface="Times New Roman" pitchFamily="18" charset="0"/>
                <a:cs typeface="Times New Roman" pitchFamily="18" charset="0"/>
              </a:rPr>
              <a:t> the Statement doesn’t offer support for the parameterized SQL queries.</a:t>
            </a:r>
          </a:p>
          <a:p>
            <a:pPr lvl="1" algn="just"/>
            <a:endParaRPr lang="en-US" sz="2400" dirty="0" smtClean="0">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Used for executing simple SQL statements like CRUD (create, retrieve, update and delete).</a:t>
            </a:r>
            <a:endParaRPr lang="en-US"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marL="211138" indent="-211138">
              <a:spcBef>
                <a:spcPts val="275"/>
              </a:spcBef>
              <a:buClr>
                <a:srgbClr val="000000"/>
              </a:buClr>
              <a:buSzPct val="59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800" dirty="0" smtClean="0">
                <a:latin typeface="Times New Roman" pitchFamily="18" charset="0"/>
                <a:cs typeface="Times New Roman" pitchFamily="18" charset="0"/>
              </a:rPr>
              <a:t>The Statement interface defines two methods for executing SQL commands.</a:t>
            </a:r>
          </a:p>
          <a:p>
            <a:pPr marL="211138" indent="-211138">
              <a:spcBef>
                <a:spcPts val="275"/>
              </a:spcBef>
              <a:buClr>
                <a:srgbClr val="000000"/>
              </a:buClr>
              <a:buSzPct val="343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1000" dirty="0" smtClean="0">
              <a:latin typeface="Times New Roman" pitchFamily="18" charset="0"/>
              <a:cs typeface="Times New Roman" pitchFamily="18" charset="0"/>
            </a:endParaRPr>
          </a:p>
          <a:p>
            <a:pPr marL="431800" lvl="1" indent="-215900">
              <a:spcBef>
                <a:spcPts val="275"/>
              </a:spcBef>
              <a:buClr>
                <a:srgbClr val="000000"/>
              </a:buClr>
              <a:buSzPct val="85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smtClean="0">
                <a:latin typeface="Times New Roman" pitchFamily="18" charset="0"/>
                <a:cs typeface="Times New Roman" pitchFamily="18" charset="0"/>
              </a:rPr>
              <a:t>	public </a:t>
            </a:r>
            <a:r>
              <a:rPr lang="en-GB" sz="2000" dirty="0" err="1" smtClean="0">
                <a:latin typeface="Times New Roman" pitchFamily="18" charset="0"/>
                <a:cs typeface="Times New Roman" pitchFamily="18" charset="0"/>
              </a:rPr>
              <a:t>ResultSet</a:t>
            </a:r>
            <a:r>
              <a:rPr lang="en-GB" sz="2000" dirty="0" smtClean="0">
                <a:latin typeface="Times New Roman" pitchFamily="18" charset="0"/>
                <a:cs typeface="Times New Roman" pitchFamily="18" charset="0"/>
              </a:rPr>
              <a:t> </a:t>
            </a:r>
            <a:r>
              <a:rPr lang="en-GB" sz="2000" i="1" dirty="0" err="1" smtClean="0">
                <a:solidFill>
                  <a:srgbClr val="FF0000"/>
                </a:solidFill>
                <a:latin typeface="Times New Roman" pitchFamily="18" charset="0"/>
                <a:cs typeface="Times New Roman" pitchFamily="18" charset="0"/>
              </a:rPr>
              <a:t>executeQuery</a:t>
            </a:r>
            <a:r>
              <a:rPr lang="en-GB" sz="2000" dirty="0" smtClean="0">
                <a:latin typeface="Times New Roman" pitchFamily="18" charset="0"/>
                <a:cs typeface="Times New Roman" pitchFamily="18" charset="0"/>
              </a:rPr>
              <a:t>(String </a:t>
            </a:r>
            <a:r>
              <a:rPr lang="en-GB" sz="2000" dirty="0" err="1" smtClean="0">
                <a:latin typeface="Times New Roman" pitchFamily="18" charset="0"/>
                <a:cs typeface="Times New Roman" pitchFamily="18" charset="0"/>
              </a:rPr>
              <a:t>sql</a:t>
            </a:r>
            <a:r>
              <a:rPr lang="en-GB" sz="2000" dirty="0" smtClean="0">
                <a:latin typeface="Times New Roman" pitchFamily="18" charset="0"/>
                <a:cs typeface="Times New Roman" pitchFamily="18" charset="0"/>
              </a:rPr>
              <a:t>)</a:t>
            </a:r>
          </a:p>
          <a:p>
            <a:pPr marL="431800" lvl="1" indent="-215900">
              <a:spcBef>
                <a:spcPts val="275"/>
              </a:spcBef>
              <a:buClr>
                <a:srgbClr val="000000"/>
              </a:buClr>
              <a:buSzPct val="85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smtClean="0">
                <a:latin typeface="Times New Roman" pitchFamily="18" charset="0"/>
                <a:cs typeface="Times New Roman" pitchFamily="18" charset="0"/>
              </a:rPr>
              <a:t>	public </a:t>
            </a:r>
            <a:r>
              <a:rPr lang="en-GB" sz="2000" dirty="0" err="1" smtClean="0">
                <a:latin typeface="Times New Roman" pitchFamily="18" charset="0"/>
                <a:cs typeface="Times New Roman" pitchFamily="18" charset="0"/>
              </a:rPr>
              <a:t>int</a:t>
            </a:r>
            <a:r>
              <a:rPr lang="en-GB" sz="2000" dirty="0" smtClean="0">
                <a:latin typeface="Times New Roman" pitchFamily="18" charset="0"/>
                <a:cs typeface="Times New Roman" pitchFamily="18" charset="0"/>
              </a:rPr>
              <a:t> </a:t>
            </a:r>
            <a:r>
              <a:rPr lang="en-GB" sz="2000" i="1" dirty="0" err="1" smtClean="0">
                <a:solidFill>
                  <a:srgbClr val="FF0000"/>
                </a:solidFill>
                <a:latin typeface="Times New Roman" pitchFamily="18" charset="0"/>
                <a:cs typeface="Times New Roman" pitchFamily="18" charset="0"/>
              </a:rPr>
              <a:t>executeUpdate</a:t>
            </a:r>
            <a:r>
              <a:rPr lang="en-GB" sz="2000" dirty="0" smtClean="0">
                <a:latin typeface="Times New Roman" pitchFamily="18" charset="0"/>
                <a:cs typeface="Times New Roman" pitchFamily="18" charset="0"/>
              </a:rPr>
              <a:t>(String </a:t>
            </a:r>
            <a:r>
              <a:rPr lang="en-GB" sz="2000" dirty="0" err="1" smtClean="0">
                <a:latin typeface="Times New Roman" pitchFamily="18" charset="0"/>
                <a:cs typeface="Times New Roman" pitchFamily="18" charset="0"/>
              </a:rPr>
              <a:t>sql</a:t>
            </a:r>
            <a:r>
              <a:rPr lang="en-GB" sz="2000" dirty="0" smtClean="0">
                <a:latin typeface="Times New Roman" pitchFamily="18" charset="0"/>
                <a:cs typeface="Times New Roman" pitchFamily="18" charset="0"/>
              </a:rPr>
              <a:t>)</a:t>
            </a:r>
          </a:p>
          <a:p>
            <a:pPr marL="431800" lvl="1" indent="-215900">
              <a:spcBef>
                <a:spcPts val="275"/>
              </a:spcBef>
              <a:buClr>
                <a:srgbClr val="000000"/>
              </a:buClr>
              <a:buSzPct val="343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1000" dirty="0" smtClean="0">
              <a:latin typeface="Times New Roman" pitchFamily="18" charset="0"/>
              <a:cs typeface="Times New Roman" pitchFamily="18" charset="0"/>
            </a:endParaRPr>
          </a:p>
          <a:p>
            <a:pPr marL="211138" indent="-211138">
              <a:spcBef>
                <a:spcPts val="275"/>
              </a:spcBef>
              <a:buClr>
                <a:srgbClr val="000000"/>
              </a:buClr>
              <a:buSzPct val="59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800" dirty="0" err="1" smtClean="0">
                <a:latin typeface="Times New Roman" pitchFamily="18" charset="0"/>
                <a:cs typeface="Times New Roman" pitchFamily="18" charset="0"/>
              </a:rPr>
              <a:t>executeQuery</a:t>
            </a:r>
            <a:r>
              <a:rPr lang="en-GB" sz="2800" dirty="0" smtClean="0">
                <a:latin typeface="Times New Roman" pitchFamily="18" charset="0"/>
                <a:cs typeface="Times New Roman" pitchFamily="18" charset="0"/>
              </a:rPr>
              <a:t> returns a </a:t>
            </a:r>
            <a:r>
              <a:rPr lang="en-GB" sz="2800" dirty="0" err="1" smtClean="0">
                <a:latin typeface="Times New Roman" pitchFamily="18" charset="0"/>
                <a:cs typeface="Times New Roman" pitchFamily="18" charset="0"/>
              </a:rPr>
              <a:t>ResultSet</a:t>
            </a:r>
            <a:endParaRPr lang="en-GB" sz="2800" dirty="0" smtClean="0">
              <a:latin typeface="Times New Roman" pitchFamily="18" charset="0"/>
              <a:cs typeface="Times New Roman" pitchFamily="18" charset="0"/>
            </a:endParaRPr>
          </a:p>
          <a:p>
            <a:pPr marL="431800" lvl="1" indent="-215900">
              <a:spcBef>
                <a:spcPts val="275"/>
              </a:spcBef>
              <a:buClr>
                <a:srgbClr val="000000"/>
              </a:buClr>
              <a:buSzPct val="85000"/>
              <a:buFont typeface="Times New Roman" pitchFamily="18"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smtClean="0">
                <a:latin typeface="Times New Roman" pitchFamily="18" charset="0"/>
                <a:cs typeface="Times New Roman" pitchFamily="18" charset="0"/>
              </a:rPr>
              <a:t>This is used for select statements.</a:t>
            </a:r>
          </a:p>
          <a:p>
            <a:pPr marL="431800" lvl="1" indent="-215900">
              <a:spcBef>
                <a:spcPts val="275"/>
              </a:spcBef>
              <a:buClr>
                <a:srgbClr val="000000"/>
              </a:buClr>
              <a:buSzPct val="343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1000" dirty="0" smtClean="0">
              <a:latin typeface="Times New Roman" pitchFamily="18" charset="0"/>
              <a:cs typeface="Times New Roman" pitchFamily="18" charset="0"/>
            </a:endParaRPr>
          </a:p>
          <a:p>
            <a:pPr marL="211138" indent="-211138">
              <a:spcBef>
                <a:spcPts val="275"/>
              </a:spcBef>
              <a:buClr>
                <a:srgbClr val="000000"/>
              </a:buClr>
              <a:buSzPct val="59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800" dirty="0" err="1" smtClean="0">
                <a:latin typeface="Times New Roman" pitchFamily="18" charset="0"/>
                <a:cs typeface="Times New Roman" pitchFamily="18" charset="0"/>
              </a:rPr>
              <a:t>executeUpdate</a:t>
            </a:r>
            <a:r>
              <a:rPr lang="en-GB" sz="2800" dirty="0" smtClean="0">
                <a:latin typeface="Times New Roman" pitchFamily="18" charset="0"/>
                <a:cs typeface="Times New Roman" pitchFamily="18" charset="0"/>
              </a:rPr>
              <a:t> returns the number of rows changed by the update statement</a:t>
            </a:r>
          </a:p>
          <a:p>
            <a:pPr marL="431800" lvl="1" indent="-215900">
              <a:spcBef>
                <a:spcPts val="275"/>
              </a:spcBef>
              <a:buClr>
                <a:srgbClr val="000000"/>
              </a:buClr>
              <a:buSzPct val="85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dirty="0" smtClean="0">
                <a:latin typeface="Times New Roman" pitchFamily="18" charset="0"/>
                <a:cs typeface="Times New Roman" pitchFamily="18" charset="0"/>
              </a:rPr>
              <a:t>This is used for insert statements, update statements and delete statements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Database Programming Using JDBC</a:t>
            </a:r>
            <a:br>
              <a:rPr lang="en-US" sz="3200" dirty="0" smtClean="0"/>
            </a:br>
            <a:r>
              <a:rPr lang="en-US" sz="3200" dirty="0" smtClean="0"/>
              <a:t>(JDBC- Java Database Connectivity)</a:t>
            </a:r>
            <a:endParaRPr lang="en-US" sz="3200" dirty="0"/>
          </a:p>
        </p:txBody>
      </p:sp>
      <p:sp>
        <p:nvSpPr>
          <p:cNvPr id="3" name="Content Placeholder 2"/>
          <p:cNvSpPr>
            <a:spLocks noGrp="1"/>
          </p:cNvSpPr>
          <p:nvPr>
            <p:ph idx="1"/>
          </p:nvPr>
        </p:nvSpPr>
        <p:spPr>
          <a:xfrm>
            <a:off x="457200" y="1295400"/>
            <a:ext cx="8229600" cy="4525963"/>
          </a:xfrm>
        </p:spPr>
        <p:txBody>
          <a:bodyPr>
            <a:normAutofit fontScale="85000" lnSpcReduction="20000"/>
          </a:bodyPr>
          <a:lstStyle/>
          <a:p>
            <a:r>
              <a:rPr lang="en-US" sz="2600" dirty="0" smtClean="0">
                <a:latin typeface="Times New Roman" pitchFamily="18" charset="0"/>
                <a:cs typeface="Times New Roman" pitchFamily="18" charset="0"/>
              </a:rPr>
              <a:t>The </a:t>
            </a:r>
            <a:r>
              <a:rPr lang="en-US" sz="2600" dirty="0" smtClean="0">
                <a:solidFill>
                  <a:srgbClr val="FF0000"/>
                </a:solidFill>
                <a:latin typeface="Times New Roman" pitchFamily="18" charset="0"/>
                <a:cs typeface="Times New Roman" pitchFamily="18" charset="0"/>
              </a:rPr>
              <a:t>JDBC API </a:t>
            </a:r>
            <a:r>
              <a:rPr lang="en-US" sz="2600" dirty="0" smtClean="0">
                <a:latin typeface="Times New Roman" pitchFamily="18" charset="0"/>
                <a:cs typeface="Times New Roman" pitchFamily="18" charset="0"/>
              </a:rPr>
              <a:t>defines the Java interfaces and classes that programmers use to connect to databases and send queries.</a:t>
            </a:r>
          </a:p>
          <a:p>
            <a:endParaRPr lang="en-US" sz="26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A </a:t>
            </a:r>
            <a:r>
              <a:rPr lang="en-US" sz="2800" dirty="0" smtClean="0">
                <a:solidFill>
                  <a:srgbClr val="FF0000"/>
                </a:solidFill>
                <a:latin typeface="Times New Roman" pitchFamily="18" charset="0"/>
                <a:cs typeface="Times New Roman" pitchFamily="18" charset="0"/>
              </a:rPr>
              <a:t>database vendor </a:t>
            </a:r>
            <a:r>
              <a:rPr lang="en-US" sz="2800" dirty="0" smtClean="0">
                <a:latin typeface="Times New Roman" pitchFamily="18" charset="0"/>
                <a:cs typeface="Times New Roman" pitchFamily="18" charset="0"/>
              </a:rPr>
              <a:t>provides a set of </a:t>
            </a:r>
            <a:r>
              <a:rPr lang="en-US" sz="2800" dirty="0" smtClean="0">
                <a:solidFill>
                  <a:srgbClr val="FF0000"/>
                </a:solidFill>
                <a:latin typeface="Times New Roman" pitchFamily="18" charset="0"/>
                <a:cs typeface="Times New Roman" pitchFamily="18" charset="0"/>
              </a:rPr>
              <a:t>API</a:t>
            </a:r>
            <a:r>
              <a:rPr lang="en-US" sz="2800" dirty="0" smtClean="0">
                <a:latin typeface="Times New Roman" pitchFamily="18" charset="0"/>
                <a:cs typeface="Times New Roman" pitchFamily="18" charset="0"/>
              </a:rPr>
              <a:t> for accessing the data managed by a the database server.</a:t>
            </a:r>
            <a:endParaRPr lang="en-US" sz="2600" dirty="0" smtClean="0">
              <a:latin typeface="Times New Roman" pitchFamily="18" charset="0"/>
              <a:cs typeface="Times New Roman" pitchFamily="18" charset="0"/>
            </a:endParaRPr>
          </a:p>
          <a:p>
            <a:endParaRPr lang="en-US" sz="2600" dirty="0" smtClean="0">
              <a:latin typeface="Times New Roman" pitchFamily="18" charset="0"/>
              <a:cs typeface="Times New Roman" pitchFamily="18" charset="0"/>
            </a:endParaRPr>
          </a:p>
          <a:p>
            <a:r>
              <a:rPr lang="en-US" sz="2800" dirty="0" smtClean="0"/>
              <a:t>A </a:t>
            </a:r>
            <a:r>
              <a:rPr lang="en-US" sz="2800" dirty="0" smtClean="0">
                <a:solidFill>
                  <a:srgbClr val="FF6600"/>
                </a:solidFill>
              </a:rPr>
              <a:t>JDBC driver</a:t>
            </a:r>
            <a:r>
              <a:rPr lang="en-US" sz="2800" dirty="0" smtClean="0"/>
              <a:t> is a middleware layer that translates the JDBC API calls to the vendor specific APIs.  </a:t>
            </a:r>
          </a:p>
          <a:p>
            <a:endParaRPr lang="en-US" sz="26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A Java program (that uses the JDBC API) loads the specified driver for a particular DBMS before it actually connects to a database.</a:t>
            </a:r>
          </a:p>
          <a:p>
            <a:pPr>
              <a:buNone/>
            </a:pPr>
            <a:endParaRPr lang="en-US" sz="26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 The </a:t>
            </a:r>
            <a:r>
              <a:rPr lang="en-US" sz="2600" dirty="0" smtClean="0">
                <a:solidFill>
                  <a:srgbClr val="FF0000"/>
                </a:solidFill>
                <a:latin typeface="Times New Roman" pitchFamily="18" charset="0"/>
                <a:cs typeface="Times New Roman" pitchFamily="18" charset="0"/>
              </a:rPr>
              <a:t>JDBC’s </a:t>
            </a:r>
            <a:r>
              <a:rPr lang="en-US" sz="2600" dirty="0" err="1" smtClean="0">
                <a:solidFill>
                  <a:srgbClr val="FF0000"/>
                </a:solidFill>
                <a:latin typeface="Times New Roman" pitchFamily="18" charset="0"/>
                <a:cs typeface="Times New Roman" pitchFamily="18" charset="0"/>
              </a:rPr>
              <a:t>DriverManager</a:t>
            </a:r>
            <a:r>
              <a:rPr lang="en-US" sz="2600" dirty="0" smtClean="0">
                <a:solidFill>
                  <a:srgbClr val="FF0000"/>
                </a:solidFill>
                <a:latin typeface="Times New Roman" pitchFamily="18" charset="0"/>
                <a:cs typeface="Times New Roman" pitchFamily="18" charset="0"/>
              </a:rPr>
              <a:t> </a:t>
            </a:r>
            <a:r>
              <a:rPr lang="en-US" sz="2600" dirty="0" smtClean="0">
                <a:latin typeface="Times New Roman" pitchFamily="18" charset="0"/>
                <a:cs typeface="Times New Roman" pitchFamily="18" charset="0"/>
              </a:rPr>
              <a:t>class then sends all JDBC API calls to the loaded driver.</a:t>
            </a:r>
            <a:endParaRPr lang="en-US" sz="26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pPr algn="l"/>
            <a:r>
              <a:rPr lang="en-US" sz="2800" dirty="0" smtClean="0"/>
              <a:t>Ex</a:t>
            </a:r>
            <a:endParaRPr lang="en-US" sz="2800" dirty="0"/>
          </a:p>
        </p:txBody>
      </p:sp>
      <p:sp>
        <p:nvSpPr>
          <p:cNvPr id="3" name="Content Placeholder 2"/>
          <p:cNvSpPr>
            <a:spLocks noGrp="1"/>
          </p:cNvSpPr>
          <p:nvPr>
            <p:ph idx="1"/>
          </p:nvPr>
        </p:nvSpPr>
        <p:spPr>
          <a:xfrm>
            <a:off x="457200" y="762000"/>
            <a:ext cx="8229600" cy="5364163"/>
          </a:xfrm>
        </p:spPr>
        <p:txBody>
          <a:bodyPr/>
          <a:lstStyle/>
          <a:p>
            <a:r>
              <a:rPr lang="en-US" dirty="0" smtClean="0"/>
              <a:t>Include any example you have done in the lab based on Statement object.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458200" cy="6172200"/>
          </a:xfrm>
        </p:spPr>
        <p:txBody>
          <a:bodyPr>
            <a:normAutofit lnSpcReduction="10000"/>
          </a:bodyPr>
          <a:lstStyle/>
          <a:p>
            <a:r>
              <a:rPr lang="en-US" sz="2800" dirty="0" err="1" smtClean="0">
                <a:latin typeface="Times New Roman" pitchFamily="18" charset="0"/>
                <a:cs typeface="Times New Roman" pitchFamily="18" charset="0"/>
              </a:rPr>
              <a:t>PreparedStatement</a:t>
            </a:r>
            <a:r>
              <a:rPr lang="en-US" sz="2800" dirty="0" smtClean="0">
                <a:latin typeface="Times New Roman" pitchFamily="18" charset="0"/>
                <a:cs typeface="Times New Roman" pitchFamily="18" charset="0"/>
              </a:rPr>
              <a:t> </a:t>
            </a:r>
          </a:p>
          <a:p>
            <a:pPr lvl="1"/>
            <a:r>
              <a:rPr lang="en-US" sz="2400" dirty="0" smtClean="0">
                <a:latin typeface="Times New Roman" pitchFamily="18" charset="0"/>
                <a:cs typeface="Times New Roman" pitchFamily="18" charset="0"/>
              </a:rPr>
              <a:t>The </a:t>
            </a:r>
            <a:r>
              <a:rPr lang="en-US" sz="2400" dirty="0" err="1" smtClean="0">
                <a:latin typeface="Times New Roman" pitchFamily="18" charset="0"/>
                <a:cs typeface="Times New Roman" pitchFamily="18" charset="0"/>
              </a:rPr>
              <a:t>PreparedStatement</a:t>
            </a:r>
            <a:r>
              <a:rPr lang="en-US" sz="2400" dirty="0" smtClean="0">
                <a:latin typeface="Times New Roman" pitchFamily="18" charset="0"/>
                <a:cs typeface="Times New Roman" pitchFamily="18" charset="0"/>
              </a:rPr>
              <a:t> accepts runtime values and these values can be passed as parameters. </a:t>
            </a:r>
          </a:p>
          <a:p>
            <a:pPr lvl="1">
              <a:buNone/>
            </a:pPr>
            <a:endParaRPr lang="en-US" sz="2400" dirty="0" smtClean="0">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This statement is useful when you want to execute same SQL command multiple times, like inserting records of students.</a:t>
            </a:r>
          </a:p>
          <a:p>
            <a:r>
              <a:rPr lang="en-US" sz="2800" dirty="0" smtClean="0">
                <a:latin typeface="Times New Roman" pitchFamily="18" charset="0"/>
                <a:cs typeface="Times New Roman" pitchFamily="18" charset="0"/>
              </a:rPr>
              <a:t>Ex :</a:t>
            </a:r>
          </a:p>
          <a:p>
            <a:pPr>
              <a:buNone/>
            </a:pPr>
            <a:r>
              <a:rPr lang="en-US" sz="1800" i="1" dirty="0" smtClean="0">
                <a:latin typeface="Times New Roman" pitchFamily="18" charset="0"/>
                <a:cs typeface="Times New Roman" pitchFamily="18" charset="0"/>
              </a:rPr>
              <a:t> </a:t>
            </a:r>
            <a:r>
              <a:rPr lang="en-US" sz="1800" i="1" dirty="0" err="1" smtClean="0">
                <a:solidFill>
                  <a:srgbClr val="FF0000"/>
                </a:solidFill>
                <a:latin typeface="Times New Roman" pitchFamily="18" charset="0"/>
                <a:cs typeface="Times New Roman" pitchFamily="18" charset="0"/>
              </a:rPr>
              <a:t>PreparedStatement</a:t>
            </a:r>
            <a:r>
              <a:rPr lang="en-US" sz="1800" i="1" dirty="0" smtClean="0">
                <a:solidFill>
                  <a:srgbClr val="FF0000"/>
                </a:solidFill>
                <a:latin typeface="Times New Roman" pitchFamily="18" charset="0"/>
                <a:cs typeface="Times New Roman" pitchFamily="18" charset="0"/>
              </a:rPr>
              <a:t> </a:t>
            </a:r>
            <a:r>
              <a:rPr lang="en-US" sz="1800" i="1" dirty="0" err="1" smtClean="0">
                <a:solidFill>
                  <a:srgbClr val="FF0000"/>
                </a:solidFill>
                <a:latin typeface="Times New Roman" pitchFamily="18" charset="0"/>
                <a:cs typeface="Times New Roman" pitchFamily="18" charset="0"/>
              </a:rPr>
              <a:t>pstmt</a:t>
            </a:r>
            <a:r>
              <a:rPr lang="en-US" sz="1800" i="1" dirty="0" smtClean="0">
                <a:solidFill>
                  <a:srgbClr val="FF0000"/>
                </a:solidFill>
                <a:latin typeface="Times New Roman" pitchFamily="18" charset="0"/>
                <a:cs typeface="Times New Roman" pitchFamily="18" charset="0"/>
              </a:rPr>
              <a:t> = </a:t>
            </a:r>
            <a:r>
              <a:rPr lang="en-US" sz="1800" i="1" dirty="0" err="1" smtClean="0">
                <a:solidFill>
                  <a:srgbClr val="FF0000"/>
                </a:solidFill>
                <a:latin typeface="Times New Roman" pitchFamily="18" charset="0"/>
                <a:cs typeface="Times New Roman" pitchFamily="18" charset="0"/>
              </a:rPr>
              <a:t>con.prepareStatement</a:t>
            </a:r>
            <a:r>
              <a:rPr lang="en-US" sz="1800" i="1" dirty="0" smtClean="0">
                <a:solidFill>
                  <a:srgbClr val="FF0000"/>
                </a:solidFill>
                <a:latin typeface="Times New Roman" pitchFamily="18" charset="0"/>
                <a:cs typeface="Times New Roman" pitchFamily="18" charset="0"/>
              </a:rPr>
              <a:t>(“insert into users values(?,?,?,?)");</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pstmt.setString</a:t>
            </a:r>
            <a:r>
              <a:rPr lang="en-US" sz="1800" dirty="0" smtClean="0">
                <a:latin typeface="Times New Roman" pitchFamily="18" charset="0"/>
                <a:cs typeface="Times New Roman" pitchFamily="18" charset="0"/>
              </a:rPr>
              <a:t>(1, name);</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pstmt.setString</a:t>
            </a:r>
            <a:r>
              <a:rPr lang="en-US" sz="1800" dirty="0" smtClean="0">
                <a:latin typeface="Times New Roman" pitchFamily="18" charset="0"/>
                <a:cs typeface="Times New Roman" pitchFamily="18" charset="0"/>
              </a:rPr>
              <a:t>(2, </a:t>
            </a:r>
            <a:r>
              <a:rPr lang="en-US" sz="1800" dirty="0" err="1" smtClean="0">
                <a:latin typeface="Times New Roman" pitchFamily="18" charset="0"/>
                <a:cs typeface="Times New Roman" pitchFamily="18" charset="0"/>
              </a:rPr>
              <a:t>pword</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pstmt.setString</a:t>
            </a:r>
            <a:r>
              <a:rPr lang="en-US" sz="1800" dirty="0" smtClean="0">
                <a:latin typeface="Times New Roman" pitchFamily="18" charset="0"/>
                <a:cs typeface="Times New Roman" pitchFamily="18" charset="0"/>
              </a:rPr>
              <a:t>(3, email);</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pstmt.setString</a:t>
            </a:r>
            <a:r>
              <a:rPr lang="en-US" sz="1800" dirty="0" smtClean="0">
                <a:latin typeface="Times New Roman" pitchFamily="18" charset="0"/>
                <a:cs typeface="Times New Roman" pitchFamily="18" charset="0"/>
              </a:rPr>
              <a:t>(4, </a:t>
            </a:r>
            <a:r>
              <a:rPr lang="en-US" sz="1800" dirty="0" err="1" smtClean="0">
                <a:latin typeface="Times New Roman" pitchFamily="18" charset="0"/>
                <a:cs typeface="Times New Roman" pitchFamily="18" charset="0"/>
              </a:rPr>
              <a:t>pno</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pstmt.executeUpdatae</a:t>
            </a:r>
            <a:r>
              <a:rPr lang="en-US" sz="1800" dirty="0" smtClean="0">
                <a:latin typeface="Times New Roman" pitchFamily="18" charset="0"/>
                <a:cs typeface="Times New Roman" pitchFamily="18" charset="0"/>
              </a:rPr>
              <a:t>();</a:t>
            </a:r>
          </a:p>
          <a:p>
            <a:pPr>
              <a:buNone/>
            </a:pPr>
            <a:endParaRPr lang="en-US" sz="1800" dirty="0" smtClean="0">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The questions marks in the above statement are called as parameters.</a:t>
            </a:r>
          </a:p>
          <a:p>
            <a:pPr>
              <a:buNone/>
            </a:pPr>
            <a:endParaRPr lang="en-US" sz="1800" dirty="0" smtClean="0">
              <a:latin typeface="Times New Roman" pitchFamily="18" charset="0"/>
              <a:cs typeface="Times New Roman" pitchFamily="18" charset="0"/>
            </a:endParaRPr>
          </a:p>
          <a:p>
            <a:pPr lvl="1"/>
            <a:endParaRPr lang="en-US" sz="2400" dirty="0" smtClean="0">
              <a:latin typeface="Times New Roman" pitchFamily="18" charset="0"/>
              <a:cs typeface="Times New Roman" pitchFamily="18" charset="0"/>
            </a:endParaRPr>
          </a:p>
          <a:p>
            <a:pPr lvl="1"/>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1"/>
            <a:ext cx="8229600" cy="2819400"/>
          </a:xfrm>
        </p:spPr>
        <p:txBody>
          <a:bodyPr/>
          <a:lstStyle/>
          <a:p>
            <a:r>
              <a:rPr lang="en-US" dirty="0" err="1" smtClean="0"/>
              <a:t>CallableStatement</a:t>
            </a:r>
            <a:endParaRPr lang="en-US" dirty="0" smtClean="0"/>
          </a:p>
          <a:p>
            <a:pPr lvl="1"/>
            <a:r>
              <a:rPr lang="en-US" sz="2400" dirty="0" smtClean="0">
                <a:latin typeface="Times New Roman" pitchFamily="18" charset="0"/>
                <a:cs typeface="Times New Roman" pitchFamily="18" charset="0"/>
              </a:rPr>
              <a:t>It is exclusively used for executing </a:t>
            </a:r>
            <a:r>
              <a:rPr lang="en-US" sz="2400" i="1" dirty="0" smtClean="0">
                <a:solidFill>
                  <a:srgbClr val="FF0000"/>
                </a:solidFill>
                <a:latin typeface="Times New Roman" pitchFamily="18" charset="0"/>
                <a:cs typeface="Times New Roman" pitchFamily="18" charset="0"/>
              </a:rPr>
              <a:t>stored procedures</a:t>
            </a:r>
            <a:r>
              <a:rPr lang="en-US" sz="2400" dirty="0" smtClean="0">
                <a:latin typeface="Times New Roman" pitchFamily="18" charset="0"/>
                <a:cs typeface="Times New Roman" pitchFamily="18" charset="0"/>
              </a:rPr>
              <a:t> .</a:t>
            </a:r>
          </a:p>
          <a:p>
            <a:pPr lvl="1"/>
            <a:r>
              <a:rPr lang="en-US" sz="2400" dirty="0" smtClean="0">
                <a:latin typeface="Times New Roman" pitchFamily="18" charset="0"/>
                <a:cs typeface="Times New Roman" pitchFamily="18" charset="0"/>
              </a:rPr>
              <a:t>The </a:t>
            </a:r>
            <a:r>
              <a:rPr lang="en-US" sz="2400" b="1" dirty="0" err="1" smtClean="0">
                <a:latin typeface="Times New Roman" pitchFamily="18" charset="0"/>
                <a:cs typeface="Times New Roman" pitchFamily="18" charset="0"/>
              </a:rPr>
              <a:t>CallableStatement</a:t>
            </a:r>
            <a:r>
              <a:rPr lang="en-US" sz="2400" dirty="0" smtClean="0">
                <a:latin typeface="Times New Roman" pitchFamily="18" charset="0"/>
                <a:cs typeface="Times New Roman" pitchFamily="18" charset="0"/>
              </a:rPr>
              <a:t> also accepts runtime input  parameters like </a:t>
            </a:r>
            <a:r>
              <a:rPr lang="en-US" sz="2400" dirty="0" err="1" smtClean="0">
                <a:latin typeface="Times New Roman" pitchFamily="18" charset="0"/>
                <a:cs typeface="Times New Roman" pitchFamily="18" charset="0"/>
              </a:rPr>
              <a:t>PreparedStatement</a:t>
            </a:r>
            <a:r>
              <a:rPr lang="en-US" sz="2400" dirty="0" smtClean="0">
                <a:latin typeface="Times New Roman" pitchFamily="18" charset="0"/>
                <a:cs typeface="Times New Roman" pitchFamily="18" charset="0"/>
              </a:rPr>
              <a:t>. </a:t>
            </a:r>
          </a:p>
          <a:p>
            <a:pPr lvl="1"/>
            <a:r>
              <a:rPr lang="en-US" sz="2400" dirty="0" smtClean="0">
                <a:latin typeface="Times New Roman" pitchFamily="18" charset="0"/>
                <a:cs typeface="Times New Roman" pitchFamily="18" charset="0"/>
              </a:rPr>
              <a:t>There are three types of parameters for stored procedures -   </a:t>
            </a:r>
            <a:r>
              <a:rPr lang="en-US" sz="2400" b="1" dirty="0" smtClean="0">
                <a:latin typeface="Times New Roman" pitchFamily="18" charset="0"/>
                <a:cs typeface="Times New Roman" pitchFamily="18" charset="0"/>
              </a:rPr>
              <a:t>IN</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OUT</a:t>
            </a:r>
            <a:r>
              <a:rPr lang="en-US" sz="2400" dirty="0" smtClean="0">
                <a:latin typeface="Times New Roman" pitchFamily="18" charset="0"/>
                <a:cs typeface="Times New Roman" pitchFamily="18" charset="0"/>
              </a:rPr>
              <a:t> and </a:t>
            </a:r>
            <a:r>
              <a:rPr lang="en-US" sz="2400" b="1" dirty="0" smtClean="0">
                <a:latin typeface="Times New Roman" pitchFamily="18" charset="0"/>
                <a:cs typeface="Times New Roman" pitchFamily="18" charset="0"/>
              </a:rPr>
              <a:t>INOUT</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srcRect/>
          <a:stretch>
            <a:fillRect/>
          </a:stretch>
        </p:blipFill>
        <p:spPr bwMode="auto">
          <a:xfrm>
            <a:off x="1066801" y="3124200"/>
            <a:ext cx="6629400" cy="31242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fontAlgn="base"/>
            <a:r>
              <a:rPr lang="en-US" sz="2400" dirty="0" smtClean="0"/>
              <a:t>The output parameters need to be explicitly defined through the corresponding </a:t>
            </a:r>
            <a:r>
              <a:rPr lang="en-US" sz="2400" dirty="0" err="1" smtClean="0"/>
              <a:t>registerOutParameter</a:t>
            </a:r>
            <a:r>
              <a:rPr lang="en-US" sz="2400" dirty="0" smtClean="0"/>
              <a:t>() methods; whereas the input parameters are provided in the same manner as with the </a:t>
            </a:r>
            <a:r>
              <a:rPr lang="en-US" sz="2400" dirty="0" err="1" smtClean="0"/>
              <a:t>PreparedStatement</a:t>
            </a:r>
            <a:r>
              <a:rPr lang="en-US" sz="2400" dirty="0" smtClean="0"/>
              <a:t>.</a:t>
            </a:r>
            <a:endParaRPr lang="en-US" sz="2400" dirty="0" smtClean="0">
              <a:latin typeface="Times New Roman" pitchFamily="18" charset="0"/>
              <a:cs typeface="Times New Roman" pitchFamily="18" charset="0"/>
            </a:endParaRPr>
          </a:p>
          <a:p>
            <a:pPr fontAlgn="base"/>
            <a:endParaRPr lang="en-US" sz="2400" dirty="0" smtClean="0">
              <a:latin typeface="Times New Roman" pitchFamily="18" charset="0"/>
              <a:cs typeface="Times New Roman" pitchFamily="18" charset="0"/>
            </a:endParaRPr>
          </a:p>
          <a:p>
            <a:pPr fontAlgn="base"/>
            <a:r>
              <a:rPr lang="en-US" sz="2400" dirty="0" smtClean="0">
                <a:latin typeface="Times New Roman" pitchFamily="18" charset="0"/>
                <a:cs typeface="Times New Roman" pitchFamily="18" charset="0"/>
              </a:rPr>
              <a:t>Piece of code executing a function </a:t>
            </a:r>
            <a:r>
              <a:rPr lang="en-US" sz="2400" b="1" dirty="0" err="1" smtClean="0">
                <a:latin typeface="Times New Roman" pitchFamily="18" charset="0"/>
                <a:cs typeface="Times New Roman" pitchFamily="18" charset="0"/>
              </a:rPr>
              <a:t>insertStudent</a:t>
            </a:r>
            <a:r>
              <a:rPr lang="en-US" sz="2400" dirty="0" smtClean="0">
                <a:latin typeface="Times New Roman" pitchFamily="18" charset="0"/>
                <a:cs typeface="Times New Roman" pitchFamily="18" charset="0"/>
              </a:rPr>
              <a:t>() using </a:t>
            </a:r>
            <a:r>
              <a:rPr lang="en-US" sz="2400" dirty="0" err="1" smtClean="0">
                <a:latin typeface="Times New Roman" pitchFamily="18" charset="0"/>
                <a:cs typeface="Times New Roman" pitchFamily="18" charset="0"/>
              </a:rPr>
              <a:t>CallableStatement</a:t>
            </a:r>
            <a:r>
              <a:rPr lang="en-US" sz="2400" dirty="0" smtClean="0">
                <a:latin typeface="Times New Roman" pitchFamily="18" charset="0"/>
                <a:cs typeface="Times New Roman" pitchFamily="18" charset="0"/>
              </a:rPr>
              <a:t>   is as shown below.</a:t>
            </a:r>
          </a:p>
          <a:p>
            <a:pPr fontAlgn="base"/>
            <a:endParaRPr lang="en-US" sz="2400" dirty="0" smtClean="0">
              <a:latin typeface="Times New Roman" pitchFamily="18" charset="0"/>
              <a:cs typeface="Times New Roman" pitchFamily="18" charset="0"/>
            </a:endParaRPr>
          </a:p>
          <a:p>
            <a:pPr fontAlgn="base">
              <a:buNone/>
            </a:pP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CallableStatement</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cst</a:t>
            </a:r>
            <a:r>
              <a:rPr lang="en-US" sz="2400" b="1" dirty="0" smtClean="0">
                <a:latin typeface="Times New Roman" pitchFamily="18" charset="0"/>
                <a:cs typeface="Times New Roman" pitchFamily="18" charset="0"/>
              </a:rPr>
              <a:t>=</a:t>
            </a:r>
            <a:r>
              <a:rPr lang="en-US" sz="2400" b="1" dirty="0" err="1" smtClean="0">
                <a:latin typeface="Times New Roman" pitchFamily="18" charset="0"/>
                <a:cs typeface="Times New Roman" pitchFamily="18" charset="0"/>
              </a:rPr>
              <a:t>con.prepareCall</a:t>
            </a:r>
            <a:r>
              <a:rPr lang="en-US" sz="2400" b="1" dirty="0" smtClean="0">
                <a:latin typeface="Times New Roman" pitchFamily="18" charset="0"/>
                <a:cs typeface="Times New Roman" pitchFamily="18" charset="0"/>
              </a:rPr>
              <a:t>(“{ call </a:t>
            </a:r>
            <a:r>
              <a:rPr lang="en-US" sz="2400" b="1" dirty="0" err="1" smtClean="0">
                <a:latin typeface="Times New Roman" pitchFamily="18" charset="0"/>
                <a:cs typeface="Times New Roman" pitchFamily="18" charset="0"/>
              </a:rPr>
              <a:t>insertStudent</a:t>
            </a:r>
            <a:r>
              <a:rPr lang="en-US" sz="2400" b="1"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sz="2800" dirty="0" smtClean="0">
                <a:latin typeface="Times New Roman" pitchFamily="18" charset="0"/>
                <a:cs typeface="Times New Roman" pitchFamily="18" charset="0"/>
              </a:rPr>
              <a:t>Ex:</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1"/>
            <a:ext cx="8229600" cy="838199"/>
          </a:xfrm>
        </p:spPr>
        <p:txBody>
          <a:bodyPr>
            <a:normAutofit/>
          </a:bodyPr>
          <a:lstStyle/>
          <a:p>
            <a:r>
              <a:rPr lang="en-US" dirty="0" smtClean="0"/>
              <a:t>Table</a:t>
            </a:r>
          </a:p>
          <a:p>
            <a:endParaRPr lang="en-US" dirty="0" smtClean="0"/>
          </a:p>
          <a:p>
            <a:pPr fontAlgn="base">
              <a:buNone/>
            </a:pPr>
            <a:endParaRPr lang="en-US" sz="1600" dirty="0" smtClean="0">
              <a:latin typeface="Times New Roman" pitchFamily="18" charset="0"/>
              <a:cs typeface="Times New Roman" pitchFamily="18" charset="0"/>
            </a:endParaRPr>
          </a:p>
          <a:p>
            <a:endParaRPr lang="en-US" dirty="0"/>
          </a:p>
        </p:txBody>
      </p:sp>
      <p:pic>
        <p:nvPicPr>
          <p:cNvPr id="2050" name="Picture 2"/>
          <p:cNvPicPr>
            <a:picLocks noChangeAspect="1" noChangeArrowheads="1"/>
          </p:cNvPicPr>
          <p:nvPr/>
        </p:nvPicPr>
        <p:blipFill>
          <a:blip r:embed="rId2"/>
          <a:srcRect/>
          <a:stretch>
            <a:fillRect/>
          </a:stretch>
        </p:blipFill>
        <p:spPr bwMode="auto">
          <a:xfrm>
            <a:off x="533400" y="1752600"/>
            <a:ext cx="5334000" cy="24765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990600"/>
          </a:xfrm>
        </p:spPr>
        <p:txBody>
          <a:bodyPr/>
          <a:lstStyle/>
          <a:p>
            <a:r>
              <a:rPr lang="en-US" dirty="0" smtClean="0"/>
              <a:t>Stored Procedure</a:t>
            </a:r>
          </a:p>
          <a:p>
            <a:endParaRPr lang="en-US" dirty="0"/>
          </a:p>
        </p:txBody>
      </p:sp>
      <p:pic>
        <p:nvPicPr>
          <p:cNvPr id="3074" name="Picture 2"/>
          <p:cNvPicPr>
            <a:picLocks noChangeAspect="1" noChangeArrowheads="1"/>
          </p:cNvPicPr>
          <p:nvPr/>
        </p:nvPicPr>
        <p:blipFill>
          <a:blip r:embed="rId2"/>
          <a:srcRect/>
          <a:stretch>
            <a:fillRect/>
          </a:stretch>
        </p:blipFill>
        <p:spPr bwMode="auto">
          <a:xfrm>
            <a:off x="533400" y="1295400"/>
            <a:ext cx="8229600" cy="4124325"/>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Autofit/>
          </a:bodyPr>
          <a:lstStyle/>
          <a:p>
            <a:r>
              <a:rPr lang="en-US" sz="1800" dirty="0" smtClean="0">
                <a:latin typeface="Times New Roman" pitchFamily="18" charset="0"/>
                <a:cs typeface="Times New Roman" pitchFamily="18" charset="0"/>
              </a:rPr>
              <a:t>StoredProc.java</a:t>
            </a:r>
            <a:endParaRPr lang="en-US" sz="1800" dirty="0"/>
          </a:p>
        </p:txBody>
      </p:sp>
      <p:sp>
        <p:nvSpPr>
          <p:cNvPr id="3" name="Content Placeholder 2"/>
          <p:cNvSpPr>
            <a:spLocks noGrp="1"/>
          </p:cNvSpPr>
          <p:nvPr>
            <p:ph idx="1"/>
          </p:nvPr>
        </p:nvSpPr>
        <p:spPr>
          <a:xfrm>
            <a:off x="457200" y="685800"/>
            <a:ext cx="8229600" cy="5440363"/>
          </a:xfrm>
        </p:spPr>
        <p:txBody>
          <a:bodyPr>
            <a:noAutofit/>
          </a:bodyPr>
          <a:lstStyle/>
          <a:p>
            <a:pPr>
              <a:buNone/>
            </a:pPr>
            <a:r>
              <a:rPr lang="en-US" sz="1200" dirty="0" smtClean="0">
                <a:latin typeface="Times New Roman" pitchFamily="18" charset="0"/>
                <a:cs typeface="Times New Roman" pitchFamily="18" charset="0"/>
              </a:rPr>
              <a:t>import java.sql.*;</a:t>
            </a:r>
          </a:p>
          <a:p>
            <a:pPr>
              <a:buNone/>
            </a:pPr>
            <a:r>
              <a:rPr lang="en-US" sz="1200" dirty="0" smtClean="0">
                <a:latin typeface="Times New Roman" pitchFamily="18" charset="0"/>
                <a:cs typeface="Times New Roman" pitchFamily="18" charset="0"/>
              </a:rPr>
              <a:t>import </a:t>
            </a:r>
            <a:r>
              <a:rPr lang="en-US" sz="1200" dirty="0" err="1" smtClean="0">
                <a:latin typeface="Times New Roman" pitchFamily="18" charset="0"/>
                <a:cs typeface="Times New Roman" pitchFamily="18" charset="0"/>
              </a:rPr>
              <a:t>java.util.Scanner</a:t>
            </a:r>
            <a:r>
              <a:rPr lang="en-US" sz="1200" dirty="0" smtClean="0">
                <a:latin typeface="Times New Roman" pitchFamily="18" charset="0"/>
                <a:cs typeface="Times New Roman" pitchFamily="18" charset="0"/>
              </a:rPr>
              <a:t>;</a:t>
            </a:r>
          </a:p>
          <a:p>
            <a:pPr>
              <a:buNone/>
            </a:pPr>
            <a:r>
              <a:rPr lang="en-US" sz="1200" dirty="0" smtClean="0">
                <a:latin typeface="Times New Roman" pitchFamily="18" charset="0"/>
                <a:cs typeface="Times New Roman" pitchFamily="18" charset="0"/>
              </a:rPr>
              <a:t>public class </a:t>
            </a:r>
            <a:r>
              <a:rPr lang="en-US" sz="1200" dirty="0" err="1" smtClean="0">
                <a:latin typeface="Times New Roman" pitchFamily="18" charset="0"/>
                <a:cs typeface="Times New Roman" pitchFamily="18" charset="0"/>
              </a:rPr>
              <a:t>StoredProc</a:t>
            </a:r>
            <a:r>
              <a:rPr lang="en-US" sz="1200" dirty="0" smtClean="0">
                <a:latin typeface="Times New Roman" pitchFamily="18" charset="0"/>
                <a:cs typeface="Times New Roman" pitchFamily="18" charset="0"/>
              </a:rPr>
              <a:t> {</a:t>
            </a:r>
          </a:p>
          <a:p>
            <a:pPr>
              <a:buNone/>
            </a:pPr>
            <a:r>
              <a:rPr lang="en-US" sz="1200" dirty="0" smtClean="0">
                <a:latin typeface="Times New Roman" pitchFamily="18" charset="0"/>
                <a:cs typeface="Times New Roman" pitchFamily="18" charset="0"/>
              </a:rPr>
              <a:t>	public static void main(String[] </a:t>
            </a:r>
            <a:r>
              <a:rPr lang="en-US" sz="1200" dirty="0" err="1" smtClean="0">
                <a:latin typeface="Times New Roman" pitchFamily="18" charset="0"/>
                <a:cs typeface="Times New Roman" pitchFamily="18" charset="0"/>
              </a:rPr>
              <a:t>args</a:t>
            </a:r>
            <a:r>
              <a:rPr lang="en-US" sz="1200" dirty="0" smtClean="0">
                <a:latin typeface="Times New Roman" pitchFamily="18" charset="0"/>
                <a:cs typeface="Times New Roman" pitchFamily="18" charset="0"/>
              </a:rPr>
              <a:t>) {</a:t>
            </a:r>
          </a:p>
          <a:p>
            <a:pPr>
              <a:buNone/>
            </a:pPr>
            <a:r>
              <a:rPr lang="en-US" sz="1200" dirty="0" smtClean="0">
                <a:latin typeface="Times New Roman" pitchFamily="18" charset="0"/>
                <a:cs typeface="Times New Roman" pitchFamily="18" charset="0"/>
              </a:rPr>
              <a:t>		// TODO Auto-generated method stub</a:t>
            </a:r>
          </a:p>
          <a:p>
            <a:pPr>
              <a:buNone/>
            </a:pPr>
            <a:r>
              <a:rPr lang="en-US" sz="1200" dirty="0" smtClean="0">
                <a:latin typeface="Times New Roman" pitchFamily="18" charset="0"/>
                <a:cs typeface="Times New Roman" pitchFamily="18" charset="0"/>
              </a:rPr>
              <a:t>		Scanner sc=new Scanner(</a:t>
            </a:r>
            <a:r>
              <a:rPr lang="en-US" sz="1200" dirty="0" err="1" smtClean="0">
                <a:latin typeface="Times New Roman" pitchFamily="18" charset="0"/>
                <a:cs typeface="Times New Roman" pitchFamily="18" charset="0"/>
              </a:rPr>
              <a:t>System.in</a:t>
            </a:r>
            <a:r>
              <a:rPr lang="en-US" sz="1200" dirty="0" smtClean="0">
                <a:latin typeface="Times New Roman" pitchFamily="18" charset="0"/>
                <a:cs typeface="Times New Roman" pitchFamily="18" charset="0"/>
              </a:rPr>
              <a:t>);</a:t>
            </a:r>
          </a:p>
          <a:p>
            <a:pPr>
              <a:buNone/>
            </a:pPr>
            <a:r>
              <a:rPr lang="en-US" sz="1200" dirty="0" smtClean="0">
                <a:latin typeface="Times New Roman" pitchFamily="18" charset="0"/>
                <a:cs typeface="Times New Roman" pitchFamily="18" charset="0"/>
              </a:rPr>
              <a:t>		Connection </a:t>
            </a:r>
            <a:r>
              <a:rPr lang="en-US" sz="1200" dirty="0" err="1" smtClean="0">
                <a:latin typeface="Times New Roman" pitchFamily="18" charset="0"/>
                <a:cs typeface="Times New Roman" pitchFamily="18" charset="0"/>
              </a:rPr>
              <a:t>cn</a:t>
            </a:r>
            <a:r>
              <a:rPr lang="en-US" sz="1200" dirty="0" smtClean="0">
                <a:latin typeface="Times New Roman" pitchFamily="18" charset="0"/>
                <a:cs typeface="Times New Roman" pitchFamily="18" charset="0"/>
              </a:rPr>
              <a:t>=null;</a:t>
            </a:r>
          </a:p>
          <a:p>
            <a:pPr>
              <a:buNone/>
            </a:pP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CallableStatement</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cst</a:t>
            </a:r>
            <a:r>
              <a:rPr lang="en-US" sz="1200" dirty="0" smtClean="0">
                <a:latin typeface="Times New Roman" pitchFamily="18" charset="0"/>
                <a:cs typeface="Times New Roman" pitchFamily="18" charset="0"/>
              </a:rPr>
              <a:t>=null;</a:t>
            </a:r>
          </a:p>
          <a:p>
            <a:pPr>
              <a:buNone/>
            </a:pP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int</a:t>
            </a:r>
            <a:r>
              <a:rPr lang="en-US" sz="1200" dirty="0" smtClean="0">
                <a:latin typeface="Times New Roman" pitchFamily="18" charset="0"/>
                <a:cs typeface="Times New Roman" pitchFamily="18" charset="0"/>
              </a:rPr>
              <a:t> id=0,yr;</a:t>
            </a:r>
          </a:p>
          <a:p>
            <a:pPr>
              <a:buNone/>
            </a:pPr>
            <a:r>
              <a:rPr lang="en-US" sz="1200" dirty="0" smtClean="0">
                <a:latin typeface="Times New Roman" pitchFamily="18" charset="0"/>
                <a:cs typeface="Times New Roman" pitchFamily="18" charset="0"/>
              </a:rPr>
              <a:t>		String </a:t>
            </a:r>
            <a:r>
              <a:rPr lang="en-US" sz="1200" dirty="0" err="1" smtClean="0">
                <a:latin typeface="Times New Roman" pitchFamily="18" charset="0"/>
                <a:cs typeface="Times New Roman" pitchFamily="18" charset="0"/>
              </a:rPr>
              <a:t>fname,lname,email,dept</a:t>
            </a:r>
            <a:r>
              <a:rPr lang="en-US" sz="1200" dirty="0" smtClean="0">
                <a:latin typeface="Times New Roman" pitchFamily="18" charset="0"/>
                <a:cs typeface="Times New Roman" pitchFamily="18" charset="0"/>
              </a:rPr>
              <a:t>;</a:t>
            </a:r>
          </a:p>
          <a:p>
            <a:pPr>
              <a:buNone/>
            </a:pPr>
            <a:r>
              <a:rPr lang="en-US" sz="1200" dirty="0" smtClean="0">
                <a:latin typeface="Times New Roman" pitchFamily="18" charset="0"/>
                <a:cs typeface="Times New Roman" pitchFamily="18" charset="0"/>
              </a:rPr>
              <a:t>		try{</a:t>
            </a:r>
          </a:p>
          <a:p>
            <a:pPr>
              <a:buNone/>
            </a:pPr>
            <a:r>
              <a:rPr lang="en-US" sz="1200" dirty="0" smtClean="0">
                <a:latin typeface="Times New Roman" pitchFamily="18" charset="0"/>
                <a:cs typeface="Times New Roman" pitchFamily="18" charset="0"/>
              </a:rPr>
              <a:t>			Class.forName("</a:t>
            </a:r>
            <a:r>
              <a:rPr lang="en-US" sz="1200" dirty="0" err="1" smtClean="0">
                <a:latin typeface="Times New Roman" pitchFamily="18" charset="0"/>
                <a:cs typeface="Times New Roman" pitchFamily="18" charset="0"/>
              </a:rPr>
              <a:t>oracle.jdbc.driver.OracleDriver</a:t>
            </a:r>
            <a:r>
              <a:rPr lang="en-US" sz="1200" dirty="0" smtClean="0">
                <a:latin typeface="Times New Roman" pitchFamily="18" charset="0"/>
                <a:cs typeface="Times New Roman" pitchFamily="18" charset="0"/>
              </a:rPr>
              <a:t>");			</a:t>
            </a:r>
          </a:p>
          <a:p>
            <a:pPr>
              <a:buNone/>
            </a:pPr>
            <a:r>
              <a:rPr lang="en-US" sz="1200" dirty="0" smtClean="0">
                <a:latin typeface="Times New Roman" pitchFamily="18" charset="0"/>
                <a:cs typeface="Times New Roman" pitchFamily="18" charset="0"/>
              </a:rPr>
              <a:t>		con=</a:t>
            </a:r>
            <a:r>
              <a:rPr lang="en-US" sz="1200" dirty="0" err="1" smtClean="0">
                <a:latin typeface="Times New Roman" pitchFamily="18" charset="0"/>
                <a:cs typeface="Times New Roman" pitchFamily="18" charset="0"/>
              </a:rPr>
              <a:t>DriverManager.getConnection</a:t>
            </a:r>
            <a:r>
              <a:rPr lang="en-US" sz="1200" dirty="0" smtClean="0">
                <a:latin typeface="Times New Roman" pitchFamily="18" charset="0"/>
                <a:cs typeface="Times New Roman" pitchFamily="18" charset="0"/>
              </a:rPr>
              <a:t>("</a:t>
            </a:r>
            <a:r>
              <a:rPr lang="en-US" sz="1200" dirty="0" err="1" smtClean="0">
                <a:latin typeface="Times New Roman" pitchFamily="18" charset="0"/>
                <a:cs typeface="Times New Roman" pitchFamily="18" charset="0"/>
              </a:rPr>
              <a:t>jdbc:oracle:thin</a:t>
            </a:r>
            <a:r>
              <a:rPr lang="en-US" sz="1200" dirty="0" smtClean="0">
                <a:latin typeface="Times New Roman" pitchFamily="18" charset="0"/>
                <a:cs typeface="Times New Roman" pitchFamily="18" charset="0"/>
              </a:rPr>
              <a:t>:@localhost:1521:xe", "system", "system");	</a:t>
            </a:r>
          </a:p>
          <a:p>
            <a:pPr>
              <a:buNone/>
            </a:pP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cst</a:t>
            </a:r>
            <a:r>
              <a:rPr lang="en-US" sz="1200" dirty="0" smtClean="0">
                <a:latin typeface="Times New Roman" pitchFamily="18" charset="0"/>
                <a:cs typeface="Times New Roman" pitchFamily="18" charset="0"/>
              </a:rPr>
              <a:t>=</a:t>
            </a:r>
            <a:r>
              <a:rPr lang="en-US" sz="1200" dirty="0" err="1" smtClean="0">
                <a:latin typeface="Times New Roman" pitchFamily="18" charset="0"/>
                <a:cs typeface="Times New Roman" pitchFamily="18" charset="0"/>
              </a:rPr>
              <a:t>cn.prepareCall</a:t>
            </a:r>
            <a:r>
              <a:rPr lang="en-US" sz="1200" dirty="0" smtClean="0">
                <a:latin typeface="Times New Roman" pitchFamily="18" charset="0"/>
                <a:cs typeface="Times New Roman" pitchFamily="18" charset="0"/>
              </a:rPr>
              <a:t>("{call </a:t>
            </a:r>
            <a:r>
              <a:rPr lang="en-US" sz="1200" dirty="0" err="1" smtClean="0">
                <a:latin typeface="Times New Roman" pitchFamily="18" charset="0"/>
                <a:cs typeface="Times New Roman" pitchFamily="18" charset="0"/>
              </a:rPr>
              <a:t>insertStudent</a:t>
            </a:r>
            <a:r>
              <a:rPr lang="en-US" sz="1200" dirty="0" smtClean="0">
                <a:latin typeface="Times New Roman" pitchFamily="18" charset="0"/>
                <a:cs typeface="Times New Roman" pitchFamily="18" charset="0"/>
              </a:rPr>
              <a:t>(?,?,?,?,?,?)}");</a:t>
            </a:r>
          </a:p>
          <a:p>
            <a:pPr>
              <a:buNone/>
            </a:pP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System.out.println</a:t>
            </a:r>
            <a:r>
              <a:rPr lang="en-US" sz="1200" dirty="0" smtClean="0">
                <a:latin typeface="Times New Roman" pitchFamily="18" charset="0"/>
                <a:cs typeface="Times New Roman" pitchFamily="18" charset="0"/>
              </a:rPr>
              <a:t>("Enter Student's First Name: ");</a:t>
            </a:r>
          </a:p>
          <a:p>
            <a:pPr>
              <a:buNone/>
            </a:pP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fname</a:t>
            </a:r>
            <a:r>
              <a:rPr lang="en-US" sz="1200" dirty="0" smtClean="0">
                <a:latin typeface="Times New Roman" pitchFamily="18" charset="0"/>
                <a:cs typeface="Times New Roman" pitchFamily="18" charset="0"/>
              </a:rPr>
              <a:t>=</a:t>
            </a:r>
            <a:r>
              <a:rPr lang="en-US" sz="1200" dirty="0" err="1" smtClean="0">
                <a:latin typeface="Times New Roman" pitchFamily="18" charset="0"/>
                <a:cs typeface="Times New Roman" pitchFamily="18" charset="0"/>
              </a:rPr>
              <a:t>sc.nextLine</a:t>
            </a:r>
            <a:r>
              <a:rPr lang="en-US" sz="1200" dirty="0" smtClean="0">
                <a:latin typeface="Times New Roman" pitchFamily="18" charset="0"/>
                <a:cs typeface="Times New Roman" pitchFamily="18" charset="0"/>
              </a:rPr>
              <a:t>();</a:t>
            </a:r>
          </a:p>
          <a:p>
            <a:pPr>
              <a:buNone/>
            </a:pP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System.out.println</a:t>
            </a:r>
            <a:r>
              <a:rPr lang="en-US" sz="1200" dirty="0" smtClean="0">
                <a:latin typeface="Times New Roman" pitchFamily="18" charset="0"/>
                <a:cs typeface="Times New Roman" pitchFamily="18" charset="0"/>
              </a:rPr>
              <a:t>("Enter Student's Last Name: ");</a:t>
            </a:r>
          </a:p>
          <a:p>
            <a:pPr>
              <a:buNone/>
            </a:pP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lname</a:t>
            </a:r>
            <a:r>
              <a:rPr lang="en-US" sz="1200" dirty="0" smtClean="0">
                <a:latin typeface="Times New Roman" pitchFamily="18" charset="0"/>
                <a:cs typeface="Times New Roman" pitchFamily="18" charset="0"/>
              </a:rPr>
              <a:t>=</a:t>
            </a:r>
            <a:r>
              <a:rPr lang="en-US" sz="1200" dirty="0" err="1" smtClean="0">
                <a:latin typeface="Times New Roman" pitchFamily="18" charset="0"/>
                <a:cs typeface="Times New Roman" pitchFamily="18" charset="0"/>
              </a:rPr>
              <a:t>sc.nextLine</a:t>
            </a:r>
            <a:r>
              <a:rPr lang="en-US" sz="1200" dirty="0" smtClean="0">
                <a:latin typeface="Times New Roman" pitchFamily="18" charset="0"/>
                <a:cs typeface="Times New Roman" pitchFamily="18" charset="0"/>
              </a:rPr>
              <a:t>();</a:t>
            </a:r>
          </a:p>
          <a:p>
            <a:pPr>
              <a:buNone/>
            </a:pP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System.out.println</a:t>
            </a:r>
            <a:r>
              <a:rPr lang="en-US" sz="1200" dirty="0" smtClean="0">
                <a:latin typeface="Times New Roman" pitchFamily="18" charset="0"/>
                <a:cs typeface="Times New Roman" pitchFamily="18" charset="0"/>
              </a:rPr>
              <a:t>("Enter Student's Email: ");</a:t>
            </a:r>
          </a:p>
          <a:p>
            <a:pPr>
              <a:buNone/>
            </a:pPr>
            <a:r>
              <a:rPr lang="en-US" sz="1200" dirty="0" smtClean="0">
                <a:latin typeface="Times New Roman" pitchFamily="18" charset="0"/>
                <a:cs typeface="Times New Roman" pitchFamily="18" charset="0"/>
              </a:rPr>
              <a:t>			email=</a:t>
            </a:r>
            <a:r>
              <a:rPr lang="en-US" sz="1200" dirty="0" err="1" smtClean="0">
                <a:latin typeface="Times New Roman" pitchFamily="18" charset="0"/>
                <a:cs typeface="Times New Roman" pitchFamily="18" charset="0"/>
              </a:rPr>
              <a:t>sc.nextLine</a:t>
            </a:r>
            <a:r>
              <a:rPr lang="en-US" sz="1200" dirty="0" smtClean="0">
                <a:latin typeface="Times New Roman" pitchFamily="18" charset="0"/>
                <a:cs typeface="Times New Roman" pitchFamily="18" charset="0"/>
              </a:rPr>
              <a:t>();</a:t>
            </a:r>
          </a:p>
          <a:p>
            <a:pPr>
              <a:buNone/>
            </a:pP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System.out.println</a:t>
            </a:r>
            <a:r>
              <a:rPr lang="en-US" sz="1200" dirty="0" smtClean="0">
                <a:latin typeface="Times New Roman" pitchFamily="18" charset="0"/>
                <a:cs typeface="Times New Roman" pitchFamily="18" charset="0"/>
              </a:rPr>
              <a:t>("Enter Student's Year: ");</a:t>
            </a:r>
          </a:p>
          <a:p>
            <a:pPr>
              <a:buNone/>
            </a:pPr>
            <a:r>
              <a:rPr lang="en-US" sz="1200" dirty="0" smtClean="0">
                <a:latin typeface="Times New Roman" pitchFamily="18" charset="0"/>
                <a:cs typeface="Times New Roman" pitchFamily="18" charset="0"/>
              </a:rPr>
              <a:t>			yr=</a:t>
            </a:r>
            <a:r>
              <a:rPr lang="en-US" sz="1200" dirty="0" err="1" smtClean="0">
                <a:latin typeface="Times New Roman" pitchFamily="18" charset="0"/>
                <a:cs typeface="Times New Roman" pitchFamily="18" charset="0"/>
              </a:rPr>
              <a:t>Integer.parseInt</a:t>
            </a:r>
            <a:r>
              <a:rPr lang="en-US" sz="1200" dirty="0" smtClean="0">
                <a:latin typeface="Times New Roman" pitchFamily="18" charset="0"/>
                <a:cs typeface="Times New Roman" pitchFamily="18" charset="0"/>
              </a:rPr>
              <a:t>(</a:t>
            </a:r>
            <a:r>
              <a:rPr lang="en-US" sz="1200" dirty="0" err="1" smtClean="0">
                <a:latin typeface="Times New Roman" pitchFamily="18" charset="0"/>
                <a:cs typeface="Times New Roman" pitchFamily="18" charset="0"/>
              </a:rPr>
              <a:t>sc.nextLine</a:t>
            </a:r>
            <a:r>
              <a:rPr lang="en-US" sz="1200" dirty="0" smtClean="0">
                <a:latin typeface="Times New Roman" pitchFamily="18" charset="0"/>
                <a:cs typeface="Times New Roman" pitchFamily="18" charset="0"/>
              </a:rPr>
              <a:t>());</a:t>
            </a:r>
          </a:p>
          <a:p>
            <a:pPr>
              <a:buNone/>
            </a:pP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System.out.println</a:t>
            </a:r>
            <a:r>
              <a:rPr lang="en-US" sz="1200" dirty="0" smtClean="0">
                <a:latin typeface="Times New Roman" pitchFamily="18" charset="0"/>
                <a:cs typeface="Times New Roman" pitchFamily="18" charset="0"/>
              </a:rPr>
              <a:t>("Enter Student's Dept: ");</a:t>
            </a:r>
          </a:p>
          <a:p>
            <a:pPr>
              <a:buNone/>
            </a:pPr>
            <a:r>
              <a:rPr lang="en-US" sz="1200" dirty="0" smtClean="0">
                <a:latin typeface="Times New Roman" pitchFamily="18" charset="0"/>
                <a:cs typeface="Times New Roman" pitchFamily="18" charset="0"/>
              </a:rPr>
              <a:t>			dept=</a:t>
            </a:r>
            <a:r>
              <a:rPr lang="en-US" sz="1200" dirty="0" err="1" smtClean="0">
                <a:latin typeface="Times New Roman" pitchFamily="18" charset="0"/>
                <a:cs typeface="Times New Roman" pitchFamily="18" charset="0"/>
              </a:rPr>
              <a:t>sc.nextLine</a:t>
            </a:r>
            <a:r>
              <a:rPr lang="en-US" sz="1200" dirty="0" smtClean="0">
                <a:latin typeface="Times New Roman" pitchFamily="18" charset="0"/>
                <a:cs typeface="Times New Roman" pitchFamily="18" charset="0"/>
              </a:rPr>
              <a:t>();</a:t>
            </a:r>
          </a:p>
          <a:p>
            <a:pPr>
              <a:buNone/>
            </a:pPr>
            <a:r>
              <a:rPr lang="en-US" sz="1200" dirty="0" smtClean="0">
                <a:latin typeface="Times New Roman" pitchFamily="18" charset="0"/>
                <a:cs typeface="Times New Roman" pitchFamily="18" charset="0"/>
              </a:rPr>
              <a:t>			</a:t>
            </a:r>
          </a:p>
          <a:p>
            <a:pPr>
              <a:buNone/>
            </a:pPr>
            <a:r>
              <a:rPr lang="en-US" sz="1200" dirty="0" smtClean="0">
                <a:latin typeface="Times New Roman" pitchFamily="18" charset="0"/>
                <a:cs typeface="Times New Roman" pitchFamily="18" charset="0"/>
              </a:rPr>
              <a:t>			</a:t>
            </a:r>
            <a:endParaRPr lang="en-US" sz="1200"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25000" lnSpcReduction="20000"/>
          </a:bodyPr>
          <a:lstStyle/>
          <a:p>
            <a:pPr>
              <a:buNone/>
            </a:pPr>
            <a:r>
              <a:rPr lang="en-US" dirty="0" smtClean="0"/>
              <a:t>			</a:t>
            </a:r>
            <a:r>
              <a:rPr lang="en-US" sz="5600" dirty="0" err="1" smtClean="0">
                <a:latin typeface="Times New Roman" pitchFamily="18" charset="0"/>
                <a:cs typeface="Times New Roman" pitchFamily="18" charset="0"/>
              </a:rPr>
              <a:t>cst.setString</a:t>
            </a:r>
            <a:r>
              <a:rPr lang="en-US" sz="5600" dirty="0" smtClean="0">
                <a:latin typeface="Times New Roman" pitchFamily="18" charset="0"/>
                <a:cs typeface="Times New Roman" pitchFamily="18" charset="0"/>
              </a:rPr>
              <a:t>(1, </a:t>
            </a:r>
            <a:r>
              <a:rPr lang="en-US" sz="5600" dirty="0" err="1" smtClean="0">
                <a:latin typeface="Times New Roman" pitchFamily="18" charset="0"/>
                <a:cs typeface="Times New Roman" pitchFamily="18" charset="0"/>
              </a:rPr>
              <a:t>fname</a:t>
            </a:r>
            <a:r>
              <a:rPr lang="en-US" sz="5600" dirty="0" smtClean="0">
                <a:latin typeface="Times New Roman" pitchFamily="18" charset="0"/>
                <a:cs typeface="Times New Roman" pitchFamily="18" charset="0"/>
              </a:rPr>
              <a:t>);</a:t>
            </a:r>
          </a:p>
          <a:p>
            <a:pPr>
              <a:buNone/>
            </a:pPr>
            <a:r>
              <a:rPr lang="en-US" sz="5600" dirty="0" smtClean="0">
                <a:latin typeface="Times New Roman" pitchFamily="18" charset="0"/>
                <a:cs typeface="Times New Roman" pitchFamily="18" charset="0"/>
              </a:rPr>
              <a:t>			</a:t>
            </a:r>
            <a:r>
              <a:rPr lang="en-US" sz="5600" dirty="0" err="1" smtClean="0">
                <a:latin typeface="Times New Roman" pitchFamily="18" charset="0"/>
                <a:cs typeface="Times New Roman" pitchFamily="18" charset="0"/>
              </a:rPr>
              <a:t>cst.setString</a:t>
            </a:r>
            <a:r>
              <a:rPr lang="en-US" sz="5600" dirty="0" smtClean="0">
                <a:latin typeface="Times New Roman" pitchFamily="18" charset="0"/>
                <a:cs typeface="Times New Roman" pitchFamily="18" charset="0"/>
              </a:rPr>
              <a:t>(2,lname);</a:t>
            </a:r>
          </a:p>
          <a:p>
            <a:pPr>
              <a:buNone/>
            </a:pPr>
            <a:r>
              <a:rPr lang="en-US" sz="5600" dirty="0" smtClean="0">
                <a:latin typeface="Times New Roman" pitchFamily="18" charset="0"/>
                <a:cs typeface="Times New Roman" pitchFamily="18" charset="0"/>
              </a:rPr>
              <a:t>			</a:t>
            </a:r>
            <a:r>
              <a:rPr lang="en-US" sz="5600" dirty="0" err="1" smtClean="0">
                <a:latin typeface="Times New Roman" pitchFamily="18" charset="0"/>
                <a:cs typeface="Times New Roman" pitchFamily="18" charset="0"/>
              </a:rPr>
              <a:t>cst.setString</a:t>
            </a:r>
            <a:r>
              <a:rPr lang="en-US" sz="5600" dirty="0" smtClean="0">
                <a:latin typeface="Times New Roman" pitchFamily="18" charset="0"/>
                <a:cs typeface="Times New Roman" pitchFamily="18" charset="0"/>
              </a:rPr>
              <a:t>(3,dept);</a:t>
            </a:r>
          </a:p>
          <a:p>
            <a:pPr>
              <a:buNone/>
            </a:pPr>
            <a:r>
              <a:rPr lang="en-US" sz="5600" dirty="0" smtClean="0">
                <a:latin typeface="Times New Roman" pitchFamily="18" charset="0"/>
                <a:cs typeface="Times New Roman" pitchFamily="18" charset="0"/>
              </a:rPr>
              <a:t>			</a:t>
            </a:r>
            <a:r>
              <a:rPr lang="en-US" sz="5600" dirty="0" err="1" smtClean="0">
                <a:latin typeface="Times New Roman" pitchFamily="18" charset="0"/>
                <a:cs typeface="Times New Roman" pitchFamily="18" charset="0"/>
              </a:rPr>
              <a:t>cst.setInt</a:t>
            </a:r>
            <a:r>
              <a:rPr lang="en-US" sz="5600" dirty="0" smtClean="0">
                <a:latin typeface="Times New Roman" pitchFamily="18" charset="0"/>
                <a:cs typeface="Times New Roman" pitchFamily="18" charset="0"/>
              </a:rPr>
              <a:t>(4, yr);</a:t>
            </a:r>
          </a:p>
          <a:p>
            <a:pPr>
              <a:buNone/>
            </a:pPr>
            <a:r>
              <a:rPr lang="en-US" sz="5600" dirty="0" smtClean="0">
                <a:latin typeface="Times New Roman" pitchFamily="18" charset="0"/>
                <a:cs typeface="Times New Roman" pitchFamily="18" charset="0"/>
              </a:rPr>
              <a:t>			</a:t>
            </a:r>
            <a:r>
              <a:rPr lang="en-US" sz="5600" dirty="0" err="1" smtClean="0">
                <a:latin typeface="Times New Roman" pitchFamily="18" charset="0"/>
                <a:cs typeface="Times New Roman" pitchFamily="18" charset="0"/>
              </a:rPr>
              <a:t>cst.setString</a:t>
            </a:r>
            <a:r>
              <a:rPr lang="en-US" sz="5600" dirty="0" smtClean="0">
                <a:latin typeface="Times New Roman" pitchFamily="18" charset="0"/>
                <a:cs typeface="Times New Roman" pitchFamily="18" charset="0"/>
              </a:rPr>
              <a:t>(5, email);</a:t>
            </a:r>
          </a:p>
          <a:p>
            <a:pPr>
              <a:buNone/>
            </a:pPr>
            <a:r>
              <a:rPr lang="en-US" sz="5600" dirty="0" smtClean="0">
                <a:latin typeface="Times New Roman" pitchFamily="18" charset="0"/>
                <a:cs typeface="Times New Roman" pitchFamily="18" charset="0"/>
              </a:rPr>
              <a:t>			</a:t>
            </a:r>
          </a:p>
          <a:p>
            <a:pPr>
              <a:buNone/>
            </a:pPr>
            <a:r>
              <a:rPr lang="en-US" sz="5600" dirty="0" smtClean="0">
                <a:latin typeface="Times New Roman" pitchFamily="18" charset="0"/>
                <a:cs typeface="Times New Roman" pitchFamily="18" charset="0"/>
              </a:rPr>
              <a:t>			 </a:t>
            </a:r>
            <a:r>
              <a:rPr lang="en-US" sz="5600" dirty="0" err="1" smtClean="0">
                <a:latin typeface="Times New Roman" pitchFamily="18" charset="0"/>
                <a:cs typeface="Times New Roman" pitchFamily="18" charset="0"/>
              </a:rPr>
              <a:t>cst.registerOutParameter</a:t>
            </a:r>
            <a:r>
              <a:rPr lang="en-US" sz="5600" dirty="0" smtClean="0">
                <a:latin typeface="Times New Roman" pitchFamily="18" charset="0"/>
                <a:cs typeface="Times New Roman" pitchFamily="18" charset="0"/>
              </a:rPr>
              <a:t>(6, </a:t>
            </a:r>
            <a:r>
              <a:rPr lang="en-US" sz="5600" dirty="0" err="1" smtClean="0">
                <a:latin typeface="Times New Roman" pitchFamily="18" charset="0"/>
                <a:cs typeface="Times New Roman" pitchFamily="18" charset="0"/>
              </a:rPr>
              <a:t>java.sql.Types.DECIMAL</a:t>
            </a:r>
            <a:r>
              <a:rPr lang="en-US" sz="5600" dirty="0" smtClean="0">
                <a:latin typeface="Times New Roman" pitchFamily="18" charset="0"/>
                <a:cs typeface="Times New Roman" pitchFamily="18" charset="0"/>
              </a:rPr>
              <a:t>);</a:t>
            </a:r>
          </a:p>
          <a:p>
            <a:pPr>
              <a:buNone/>
            </a:pPr>
            <a:r>
              <a:rPr lang="en-US" sz="5600" dirty="0" smtClean="0">
                <a:latin typeface="Times New Roman" pitchFamily="18" charset="0"/>
                <a:cs typeface="Times New Roman" pitchFamily="18" charset="0"/>
              </a:rPr>
              <a:t>			</a:t>
            </a:r>
          </a:p>
          <a:p>
            <a:pPr>
              <a:buNone/>
            </a:pPr>
            <a:r>
              <a:rPr lang="en-US" sz="5600" dirty="0" smtClean="0">
                <a:latin typeface="Times New Roman" pitchFamily="18" charset="0"/>
                <a:cs typeface="Times New Roman" pitchFamily="18" charset="0"/>
              </a:rPr>
              <a:t>			</a:t>
            </a:r>
            <a:r>
              <a:rPr lang="en-US" sz="5600" dirty="0" err="1" smtClean="0">
                <a:latin typeface="Times New Roman" pitchFamily="18" charset="0"/>
                <a:cs typeface="Times New Roman" pitchFamily="18" charset="0"/>
              </a:rPr>
              <a:t>int</a:t>
            </a:r>
            <a:r>
              <a:rPr lang="en-US" sz="5600" dirty="0" smtClean="0">
                <a:latin typeface="Times New Roman" pitchFamily="18" charset="0"/>
                <a:cs typeface="Times New Roman" pitchFamily="18" charset="0"/>
              </a:rPr>
              <a:t> r=</a:t>
            </a:r>
            <a:r>
              <a:rPr lang="en-US" sz="5600" dirty="0" err="1" smtClean="0">
                <a:latin typeface="Times New Roman" pitchFamily="18" charset="0"/>
                <a:cs typeface="Times New Roman" pitchFamily="18" charset="0"/>
              </a:rPr>
              <a:t>cst.executeUpdate</a:t>
            </a:r>
            <a:r>
              <a:rPr lang="en-US" sz="5600" dirty="0" smtClean="0">
                <a:latin typeface="Times New Roman" pitchFamily="18" charset="0"/>
                <a:cs typeface="Times New Roman" pitchFamily="18" charset="0"/>
              </a:rPr>
              <a:t>();</a:t>
            </a:r>
          </a:p>
          <a:p>
            <a:pPr>
              <a:buNone/>
            </a:pPr>
            <a:r>
              <a:rPr lang="en-US" sz="5600" dirty="0" smtClean="0">
                <a:latin typeface="Times New Roman" pitchFamily="18" charset="0"/>
                <a:cs typeface="Times New Roman" pitchFamily="18" charset="0"/>
              </a:rPr>
              <a:t>			if(r&gt;0)</a:t>
            </a:r>
          </a:p>
          <a:p>
            <a:pPr>
              <a:buNone/>
            </a:pPr>
            <a:r>
              <a:rPr lang="en-US" sz="5600" dirty="0" smtClean="0">
                <a:latin typeface="Times New Roman" pitchFamily="18" charset="0"/>
                <a:cs typeface="Times New Roman" pitchFamily="18" charset="0"/>
              </a:rPr>
              <a:t>				id=</a:t>
            </a:r>
            <a:r>
              <a:rPr lang="en-US" sz="5600" dirty="0" err="1" smtClean="0">
                <a:latin typeface="Times New Roman" pitchFamily="18" charset="0"/>
                <a:cs typeface="Times New Roman" pitchFamily="18" charset="0"/>
              </a:rPr>
              <a:t>cst.getInt</a:t>
            </a:r>
            <a:r>
              <a:rPr lang="en-US" sz="5600" dirty="0" smtClean="0">
                <a:latin typeface="Times New Roman" pitchFamily="18" charset="0"/>
                <a:cs typeface="Times New Roman" pitchFamily="18" charset="0"/>
              </a:rPr>
              <a:t>(6);</a:t>
            </a:r>
          </a:p>
          <a:p>
            <a:pPr>
              <a:buNone/>
            </a:pPr>
            <a:r>
              <a:rPr lang="en-US" sz="5600" dirty="0" smtClean="0">
                <a:latin typeface="Times New Roman" pitchFamily="18" charset="0"/>
                <a:cs typeface="Times New Roman" pitchFamily="18" charset="0"/>
              </a:rPr>
              <a:t>			</a:t>
            </a:r>
          </a:p>
          <a:p>
            <a:pPr>
              <a:buNone/>
            </a:pPr>
            <a:r>
              <a:rPr lang="en-US" sz="5600" dirty="0" smtClean="0">
                <a:latin typeface="Times New Roman" pitchFamily="18" charset="0"/>
                <a:cs typeface="Times New Roman" pitchFamily="18" charset="0"/>
              </a:rPr>
              <a:t>			if(id&gt;0)</a:t>
            </a:r>
          </a:p>
          <a:p>
            <a:pPr>
              <a:buNone/>
            </a:pPr>
            <a:r>
              <a:rPr lang="en-US" sz="5600" dirty="0" smtClean="0">
                <a:latin typeface="Times New Roman" pitchFamily="18" charset="0"/>
                <a:cs typeface="Times New Roman" pitchFamily="18" charset="0"/>
              </a:rPr>
              <a:t>				</a:t>
            </a:r>
            <a:r>
              <a:rPr lang="en-US" sz="5600" dirty="0" err="1" smtClean="0">
                <a:latin typeface="Times New Roman" pitchFamily="18" charset="0"/>
                <a:cs typeface="Times New Roman" pitchFamily="18" charset="0"/>
              </a:rPr>
              <a:t>System.out.println</a:t>
            </a:r>
            <a:r>
              <a:rPr lang="en-US" sz="5600" dirty="0" smtClean="0">
                <a:latin typeface="Times New Roman" pitchFamily="18" charset="0"/>
                <a:cs typeface="Times New Roman" pitchFamily="18" charset="0"/>
              </a:rPr>
              <a:t>("Details Inserted. SID: "+id);</a:t>
            </a:r>
          </a:p>
          <a:p>
            <a:pPr>
              <a:buNone/>
            </a:pPr>
            <a:r>
              <a:rPr lang="en-US" sz="5600" dirty="0" smtClean="0">
                <a:latin typeface="Times New Roman" pitchFamily="18" charset="0"/>
                <a:cs typeface="Times New Roman" pitchFamily="18" charset="0"/>
              </a:rPr>
              <a:t>			</a:t>
            </a:r>
          </a:p>
          <a:p>
            <a:pPr>
              <a:buNone/>
            </a:pPr>
            <a:r>
              <a:rPr lang="en-US" sz="5600" dirty="0" smtClean="0">
                <a:latin typeface="Times New Roman" pitchFamily="18" charset="0"/>
                <a:cs typeface="Times New Roman" pitchFamily="18" charset="0"/>
              </a:rPr>
              <a:t>		}catch(Exception e)</a:t>
            </a:r>
          </a:p>
          <a:p>
            <a:pPr>
              <a:buNone/>
            </a:pPr>
            <a:r>
              <a:rPr lang="en-US" sz="5600" dirty="0" smtClean="0">
                <a:latin typeface="Times New Roman" pitchFamily="18" charset="0"/>
                <a:cs typeface="Times New Roman" pitchFamily="18" charset="0"/>
              </a:rPr>
              <a:t>		{</a:t>
            </a:r>
          </a:p>
          <a:p>
            <a:pPr>
              <a:buNone/>
            </a:pPr>
            <a:r>
              <a:rPr lang="en-US" sz="5600" dirty="0" smtClean="0">
                <a:latin typeface="Times New Roman" pitchFamily="18" charset="0"/>
                <a:cs typeface="Times New Roman" pitchFamily="18" charset="0"/>
              </a:rPr>
              <a:t>			</a:t>
            </a:r>
            <a:r>
              <a:rPr lang="en-US" sz="5600" dirty="0" err="1" smtClean="0">
                <a:latin typeface="Times New Roman" pitchFamily="18" charset="0"/>
                <a:cs typeface="Times New Roman" pitchFamily="18" charset="0"/>
              </a:rPr>
              <a:t>e.printStackTrace</a:t>
            </a:r>
            <a:r>
              <a:rPr lang="en-US" sz="5600" dirty="0" smtClean="0">
                <a:latin typeface="Times New Roman" pitchFamily="18" charset="0"/>
                <a:cs typeface="Times New Roman" pitchFamily="18" charset="0"/>
              </a:rPr>
              <a:t>();</a:t>
            </a:r>
          </a:p>
          <a:p>
            <a:pPr>
              <a:buNone/>
            </a:pPr>
            <a:r>
              <a:rPr lang="en-US" sz="5600" dirty="0" smtClean="0">
                <a:latin typeface="Times New Roman" pitchFamily="18" charset="0"/>
                <a:cs typeface="Times New Roman" pitchFamily="18" charset="0"/>
              </a:rPr>
              <a:t>		}</a:t>
            </a:r>
          </a:p>
          <a:p>
            <a:pPr>
              <a:buNone/>
            </a:pPr>
            <a:r>
              <a:rPr lang="en-US" sz="5600" dirty="0" smtClean="0">
                <a:latin typeface="Times New Roman" pitchFamily="18" charset="0"/>
                <a:cs typeface="Times New Roman" pitchFamily="18" charset="0"/>
              </a:rPr>
              <a:t>		finally{</a:t>
            </a:r>
          </a:p>
          <a:p>
            <a:pPr>
              <a:buNone/>
            </a:pPr>
            <a:r>
              <a:rPr lang="en-US" sz="5600" dirty="0" smtClean="0">
                <a:latin typeface="Times New Roman" pitchFamily="18" charset="0"/>
                <a:cs typeface="Times New Roman" pitchFamily="18" charset="0"/>
              </a:rPr>
              <a:t>			try{</a:t>
            </a:r>
          </a:p>
          <a:p>
            <a:pPr>
              <a:buNone/>
            </a:pPr>
            <a:r>
              <a:rPr lang="en-US" sz="5600" dirty="0" smtClean="0">
                <a:latin typeface="Times New Roman" pitchFamily="18" charset="0"/>
                <a:cs typeface="Times New Roman" pitchFamily="18" charset="0"/>
              </a:rPr>
              <a:t>				if(</a:t>
            </a:r>
            <a:r>
              <a:rPr lang="en-US" sz="5600" dirty="0" err="1" smtClean="0">
                <a:latin typeface="Times New Roman" pitchFamily="18" charset="0"/>
                <a:cs typeface="Times New Roman" pitchFamily="18" charset="0"/>
              </a:rPr>
              <a:t>cst</a:t>
            </a:r>
            <a:r>
              <a:rPr lang="en-US" sz="5600" dirty="0" smtClean="0">
                <a:latin typeface="Times New Roman" pitchFamily="18" charset="0"/>
                <a:cs typeface="Times New Roman" pitchFamily="18" charset="0"/>
              </a:rPr>
              <a:t>!=null)</a:t>
            </a:r>
          </a:p>
          <a:p>
            <a:pPr>
              <a:buNone/>
            </a:pPr>
            <a:r>
              <a:rPr lang="en-US" sz="5600" dirty="0" smtClean="0">
                <a:latin typeface="Times New Roman" pitchFamily="18" charset="0"/>
                <a:cs typeface="Times New Roman" pitchFamily="18" charset="0"/>
              </a:rPr>
              <a:t>					</a:t>
            </a:r>
            <a:r>
              <a:rPr lang="en-US" sz="5600" dirty="0" err="1" smtClean="0">
                <a:latin typeface="Times New Roman" pitchFamily="18" charset="0"/>
                <a:cs typeface="Times New Roman" pitchFamily="18" charset="0"/>
              </a:rPr>
              <a:t>cst.close</a:t>
            </a:r>
            <a:r>
              <a:rPr lang="en-US" sz="5600" dirty="0" smtClean="0">
                <a:latin typeface="Times New Roman" pitchFamily="18" charset="0"/>
                <a:cs typeface="Times New Roman" pitchFamily="18" charset="0"/>
              </a:rPr>
              <a:t>();</a:t>
            </a:r>
          </a:p>
          <a:p>
            <a:pPr>
              <a:buNone/>
            </a:pPr>
            <a:r>
              <a:rPr lang="en-US" sz="5600" dirty="0" smtClean="0">
                <a:latin typeface="Times New Roman" pitchFamily="18" charset="0"/>
                <a:cs typeface="Times New Roman" pitchFamily="18" charset="0"/>
              </a:rPr>
              <a:t>				</a:t>
            </a:r>
          </a:p>
          <a:p>
            <a:pPr>
              <a:buNone/>
            </a:pPr>
            <a:r>
              <a:rPr lang="en-US" sz="5600" dirty="0" smtClean="0">
                <a:latin typeface="Times New Roman" pitchFamily="18" charset="0"/>
                <a:cs typeface="Times New Roman" pitchFamily="18" charset="0"/>
              </a:rPr>
              <a:t>				if(</a:t>
            </a:r>
            <a:r>
              <a:rPr lang="en-US" sz="5600" dirty="0" err="1" smtClean="0">
                <a:latin typeface="Times New Roman" pitchFamily="18" charset="0"/>
                <a:cs typeface="Times New Roman" pitchFamily="18" charset="0"/>
              </a:rPr>
              <a:t>cn</a:t>
            </a:r>
            <a:r>
              <a:rPr lang="en-US" sz="5600" dirty="0" smtClean="0">
                <a:latin typeface="Times New Roman" pitchFamily="18" charset="0"/>
                <a:cs typeface="Times New Roman" pitchFamily="18" charset="0"/>
              </a:rPr>
              <a:t>!=null)</a:t>
            </a:r>
          </a:p>
          <a:p>
            <a:pPr>
              <a:buNone/>
            </a:pPr>
            <a:r>
              <a:rPr lang="en-US" sz="5600" dirty="0" smtClean="0">
                <a:latin typeface="Times New Roman" pitchFamily="18" charset="0"/>
                <a:cs typeface="Times New Roman" pitchFamily="18" charset="0"/>
              </a:rPr>
              <a:t>					</a:t>
            </a:r>
            <a:r>
              <a:rPr lang="en-US" sz="5600" dirty="0" err="1" smtClean="0">
                <a:latin typeface="Times New Roman" pitchFamily="18" charset="0"/>
                <a:cs typeface="Times New Roman" pitchFamily="18" charset="0"/>
              </a:rPr>
              <a:t>cn.close</a:t>
            </a:r>
            <a:r>
              <a:rPr lang="en-US" sz="5600" dirty="0" smtClean="0">
                <a:latin typeface="Times New Roman" pitchFamily="18" charset="0"/>
                <a:cs typeface="Times New Roman" pitchFamily="18" charset="0"/>
              </a:rPr>
              <a:t>();</a:t>
            </a:r>
          </a:p>
          <a:p>
            <a:pPr>
              <a:buNone/>
            </a:pPr>
            <a:r>
              <a:rPr lang="en-US" sz="5600" dirty="0" smtClean="0">
                <a:latin typeface="Times New Roman" pitchFamily="18" charset="0"/>
                <a:cs typeface="Times New Roman" pitchFamily="18" charset="0"/>
              </a:rPr>
              <a:t>			}catch(Exception e){}</a:t>
            </a:r>
          </a:p>
          <a:p>
            <a:pPr>
              <a:buNone/>
            </a:pPr>
            <a:r>
              <a:rPr lang="en-US" sz="5600" dirty="0" smtClean="0">
                <a:latin typeface="Times New Roman" pitchFamily="18" charset="0"/>
                <a:cs typeface="Times New Roman" pitchFamily="18" charset="0"/>
              </a:rPr>
              <a:t>		}</a:t>
            </a:r>
          </a:p>
          <a:p>
            <a:pPr>
              <a:buNone/>
            </a:pPr>
            <a:r>
              <a:rPr lang="en-US" sz="5600" dirty="0" smtClean="0">
                <a:latin typeface="Times New Roman" pitchFamily="18" charset="0"/>
                <a:cs typeface="Times New Roman" pitchFamily="18" charset="0"/>
              </a:rPr>
              <a:t>	}</a:t>
            </a:r>
          </a:p>
          <a:p>
            <a:pPr>
              <a:buNone/>
            </a:pPr>
            <a:endParaRPr lang="en-US" sz="5600" dirty="0" smtClean="0">
              <a:latin typeface="Times New Roman" pitchFamily="18" charset="0"/>
              <a:cs typeface="Times New Roman" pitchFamily="18" charset="0"/>
            </a:endParaRPr>
          </a:p>
          <a:p>
            <a:pPr>
              <a:buNone/>
            </a:pPr>
            <a:r>
              <a:rPr lang="en-US" sz="5600" dirty="0" smtClean="0">
                <a:latin typeface="Times New Roman" pitchFamily="18" charset="0"/>
                <a:cs typeface="Times New Roman" pitchFamily="18" charset="0"/>
              </a:rPr>
              <a:t>}</a:t>
            </a:r>
          </a:p>
          <a:p>
            <a:endParaRPr lang="en-US" sz="5600" dirty="0" smtClean="0">
              <a:latin typeface="Times New Roman" pitchFamily="18" charset="0"/>
              <a:cs typeface="Times New Roman" pitchFamily="18" charset="0"/>
            </a:endParaRPr>
          </a:p>
          <a:p>
            <a:endParaRPr lang="en-US" sz="5600"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47500" lnSpcReduction="20000"/>
          </a:bodyPr>
          <a:lstStyle/>
          <a:p>
            <a:r>
              <a:rPr lang="en-US" dirty="0" smtClean="0"/>
              <a:t>Output</a:t>
            </a:r>
          </a:p>
          <a:p>
            <a:endParaRPr lang="en-US" dirty="0" smtClean="0"/>
          </a:p>
          <a:p>
            <a:pPr fontAlgn="base">
              <a:buNone/>
            </a:pPr>
            <a:r>
              <a:rPr lang="en-US" sz="2500" dirty="0" smtClean="0">
                <a:latin typeface="Times New Roman" pitchFamily="18" charset="0"/>
                <a:cs typeface="Times New Roman" pitchFamily="18" charset="0"/>
              </a:rPr>
              <a:t>Enter Student's First Name:</a:t>
            </a:r>
          </a:p>
          <a:p>
            <a:pPr fontAlgn="base">
              <a:buNone/>
            </a:pPr>
            <a:r>
              <a:rPr lang="en-US" sz="2500" dirty="0" err="1" smtClean="0">
                <a:latin typeface="Times New Roman" pitchFamily="18" charset="0"/>
                <a:cs typeface="Times New Roman" pitchFamily="18" charset="0"/>
              </a:rPr>
              <a:t>Esha</a:t>
            </a:r>
            <a:endParaRPr lang="en-US" sz="2500" dirty="0" smtClean="0">
              <a:latin typeface="Times New Roman" pitchFamily="18" charset="0"/>
              <a:cs typeface="Times New Roman" pitchFamily="18" charset="0"/>
            </a:endParaRPr>
          </a:p>
          <a:p>
            <a:pPr fontAlgn="base">
              <a:buNone/>
            </a:pPr>
            <a:r>
              <a:rPr lang="en-US" sz="2500" dirty="0" smtClean="0">
                <a:latin typeface="Times New Roman" pitchFamily="18" charset="0"/>
                <a:cs typeface="Times New Roman" pitchFamily="18" charset="0"/>
              </a:rPr>
              <a:t>Enter Student's Last Name:</a:t>
            </a:r>
          </a:p>
          <a:p>
            <a:pPr fontAlgn="base">
              <a:buNone/>
            </a:pPr>
            <a:r>
              <a:rPr lang="en-US" sz="2500" dirty="0" err="1" smtClean="0">
                <a:latin typeface="Times New Roman" pitchFamily="18" charset="0"/>
                <a:cs typeface="Times New Roman" pitchFamily="18" charset="0"/>
              </a:rPr>
              <a:t>Chakty</a:t>
            </a:r>
            <a:endParaRPr lang="en-US" sz="2500" dirty="0" smtClean="0">
              <a:latin typeface="Times New Roman" pitchFamily="18" charset="0"/>
              <a:cs typeface="Times New Roman" pitchFamily="18" charset="0"/>
            </a:endParaRPr>
          </a:p>
          <a:p>
            <a:pPr fontAlgn="base">
              <a:buNone/>
            </a:pPr>
            <a:r>
              <a:rPr lang="en-US" sz="2500" dirty="0" smtClean="0">
                <a:latin typeface="Times New Roman" pitchFamily="18" charset="0"/>
                <a:cs typeface="Times New Roman" pitchFamily="18" charset="0"/>
              </a:rPr>
              <a:t>Enter Student's Email:</a:t>
            </a:r>
          </a:p>
          <a:p>
            <a:pPr fontAlgn="base">
              <a:buNone/>
            </a:pPr>
            <a:r>
              <a:rPr lang="en-US" sz="2500" dirty="0" smtClean="0">
                <a:latin typeface="Times New Roman" pitchFamily="18" charset="0"/>
                <a:cs typeface="Times New Roman" pitchFamily="18" charset="0"/>
              </a:rPr>
              <a:t>esha.chk@gmail.com</a:t>
            </a:r>
          </a:p>
          <a:p>
            <a:pPr fontAlgn="base">
              <a:buNone/>
            </a:pPr>
            <a:r>
              <a:rPr lang="en-US" sz="2500" dirty="0" smtClean="0">
                <a:latin typeface="Times New Roman" pitchFamily="18" charset="0"/>
                <a:cs typeface="Times New Roman" pitchFamily="18" charset="0"/>
              </a:rPr>
              <a:t>Enter Student's Year:</a:t>
            </a:r>
          </a:p>
          <a:p>
            <a:pPr fontAlgn="base">
              <a:buNone/>
            </a:pPr>
            <a:r>
              <a:rPr lang="en-US" sz="2500" dirty="0" smtClean="0">
                <a:latin typeface="Times New Roman" pitchFamily="18" charset="0"/>
                <a:cs typeface="Times New Roman" pitchFamily="18" charset="0"/>
              </a:rPr>
              <a:t>3</a:t>
            </a:r>
          </a:p>
          <a:p>
            <a:pPr fontAlgn="base">
              <a:buNone/>
            </a:pPr>
            <a:r>
              <a:rPr lang="en-US" sz="2500" dirty="0" smtClean="0">
                <a:latin typeface="Times New Roman" pitchFamily="18" charset="0"/>
                <a:cs typeface="Times New Roman" pitchFamily="18" charset="0"/>
              </a:rPr>
              <a:t>Enter Student's Dept:</a:t>
            </a:r>
          </a:p>
          <a:p>
            <a:pPr fontAlgn="base">
              <a:buNone/>
            </a:pPr>
            <a:r>
              <a:rPr lang="en-US" sz="2500" dirty="0" smtClean="0">
                <a:latin typeface="Times New Roman" pitchFamily="18" charset="0"/>
                <a:cs typeface="Times New Roman" pitchFamily="18" charset="0"/>
              </a:rPr>
              <a:t>CSE</a:t>
            </a:r>
          </a:p>
          <a:p>
            <a:pPr fontAlgn="base">
              <a:buNone/>
            </a:pPr>
            <a:r>
              <a:rPr lang="en-US" sz="2500" dirty="0" smtClean="0">
                <a:latin typeface="Times New Roman" pitchFamily="18" charset="0"/>
                <a:cs typeface="Times New Roman" pitchFamily="18" charset="0"/>
              </a:rPr>
              <a:t>Details Inserted. SID: 1</a:t>
            </a:r>
          </a:p>
          <a:p>
            <a:pPr fontAlgn="base">
              <a:buNone/>
            </a:pPr>
            <a:endParaRPr lang="en-US" dirty="0" smtClean="0"/>
          </a:p>
          <a:p>
            <a:pPr fontAlgn="base">
              <a:buNone/>
            </a:pPr>
            <a:r>
              <a:rPr lang="en-US" sz="2500" dirty="0" smtClean="0">
                <a:latin typeface="Times New Roman" pitchFamily="18" charset="0"/>
                <a:cs typeface="Times New Roman" pitchFamily="18" charset="0"/>
              </a:rPr>
              <a:t>Enter Student's First Name:</a:t>
            </a:r>
          </a:p>
          <a:p>
            <a:pPr fontAlgn="base">
              <a:buNone/>
            </a:pPr>
            <a:r>
              <a:rPr lang="en-US" sz="2500" dirty="0" err="1" smtClean="0">
                <a:latin typeface="Times New Roman" pitchFamily="18" charset="0"/>
                <a:cs typeface="Times New Roman" pitchFamily="18" charset="0"/>
              </a:rPr>
              <a:t>Pavan</a:t>
            </a:r>
            <a:endParaRPr lang="en-US" sz="2500" dirty="0" smtClean="0">
              <a:latin typeface="Times New Roman" pitchFamily="18" charset="0"/>
              <a:cs typeface="Times New Roman" pitchFamily="18" charset="0"/>
            </a:endParaRPr>
          </a:p>
          <a:p>
            <a:pPr fontAlgn="base">
              <a:buNone/>
            </a:pPr>
            <a:r>
              <a:rPr lang="en-US" sz="2500" dirty="0" smtClean="0">
                <a:latin typeface="Times New Roman" pitchFamily="18" charset="0"/>
                <a:cs typeface="Times New Roman" pitchFamily="18" charset="0"/>
              </a:rPr>
              <a:t>Enter Student's Last Name:</a:t>
            </a:r>
          </a:p>
          <a:p>
            <a:pPr fontAlgn="base">
              <a:buNone/>
            </a:pPr>
            <a:r>
              <a:rPr lang="en-US" sz="2500" dirty="0" smtClean="0">
                <a:latin typeface="Times New Roman" pitchFamily="18" charset="0"/>
                <a:cs typeface="Times New Roman" pitchFamily="18" charset="0"/>
              </a:rPr>
              <a:t>Kumar</a:t>
            </a:r>
          </a:p>
          <a:p>
            <a:pPr fontAlgn="base">
              <a:buNone/>
            </a:pPr>
            <a:r>
              <a:rPr lang="en-US" sz="2500" dirty="0" smtClean="0">
                <a:latin typeface="Times New Roman" pitchFamily="18" charset="0"/>
                <a:cs typeface="Times New Roman" pitchFamily="18" charset="0"/>
              </a:rPr>
              <a:t>Enter Student's Email:</a:t>
            </a:r>
          </a:p>
          <a:p>
            <a:pPr fontAlgn="base">
              <a:buNone/>
            </a:pPr>
            <a:r>
              <a:rPr lang="en-US" sz="2500" dirty="0" smtClean="0">
                <a:latin typeface="Times New Roman" pitchFamily="18" charset="0"/>
                <a:cs typeface="Times New Roman" pitchFamily="18" charset="0"/>
              </a:rPr>
              <a:t>pavan.k@gmail.com</a:t>
            </a:r>
          </a:p>
          <a:p>
            <a:pPr fontAlgn="base">
              <a:buNone/>
            </a:pPr>
            <a:r>
              <a:rPr lang="en-US" sz="2500" dirty="0" smtClean="0">
                <a:latin typeface="Times New Roman" pitchFamily="18" charset="0"/>
                <a:cs typeface="Times New Roman" pitchFamily="18" charset="0"/>
              </a:rPr>
              <a:t>Enter Student's Year:</a:t>
            </a:r>
          </a:p>
          <a:p>
            <a:pPr fontAlgn="base">
              <a:buNone/>
            </a:pPr>
            <a:r>
              <a:rPr lang="en-US" sz="2500" dirty="0" smtClean="0">
                <a:latin typeface="Times New Roman" pitchFamily="18" charset="0"/>
                <a:cs typeface="Times New Roman" pitchFamily="18" charset="0"/>
              </a:rPr>
              <a:t>3</a:t>
            </a:r>
          </a:p>
          <a:p>
            <a:pPr fontAlgn="base">
              <a:buNone/>
            </a:pPr>
            <a:r>
              <a:rPr lang="en-US" sz="2500" dirty="0" smtClean="0">
                <a:latin typeface="Times New Roman" pitchFamily="18" charset="0"/>
                <a:cs typeface="Times New Roman" pitchFamily="18" charset="0"/>
              </a:rPr>
              <a:t>Enter Student's Dept:</a:t>
            </a:r>
          </a:p>
          <a:p>
            <a:pPr fontAlgn="base">
              <a:buNone/>
            </a:pPr>
            <a:r>
              <a:rPr lang="en-US" sz="2500" dirty="0" smtClean="0">
                <a:latin typeface="Times New Roman" pitchFamily="18" charset="0"/>
                <a:cs typeface="Times New Roman" pitchFamily="18" charset="0"/>
              </a:rPr>
              <a:t>CSE</a:t>
            </a:r>
          </a:p>
          <a:p>
            <a:pPr fontAlgn="base">
              <a:buNone/>
            </a:pPr>
            <a:r>
              <a:rPr lang="en-US" sz="2500" dirty="0" smtClean="0">
                <a:latin typeface="Times New Roman" pitchFamily="18" charset="0"/>
                <a:cs typeface="Times New Roman" pitchFamily="18" charset="0"/>
              </a:rPr>
              <a:t>Details Inserted. SID: 2</a:t>
            </a:r>
          </a:p>
          <a:p>
            <a:pPr>
              <a:buNone/>
            </a:pPr>
            <a:r>
              <a:rPr lang="en-US" dirty="0" smtClean="0"/>
              <a:t> </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3200"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Metadata through JDBC</a:t>
            </a:r>
            <a:endParaRPr lang="en-US" sz="32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410200"/>
          </a:xfrm>
        </p:spPr>
        <p:txBody>
          <a:bodyPr>
            <a:normAutofit/>
          </a:bodyPr>
          <a:lstStyle/>
          <a:p>
            <a:r>
              <a:rPr lang="en-US" sz="2600" b="1" i="1" dirty="0" err="1" smtClean="0">
                <a:solidFill>
                  <a:srgbClr val="FF0000"/>
                </a:solidFill>
                <a:latin typeface="Times New Roman" pitchFamily="18" charset="0"/>
                <a:cs typeface="Times New Roman" pitchFamily="18" charset="0"/>
              </a:rPr>
              <a:t>DatabaseMetaData</a:t>
            </a:r>
            <a:r>
              <a:rPr lang="en-US" sz="2600" dirty="0" smtClean="0">
                <a:latin typeface="Times New Roman" pitchFamily="18" charset="0"/>
                <a:cs typeface="Times New Roman" pitchFamily="18" charset="0"/>
              </a:rPr>
              <a:t> interface provides methods to get meta data  about  the database  you have connected to.</a:t>
            </a:r>
          </a:p>
          <a:p>
            <a:pPr>
              <a:buNone/>
            </a:pPr>
            <a:endParaRPr lang="en-US" sz="26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You can obtain the </a:t>
            </a:r>
            <a:r>
              <a:rPr lang="en-US" sz="2600" dirty="0" err="1" smtClean="0">
                <a:latin typeface="Times New Roman" pitchFamily="18" charset="0"/>
                <a:cs typeface="Times New Roman" pitchFamily="18" charset="0"/>
              </a:rPr>
              <a:t>DatabaseMetaData</a:t>
            </a:r>
            <a:r>
              <a:rPr lang="en-US" sz="2600" dirty="0" smtClean="0">
                <a:latin typeface="Times New Roman" pitchFamily="18" charset="0"/>
                <a:cs typeface="Times New Roman" pitchFamily="18" charset="0"/>
              </a:rPr>
              <a:t> object from a Connection, as follows:</a:t>
            </a:r>
          </a:p>
          <a:p>
            <a:pPr>
              <a:buNone/>
            </a:pPr>
            <a:endParaRPr lang="en-US" sz="2600" dirty="0" smtClean="0">
              <a:latin typeface="Times New Roman" pitchFamily="18" charset="0"/>
              <a:cs typeface="Times New Roman" pitchFamily="18" charset="0"/>
            </a:endParaRPr>
          </a:p>
          <a:p>
            <a:pPr>
              <a:buNone/>
            </a:pP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DatabaseMetaData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dbmd</a:t>
            </a:r>
            <a:r>
              <a:rPr lang="en-US" sz="2600" dirty="0" smtClean="0">
                <a:latin typeface="Times New Roman" pitchFamily="18" charset="0"/>
                <a:cs typeface="Times New Roman" pitchFamily="18" charset="0"/>
              </a:rPr>
              <a:t> = </a:t>
            </a:r>
            <a:r>
              <a:rPr lang="en-US" sz="2600" dirty="0" err="1" smtClean="0">
                <a:latin typeface="Times New Roman" pitchFamily="18" charset="0"/>
                <a:cs typeface="Times New Roman" pitchFamily="18" charset="0"/>
              </a:rPr>
              <a:t>connection.getMetaData</a:t>
            </a:r>
            <a:r>
              <a:rPr lang="en-US" sz="2600" dirty="0" smtClean="0">
                <a:latin typeface="Times New Roman" pitchFamily="18" charset="0"/>
                <a:cs typeface="Times New Roman" pitchFamily="18" charset="0"/>
              </a:rPr>
              <a:t>();</a:t>
            </a:r>
          </a:p>
          <a:p>
            <a:pPr>
              <a:buNone/>
            </a:pPr>
            <a:endParaRPr lang="en-US" sz="2600" dirty="0" smtClean="0">
              <a:latin typeface="Times New Roman" pitchFamily="18" charset="0"/>
              <a:cs typeface="Times New Roman" pitchFamily="18" charset="0"/>
            </a:endParaRPr>
          </a:p>
          <a:p>
            <a:pPr>
              <a:buNone/>
            </a:pPr>
            <a:r>
              <a:rPr lang="en-US" sz="2600" dirty="0" smtClean="0">
                <a:latin typeface="Times New Roman" pitchFamily="18" charset="0"/>
                <a:cs typeface="Times New Roman" pitchFamily="18" charset="0"/>
              </a:rPr>
              <a:t>    Commonly used methods of </a:t>
            </a:r>
            <a:r>
              <a:rPr lang="en-US" sz="2600" dirty="0" err="1" smtClean="0">
                <a:latin typeface="Times New Roman" pitchFamily="18" charset="0"/>
                <a:cs typeface="Times New Roman" pitchFamily="18" charset="0"/>
              </a:rPr>
              <a:t>DatabaseMetaData</a:t>
            </a:r>
            <a:r>
              <a:rPr lang="en-US" sz="2600" dirty="0" smtClean="0">
                <a:latin typeface="Times New Roman" pitchFamily="18" charset="0"/>
                <a:cs typeface="Times New Roman" pitchFamily="18" charset="0"/>
              </a:rPr>
              <a:t> interface are</a:t>
            </a:r>
          </a:p>
          <a:p>
            <a:r>
              <a:rPr lang="en-US" sz="2600" b="1" dirty="0" smtClean="0">
                <a:latin typeface="Times New Roman" pitchFamily="18" charset="0"/>
                <a:cs typeface="Times New Roman" pitchFamily="18" charset="0"/>
              </a:rPr>
              <a:t>public  String  </a:t>
            </a:r>
            <a:r>
              <a:rPr lang="en-US" sz="2600" b="1" i="1" dirty="0" err="1" smtClean="0">
                <a:solidFill>
                  <a:srgbClr val="FF0000"/>
                </a:solidFill>
                <a:latin typeface="Times New Roman" pitchFamily="18" charset="0"/>
                <a:cs typeface="Times New Roman" pitchFamily="18" charset="0"/>
              </a:rPr>
              <a:t>getDriverName</a:t>
            </a:r>
            <a:r>
              <a:rPr lang="en-US" sz="2600" b="1" dirty="0" smtClean="0">
                <a:latin typeface="Times New Roman" pitchFamily="18" charset="0"/>
                <a:cs typeface="Times New Roman" pitchFamily="18" charset="0"/>
              </a:rPr>
              <a:t>()throws </a:t>
            </a:r>
            <a:r>
              <a:rPr lang="en-US" sz="2600" b="1" dirty="0" err="1" smtClean="0">
                <a:latin typeface="Times New Roman" pitchFamily="18" charset="0"/>
                <a:cs typeface="Times New Roman" pitchFamily="18" charset="0"/>
              </a:rPr>
              <a:t>SQLException</a:t>
            </a:r>
            <a:r>
              <a:rPr lang="en-US" sz="2600" b="1"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it returns the name of the JDBC driver.</a:t>
            </a:r>
          </a:p>
          <a:p>
            <a:endParaRPr lang="en-US" sz="2600" dirty="0" smtClean="0">
              <a:latin typeface="Times New Roman" pitchFamily="18" charset="0"/>
              <a:cs typeface="Times New Roman" pitchFamily="18" charset="0"/>
            </a:endParaRPr>
          </a:p>
          <a:p>
            <a:endParaRPr lang="en-US" sz="2600" dirty="0" smtClean="0">
              <a:latin typeface="Times New Roman" pitchFamily="18" charset="0"/>
              <a:cs typeface="Times New Roman" pitchFamily="18" charset="0"/>
            </a:endParaRPr>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Types of JDBC Drivers?</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5135563"/>
          </a:xfrm>
        </p:spPr>
        <p:txBody>
          <a:bodyPr/>
          <a:lstStyle/>
          <a:p>
            <a:pPr fontAlgn="base">
              <a:buNone/>
            </a:pPr>
            <a:r>
              <a:rPr lang="en-US" sz="2400" dirty="0" smtClean="0">
                <a:latin typeface="Times New Roman" pitchFamily="18" charset="0"/>
                <a:cs typeface="Times New Roman" pitchFamily="18" charset="0"/>
              </a:rPr>
              <a:t>There are </a:t>
            </a:r>
            <a:r>
              <a:rPr lang="en-US" sz="2400" b="1" dirty="0" smtClean="0">
                <a:latin typeface="Times New Roman" pitchFamily="18" charset="0"/>
                <a:cs typeface="Times New Roman" pitchFamily="18" charset="0"/>
              </a:rPr>
              <a:t>4 different types of JDBC drivers</a:t>
            </a:r>
            <a:r>
              <a:rPr lang="en-US" sz="2400" dirty="0" smtClean="0">
                <a:latin typeface="Times New Roman" pitchFamily="18" charset="0"/>
                <a:cs typeface="Times New Roman" pitchFamily="18" charset="0"/>
              </a:rPr>
              <a:t>:</a:t>
            </a:r>
          </a:p>
          <a:p>
            <a:pPr fontAlgn="base">
              <a:buNone/>
            </a:pPr>
            <a:r>
              <a:rPr lang="en-US" dirty="0" smtClean="0"/>
              <a:t>	</a:t>
            </a:r>
            <a:r>
              <a:rPr lang="en-US" sz="2000" b="1" dirty="0" smtClean="0"/>
              <a:t>Type 1:</a:t>
            </a:r>
            <a:r>
              <a:rPr lang="en-US" sz="2000" dirty="0" smtClean="0"/>
              <a:t> JDBC-ODBC Bridge driver (Bridge)</a:t>
            </a:r>
          </a:p>
          <a:p>
            <a:pPr fontAlgn="base">
              <a:buNone/>
            </a:pPr>
            <a:r>
              <a:rPr lang="en-US" sz="2000" dirty="0" smtClean="0"/>
              <a:t/>
            </a:r>
            <a:br>
              <a:rPr lang="en-US" sz="2000" dirty="0" smtClean="0"/>
            </a:br>
            <a:r>
              <a:rPr lang="en-US" sz="2000" b="1" dirty="0" smtClean="0"/>
              <a:t>Type 2:</a:t>
            </a:r>
            <a:r>
              <a:rPr lang="en-US" sz="2000" dirty="0" smtClean="0"/>
              <a:t> Native-API/partly Java driver (Native)</a:t>
            </a:r>
          </a:p>
          <a:p>
            <a:pPr fontAlgn="base">
              <a:buNone/>
            </a:pPr>
            <a:r>
              <a:rPr lang="en-US" sz="2000" dirty="0" smtClean="0"/>
              <a:t/>
            </a:r>
            <a:br>
              <a:rPr lang="en-US" sz="2000" dirty="0" smtClean="0"/>
            </a:br>
            <a:r>
              <a:rPr lang="en-US" sz="2000" b="1" dirty="0" smtClean="0"/>
              <a:t>Type 3:</a:t>
            </a:r>
            <a:r>
              <a:rPr lang="en-US" sz="2000" dirty="0" smtClean="0"/>
              <a:t> All Java/Net-protocol driver (Middleware)</a:t>
            </a:r>
          </a:p>
          <a:p>
            <a:pPr fontAlgn="base">
              <a:buNone/>
            </a:pPr>
            <a:r>
              <a:rPr lang="en-US" sz="2000" dirty="0" smtClean="0"/>
              <a:t/>
            </a:r>
            <a:br>
              <a:rPr lang="en-US" sz="2000" dirty="0" smtClean="0"/>
            </a:br>
            <a:r>
              <a:rPr lang="en-US" sz="2000" b="1" dirty="0" smtClean="0"/>
              <a:t>Type 4:</a:t>
            </a:r>
            <a:r>
              <a:rPr lang="en-US" sz="2000" dirty="0" smtClean="0"/>
              <a:t> All Java/Native-protocol driver (Pure)</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public String </a:t>
            </a:r>
            <a:r>
              <a:rPr lang="en-US" sz="2400" b="1" i="1" dirty="0" err="1" smtClean="0">
                <a:solidFill>
                  <a:srgbClr val="FF0000"/>
                </a:solidFill>
                <a:latin typeface="Times New Roman" pitchFamily="18" charset="0"/>
                <a:cs typeface="Times New Roman" pitchFamily="18" charset="0"/>
              </a:rPr>
              <a:t>getDriverVersion</a:t>
            </a:r>
            <a:r>
              <a:rPr lang="en-US" sz="2400" b="1" dirty="0" smtClean="0">
                <a:latin typeface="Times New Roman" pitchFamily="18" charset="0"/>
                <a:cs typeface="Times New Roman" pitchFamily="18" charset="0"/>
              </a:rPr>
              <a:t>()throws </a:t>
            </a:r>
            <a:r>
              <a:rPr lang="en-US" sz="2400" b="1" dirty="0" err="1" smtClean="0">
                <a:latin typeface="Times New Roman" pitchFamily="18" charset="0"/>
                <a:cs typeface="Times New Roman" pitchFamily="18" charset="0"/>
              </a:rPr>
              <a:t>SQLException</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it returns the version number of the JDBC driver.</a:t>
            </a:r>
          </a:p>
          <a:p>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public String </a:t>
            </a:r>
            <a:r>
              <a:rPr lang="en-US" sz="2400" b="1" i="1" dirty="0" err="1" smtClean="0">
                <a:solidFill>
                  <a:srgbClr val="FF0000"/>
                </a:solidFill>
                <a:latin typeface="Times New Roman" pitchFamily="18" charset="0"/>
                <a:cs typeface="Times New Roman" pitchFamily="18" charset="0"/>
              </a:rPr>
              <a:t>getUserName</a:t>
            </a:r>
            <a:r>
              <a:rPr lang="en-US" sz="2400" b="1" dirty="0" smtClean="0">
                <a:latin typeface="Times New Roman" pitchFamily="18" charset="0"/>
                <a:cs typeface="Times New Roman" pitchFamily="18" charset="0"/>
              </a:rPr>
              <a:t>()throws </a:t>
            </a:r>
            <a:r>
              <a:rPr lang="en-US" sz="2400" b="1" dirty="0" err="1" smtClean="0">
                <a:latin typeface="Times New Roman" pitchFamily="18" charset="0"/>
                <a:cs typeface="Times New Roman" pitchFamily="18" charset="0"/>
              </a:rPr>
              <a:t>SQLException</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it returns the username of the database.</a:t>
            </a:r>
            <a:endParaRPr lang="en-US" sz="2400" b="1" dirty="0" smtClean="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public String </a:t>
            </a:r>
            <a:r>
              <a:rPr lang="en-US" sz="2400" b="1" i="1" dirty="0" err="1" smtClean="0">
                <a:solidFill>
                  <a:srgbClr val="FF0000"/>
                </a:solidFill>
                <a:latin typeface="Times New Roman" pitchFamily="18" charset="0"/>
                <a:cs typeface="Times New Roman" pitchFamily="18" charset="0"/>
              </a:rPr>
              <a:t>getDatabaseProductName</a:t>
            </a:r>
            <a:r>
              <a:rPr lang="en-US" sz="2400" b="1" dirty="0" smtClean="0">
                <a:latin typeface="Times New Roman" pitchFamily="18" charset="0"/>
                <a:cs typeface="Times New Roman" pitchFamily="18" charset="0"/>
              </a:rPr>
              <a:t>()throws </a:t>
            </a:r>
            <a:r>
              <a:rPr lang="en-US" sz="2400" b="1" dirty="0" err="1" smtClean="0">
                <a:latin typeface="Times New Roman" pitchFamily="18" charset="0"/>
                <a:cs typeface="Times New Roman" pitchFamily="18" charset="0"/>
              </a:rPr>
              <a:t>SQLException</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it returns the product name of the database.</a:t>
            </a:r>
          </a:p>
          <a:p>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public String </a:t>
            </a:r>
            <a:r>
              <a:rPr lang="en-US" sz="2400" b="1" i="1" dirty="0" err="1" smtClean="0">
                <a:solidFill>
                  <a:srgbClr val="FF0000"/>
                </a:solidFill>
                <a:latin typeface="Times New Roman" pitchFamily="18" charset="0"/>
                <a:cs typeface="Times New Roman" pitchFamily="18" charset="0"/>
              </a:rPr>
              <a:t>getDatabaseProductVersion</a:t>
            </a:r>
            <a:r>
              <a:rPr lang="en-US" sz="2400" b="1" dirty="0" smtClean="0">
                <a:latin typeface="Times New Roman" pitchFamily="18" charset="0"/>
                <a:cs typeface="Times New Roman" pitchFamily="18" charset="0"/>
              </a:rPr>
              <a:t>()throws </a:t>
            </a:r>
            <a:r>
              <a:rPr lang="en-US" sz="2400" b="1" dirty="0" err="1" smtClean="0">
                <a:latin typeface="Times New Roman" pitchFamily="18" charset="0"/>
                <a:cs typeface="Times New Roman" pitchFamily="18" charset="0"/>
              </a:rPr>
              <a:t>SQLException</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it returns the product version of the database.</a:t>
            </a:r>
          </a:p>
          <a:p>
            <a:endParaRPr lang="en-US" sz="24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2800" dirty="0" smtClean="0">
                <a:latin typeface="Times New Roman" pitchFamily="18" charset="0"/>
                <a:cs typeface="Times New Roman" pitchFamily="18" charset="0"/>
              </a:rPr>
              <a:t>Simple Example of </a:t>
            </a:r>
            <a:r>
              <a:rPr lang="en-US" sz="2800" dirty="0" err="1" smtClean="0">
                <a:latin typeface="Times New Roman" pitchFamily="18" charset="0"/>
                <a:cs typeface="Times New Roman" pitchFamily="18" charset="0"/>
              </a:rPr>
              <a:t>DatabaseMetaData</a:t>
            </a:r>
            <a:r>
              <a:rPr lang="en-US" sz="2800" dirty="0" smtClean="0">
                <a:latin typeface="Times New Roman" pitchFamily="18" charset="0"/>
                <a:cs typeface="Times New Roman" pitchFamily="18" charset="0"/>
              </a:rPr>
              <a:t> interface</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609600"/>
            <a:ext cx="8229600" cy="6248400"/>
          </a:xfrm>
        </p:spPr>
        <p:txBody>
          <a:bodyPr>
            <a:normAutofit fontScale="92500" lnSpcReduction="20000"/>
          </a:bodyPr>
          <a:lstStyle/>
          <a:p>
            <a:pPr>
              <a:buNone/>
            </a:pPr>
            <a:r>
              <a:rPr lang="en-US" sz="1600" dirty="0" smtClean="0">
                <a:latin typeface="Times New Roman" pitchFamily="18" charset="0"/>
                <a:cs typeface="Times New Roman" pitchFamily="18" charset="0"/>
              </a:rPr>
              <a:t>import java.sql.*;</a:t>
            </a:r>
          </a:p>
          <a:p>
            <a:pPr>
              <a:buNone/>
            </a:pPr>
            <a:r>
              <a:rPr lang="en-US" sz="1600" dirty="0" smtClean="0">
                <a:latin typeface="Times New Roman" pitchFamily="18" charset="0"/>
                <a:cs typeface="Times New Roman" pitchFamily="18" charset="0"/>
              </a:rPr>
              <a:t>class </a:t>
            </a:r>
            <a:r>
              <a:rPr lang="en-US" sz="1600" dirty="0" err="1" smtClean="0">
                <a:latin typeface="Times New Roman" pitchFamily="18" charset="0"/>
                <a:cs typeface="Times New Roman" pitchFamily="18" charset="0"/>
              </a:rPr>
              <a:t>Dbmd</a:t>
            </a: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public static void main(String </a:t>
            </a:r>
            <a:r>
              <a:rPr lang="en-US" sz="1600" dirty="0" err="1" smtClean="0">
                <a:latin typeface="Times New Roman" pitchFamily="18" charset="0"/>
                <a:cs typeface="Times New Roman" pitchFamily="18" charset="0"/>
              </a:rPr>
              <a:t>args</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try{</a:t>
            </a:r>
          </a:p>
          <a:p>
            <a:pPr>
              <a:buNone/>
            </a:pPr>
            <a:r>
              <a:rPr lang="en-US" sz="1600" dirty="0" smtClean="0">
                <a:latin typeface="Times New Roman" pitchFamily="18" charset="0"/>
                <a:cs typeface="Times New Roman" pitchFamily="18" charset="0"/>
              </a:rPr>
              <a:t>	Class.forName("</a:t>
            </a:r>
            <a:r>
              <a:rPr lang="en-US" sz="1600" dirty="0" err="1" smtClean="0">
                <a:latin typeface="Times New Roman" pitchFamily="18" charset="0"/>
                <a:cs typeface="Times New Roman" pitchFamily="18" charset="0"/>
              </a:rPr>
              <a:t>oracle.jdbc.driver.OracleDriver</a:t>
            </a: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Connection con=</a:t>
            </a:r>
            <a:r>
              <a:rPr lang="en-US" sz="1600" dirty="0" err="1" smtClean="0">
                <a:latin typeface="Times New Roman" pitchFamily="18" charset="0"/>
                <a:cs typeface="Times New Roman" pitchFamily="18" charset="0"/>
              </a:rPr>
              <a:t>DriverManager.getConnection</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jdbc:oracle:thin</a:t>
            </a:r>
            <a:r>
              <a:rPr lang="en-US" sz="1600" dirty="0" smtClean="0">
                <a:latin typeface="Times New Roman" pitchFamily="18" charset="0"/>
                <a:cs typeface="Times New Roman" pitchFamily="18" charset="0"/>
              </a:rPr>
              <a:t>:@localhost:1521:xe", "system", "system");	</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DatabaseMetaData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dbmd</a:t>
            </a:r>
            <a:r>
              <a:rPr lang="en-US" sz="1600" dirty="0" smtClean="0">
                <a:latin typeface="Times New Roman" pitchFamily="18" charset="0"/>
                <a:cs typeface="Times New Roman" pitchFamily="18" charset="0"/>
              </a:rPr>
              <a:t> = </a:t>
            </a:r>
            <a:r>
              <a:rPr lang="en-US" sz="1600" dirty="0" err="1" smtClean="0">
                <a:latin typeface="Times New Roman" pitchFamily="18" charset="0"/>
                <a:cs typeface="Times New Roman" pitchFamily="18" charset="0"/>
              </a:rPr>
              <a:t>con.getMetaData</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System.out.println</a:t>
            </a:r>
            <a:r>
              <a:rPr lang="en-US" sz="1600" dirty="0" smtClean="0">
                <a:latin typeface="Times New Roman" pitchFamily="18" charset="0"/>
                <a:cs typeface="Times New Roman" pitchFamily="18" charset="0"/>
              </a:rPr>
              <a:t>("Driver Name: "+</a:t>
            </a:r>
            <a:r>
              <a:rPr lang="en-US" sz="1600" dirty="0" err="1" smtClean="0">
                <a:latin typeface="Times New Roman" pitchFamily="18" charset="0"/>
                <a:cs typeface="Times New Roman" pitchFamily="18" charset="0"/>
              </a:rPr>
              <a:t>dbmd.getDriverName</a:t>
            </a: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System.out.println</a:t>
            </a:r>
            <a:r>
              <a:rPr lang="en-US" sz="1600" dirty="0" smtClean="0">
                <a:latin typeface="Times New Roman" pitchFamily="18" charset="0"/>
                <a:cs typeface="Times New Roman" pitchFamily="18" charset="0"/>
              </a:rPr>
              <a:t>("Driver Version: "+</a:t>
            </a:r>
            <a:r>
              <a:rPr lang="en-US" sz="1600" dirty="0" err="1" smtClean="0">
                <a:latin typeface="Times New Roman" pitchFamily="18" charset="0"/>
                <a:cs typeface="Times New Roman" pitchFamily="18" charset="0"/>
              </a:rPr>
              <a:t>dbmd.getDriverVersion</a:t>
            </a: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System.out.println</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UserName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dbmd.getUserName</a:t>
            </a: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System.out.println</a:t>
            </a:r>
            <a:r>
              <a:rPr lang="en-US" sz="1600" dirty="0" smtClean="0">
                <a:latin typeface="Times New Roman" pitchFamily="18" charset="0"/>
                <a:cs typeface="Times New Roman" pitchFamily="18" charset="0"/>
              </a:rPr>
              <a:t>("Database Product Name: "+</a:t>
            </a:r>
            <a:r>
              <a:rPr lang="en-US" sz="1600" dirty="0" err="1" smtClean="0">
                <a:latin typeface="Times New Roman" pitchFamily="18" charset="0"/>
                <a:cs typeface="Times New Roman" pitchFamily="18" charset="0"/>
              </a:rPr>
              <a:t>dbmd.getDatabaseProductName</a:t>
            </a: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System.out.println</a:t>
            </a:r>
            <a:r>
              <a:rPr lang="en-US" sz="1600" dirty="0" smtClean="0">
                <a:latin typeface="Times New Roman" pitchFamily="18" charset="0"/>
                <a:cs typeface="Times New Roman" pitchFamily="18" charset="0"/>
              </a:rPr>
              <a:t>("Database Product Version: "+</a:t>
            </a:r>
            <a:r>
              <a:rPr lang="en-US" sz="1600" dirty="0" err="1" smtClean="0">
                <a:latin typeface="Times New Roman" pitchFamily="18" charset="0"/>
                <a:cs typeface="Times New Roman" pitchFamily="18" charset="0"/>
              </a:rPr>
              <a:t>dbmd.getDatabaseProductVersion</a:t>
            </a: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}catch(Exception e){</a:t>
            </a:r>
            <a:r>
              <a:rPr lang="en-US" sz="1600" dirty="0" err="1" smtClean="0">
                <a:latin typeface="Times New Roman" pitchFamily="18" charset="0"/>
                <a:cs typeface="Times New Roman" pitchFamily="18" charset="0"/>
              </a:rPr>
              <a:t>System.out.println</a:t>
            </a:r>
            <a:r>
              <a:rPr lang="en-US" sz="1600" dirty="0" smtClean="0">
                <a:latin typeface="Times New Roman" pitchFamily="18" charset="0"/>
                <a:cs typeface="Times New Roman" pitchFamily="18" charset="0"/>
              </a:rPr>
              <a:t>(e);} </a:t>
            </a:r>
          </a:p>
          <a:p>
            <a:pPr>
              <a:buNone/>
            </a:pP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a:t>
            </a:r>
          </a:p>
          <a:p>
            <a:pPr>
              <a:buNone/>
            </a:pPr>
            <a:endParaRPr lang="en-US" sz="16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Output:</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Driver Name: Oracle JDBC driver</a:t>
            </a:r>
          </a:p>
          <a:p>
            <a:pPr>
              <a:buNone/>
            </a:pPr>
            <a:r>
              <a:rPr lang="en-US" sz="1600" dirty="0" smtClean="0">
                <a:latin typeface="Times New Roman" pitchFamily="18" charset="0"/>
                <a:cs typeface="Times New Roman" pitchFamily="18" charset="0"/>
              </a:rPr>
              <a:t>Driver Version: 8.1.7.0.0</a:t>
            </a:r>
          </a:p>
          <a:p>
            <a:pPr>
              <a:buNone/>
            </a:pPr>
            <a:r>
              <a:rPr lang="en-US" sz="1600" dirty="0" err="1" smtClean="0">
                <a:latin typeface="Times New Roman" pitchFamily="18" charset="0"/>
                <a:cs typeface="Times New Roman" pitchFamily="18" charset="0"/>
              </a:rPr>
              <a:t>UserName</a:t>
            </a:r>
            <a:r>
              <a:rPr lang="en-US" sz="1600" dirty="0" smtClean="0">
                <a:latin typeface="Times New Roman" pitchFamily="18" charset="0"/>
                <a:cs typeface="Times New Roman" pitchFamily="18" charset="0"/>
              </a:rPr>
              <a:t>: SYSTEM</a:t>
            </a:r>
          </a:p>
          <a:p>
            <a:pPr>
              <a:buNone/>
            </a:pPr>
            <a:r>
              <a:rPr lang="en-US" sz="1600" dirty="0" smtClean="0">
                <a:latin typeface="Times New Roman" pitchFamily="18" charset="0"/>
                <a:cs typeface="Times New Roman" pitchFamily="18" charset="0"/>
              </a:rPr>
              <a:t>Database Product Name: Oracle</a:t>
            </a:r>
          </a:p>
          <a:p>
            <a:pPr>
              <a:buNone/>
            </a:pPr>
            <a:r>
              <a:rPr lang="en-US" sz="1600" dirty="0" smtClean="0">
                <a:latin typeface="Times New Roman" pitchFamily="18" charset="0"/>
                <a:cs typeface="Times New Roman" pitchFamily="18" charset="0"/>
              </a:rPr>
              <a:t>Database Product Version: Oracle Database 10g Express Edition Release 10.2.0.1.0</a:t>
            </a:r>
          </a:p>
          <a:p>
            <a:pPr>
              <a:buNone/>
            </a:pPr>
            <a:r>
              <a:rPr lang="en-US" sz="1600" dirty="0" smtClean="0">
                <a:latin typeface="Times New Roman" pitchFamily="18" charset="0"/>
                <a:cs typeface="Times New Roman" pitchFamily="18" charset="0"/>
              </a:rPr>
              <a:t> - Production</a:t>
            </a:r>
          </a:p>
          <a:p>
            <a:pPr>
              <a:buNone/>
            </a:pPr>
            <a:endParaRPr lang="en-US" sz="1600"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Accessing a Database from a JSP page</a:t>
            </a:r>
            <a:endParaRPr lang="en-US" sz="36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t>Include any Database accessing example you have done in the lab using JSP page.</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200"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Performing the CRUD operations</a:t>
            </a:r>
            <a:endParaRPr lang="en-US" sz="32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135563"/>
          </a:xfrm>
        </p:spPr>
        <p:txBody>
          <a:bodyPr/>
          <a:lstStyle/>
          <a:p>
            <a:r>
              <a:rPr lang="en-US" dirty="0" smtClean="0"/>
              <a:t>Write any Database program using JSP which includes CRUD operations.</a:t>
            </a:r>
          </a:p>
          <a:p>
            <a:pPr lvl="1"/>
            <a:r>
              <a:rPr lang="en-US" dirty="0" smtClean="0"/>
              <a:t>Create </a:t>
            </a:r>
          </a:p>
          <a:p>
            <a:pPr lvl="1"/>
            <a:r>
              <a:rPr lang="en-US" dirty="0" smtClean="0"/>
              <a:t>Update</a:t>
            </a:r>
          </a:p>
          <a:p>
            <a:pPr lvl="1"/>
            <a:r>
              <a:rPr lang="en-US" dirty="0" smtClean="0"/>
              <a:t>Delete </a:t>
            </a:r>
          </a:p>
          <a:p>
            <a:pPr lvl="1"/>
            <a:r>
              <a:rPr lang="en-US" dirty="0" smtClean="0"/>
              <a:t>Read </a:t>
            </a:r>
          </a:p>
          <a:p>
            <a:pPr lvl="1">
              <a:buNone/>
            </a:pPr>
            <a:endParaRPr lang="en-US" dirty="0"/>
          </a:p>
        </p:txBody>
      </p:sp>
      <p:sp>
        <p:nvSpPr>
          <p:cNvPr id="4" name="Right Brace 3"/>
          <p:cNvSpPr/>
          <p:nvPr/>
        </p:nvSpPr>
        <p:spPr>
          <a:xfrm>
            <a:off x="2590800" y="2209800"/>
            <a:ext cx="152400" cy="11430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
        <p:nvSpPr>
          <p:cNvPr id="5" name="Rectangle 4"/>
          <p:cNvSpPr/>
          <p:nvPr/>
        </p:nvSpPr>
        <p:spPr>
          <a:xfrm>
            <a:off x="3352800" y="2590800"/>
            <a:ext cx="3429000" cy="533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solidFill>
                  <a:schemeClr val="tx1"/>
                </a:solidFill>
              </a:rPr>
              <a:t>executeUpdate</a:t>
            </a:r>
            <a:r>
              <a:rPr lang="en-US" dirty="0" smtClean="0">
                <a:solidFill>
                  <a:schemeClr val="tx1"/>
                </a:solidFill>
              </a:rPr>
              <a:t>(…………) </a:t>
            </a:r>
            <a:endParaRPr lang="en-US" dirty="0">
              <a:solidFill>
                <a:schemeClr val="tx1"/>
              </a:solidFill>
            </a:endParaRPr>
          </a:p>
        </p:txBody>
      </p:sp>
      <p:sp>
        <p:nvSpPr>
          <p:cNvPr id="6" name="Right Brace 5"/>
          <p:cNvSpPr/>
          <p:nvPr/>
        </p:nvSpPr>
        <p:spPr>
          <a:xfrm>
            <a:off x="2590800" y="3581400"/>
            <a:ext cx="76200" cy="6096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
        <p:nvSpPr>
          <p:cNvPr id="7" name="Rectangle 6"/>
          <p:cNvSpPr/>
          <p:nvPr/>
        </p:nvSpPr>
        <p:spPr>
          <a:xfrm>
            <a:off x="3352800" y="3505200"/>
            <a:ext cx="3429000" cy="533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solidFill>
                  <a:schemeClr val="tx1"/>
                </a:solidFill>
              </a:rPr>
              <a:t>executeQuery</a:t>
            </a:r>
            <a:r>
              <a:rPr lang="en-US" dirty="0" smtClean="0">
                <a:solidFill>
                  <a:schemeClr val="tx1"/>
                </a:solidFill>
              </a:rPr>
              <a:t>(…………)</a:t>
            </a:r>
            <a:endParaRPr lang="en-US" dirty="0">
              <a:solidFill>
                <a:schemeClr val="tx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lstStyle/>
          <a:p>
            <a:r>
              <a:rPr lang="en-US" b="1" dirty="0" smtClean="0">
                <a:solidFill>
                  <a:srgbClr val="3333FF"/>
                </a:solidFill>
              </a:rPr>
              <a:t>Connection Pooling</a:t>
            </a:r>
            <a:endParaRPr lang="en-US" b="1" dirty="0">
              <a:solidFill>
                <a:srgbClr val="3333FF"/>
              </a:solidFill>
            </a:endParaRPr>
          </a:p>
        </p:txBody>
      </p:sp>
      <p:sp>
        <p:nvSpPr>
          <p:cNvPr id="3" name="Content Placeholder 2"/>
          <p:cNvSpPr>
            <a:spLocks noGrp="1"/>
          </p:cNvSpPr>
          <p:nvPr>
            <p:ph idx="1"/>
          </p:nvPr>
        </p:nvSpPr>
        <p:spPr>
          <a:xfrm>
            <a:off x="457200" y="1036637"/>
            <a:ext cx="8229600" cy="5287963"/>
          </a:xfrm>
        </p:spPr>
        <p:txBody>
          <a:bodyPr>
            <a:normAutofit fontScale="70000" lnSpcReduction="20000"/>
          </a:bodyPr>
          <a:lstStyle/>
          <a:p>
            <a:r>
              <a:rPr lang="en-US" dirty="0" smtClean="0"/>
              <a:t>Connection pooling is the maintenance of a group of database connections for reuse by applications on an application server.</a:t>
            </a:r>
          </a:p>
          <a:p>
            <a:pPr fontAlgn="base"/>
            <a:endParaRPr lang="en-US" dirty="0" smtClean="0"/>
          </a:p>
          <a:p>
            <a:pPr fontAlgn="base"/>
            <a:r>
              <a:rPr lang="en-US" dirty="0" smtClean="0"/>
              <a:t>Opening a new connection for each request is more costly to both the server and the client than keeping a small pool of connections open constantly, ready to be used by new requests.</a:t>
            </a:r>
          </a:p>
          <a:p>
            <a:pPr fontAlgn="base"/>
            <a:endParaRPr lang="en-US" dirty="0" smtClean="0"/>
          </a:p>
          <a:p>
            <a:pPr fontAlgn="base"/>
            <a:r>
              <a:rPr lang="en-US" dirty="0" smtClean="0"/>
              <a:t>When a request comes in, one of the pre-existing connections in the pool is assigned to it. </a:t>
            </a:r>
          </a:p>
          <a:p>
            <a:pPr fontAlgn="base"/>
            <a:endParaRPr lang="en-US" dirty="0" smtClean="0"/>
          </a:p>
          <a:p>
            <a:pPr fontAlgn="base"/>
            <a:r>
              <a:rPr lang="en-US" dirty="0" smtClean="0"/>
              <a:t>Once the request is complete, the connection returns to the pool and waits to service another request.</a:t>
            </a:r>
          </a:p>
          <a:p>
            <a:pPr>
              <a:buNone/>
            </a:pPr>
            <a:r>
              <a:rPr lang="en-US" dirty="0" smtClean="0"/>
              <a:t/>
            </a:r>
            <a:br>
              <a:rPr lang="en-US" dirty="0" smtClean="0"/>
            </a:b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68313" y="0"/>
            <a:ext cx="8229600" cy="1143000"/>
          </a:xfrm>
        </p:spPr>
        <p:txBody>
          <a:bodyPr/>
          <a:lstStyle/>
          <a:p>
            <a:r>
              <a:rPr lang="tr-TR" sz="4000">
                <a:solidFill>
                  <a:srgbClr val="0000FF"/>
                </a:solidFill>
              </a:rPr>
              <a:t>The</a:t>
            </a:r>
            <a:r>
              <a:rPr lang="tr-TR" sz="4000" b="1">
                <a:solidFill>
                  <a:srgbClr val="0000FF"/>
                </a:solidFill>
              </a:rPr>
              <a:t> </a:t>
            </a:r>
            <a:r>
              <a:rPr lang="en-US" sz="4000" b="1">
                <a:solidFill>
                  <a:srgbClr val="0000FF"/>
                </a:solidFill>
              </a:rPr>
              <a:t>javax.sql </a:t>
            </a:r>
            <a:r>
              <a:rPr lang="en-US" sz="4000">
                <a:solidFill>
                  <a:srgbClr val="0000FF"/>
                </a:solidFill>
              </a:rPr>
              <a:t>package</a:t>
            </a:r>
          </a:p>
        </p:txBody>
      </p:sp>
      <p:sp>
        <p:nvSpPr>
          <p:cNvPr id="60419" name="Rectangle 3"/>
          <p:cNvSpPr>
            <a:spLocks noGrp="1" noChangeArrowheads="1"/>
          </p:cNvSpPr>
          <p:nvPr>
            <p:ph type="body" idx="1"/>
          </p:nvPr>
        </p:nvSpPr>
        <p:spPr>
          <a:xfrm>
            <a:off x="304800" y="1052513"/>
            <a:ext cx="8610600" cy="5805487"/>
          </a:xfrm>
        </p:spPr>
        <p:txBody>
          <a:bodyPr/>
          <a:lstStyle/>
          <a:p>
            <a:pPr>
              <a:lnSpc>
                <a:spcPct val="90000"/>
              </a:lnSpc>
              <a:buClr>
                <a:srgbClr val="0000FF"/>
              </a:buClr>
              <a:buFont typeface="Wingdings" pitchFamily="2" charset="2"/>
              <a:buChar char="§"/>
            </a:pPr>
            <a:r>
              <a:rPr lang="en-US" sz="2400" dirty="0" smtClean="0"/>
              <a:t>The </a:t>
            </a:r>
            <a:r>
              <a:rPr lang="en-US" sz="2400" dirty="0"/>
              <a:t>classes and interfaces in this package provide new functionality, </a:t>
            </a:r>
            <a:endParaRPr lang="en-US" sz="2400" dirty="0" smtClean="0"/>
          </a:p>
          <a:p>
            <a:pPr>
              <a:lnSpc>
                <a:spcPct val="90000"/>
              </a:lnSpc>
              <a:buClr>
                <a:srgbClr val="0000FF"/>
              </a:buClr>
              <a:buFont typeface="Wingdings" pitchFamily="2" charset="2"/>
              <a:buChar char="§"/>
            </a:pPr>
            <a:endParaRPr lang="tr-TR" sz="1600" dirty="0"/>
          </a:p>
          <a:p>
            <a:pPr lvl="1">
              <a:lnSpc>
                <a:spcPct val="90000"/>
              </a:lnSpc>
              <a:buClr>
                <a:srgbClr val="0000FF"/>
              </a:buClr>
              <a:buFont typeface="Wingdings" pitchFamily="2" charset="2"/>
              <a:buChar char="§"/>
            </a:pPr>
            <a:r>
              <a:rPr lang="en-US" sz="2000" dirty="0"/>
              <a:t>The </a:t>
            </a:r>
            <a:r>
              <a:rPr lang="en-US" sz="2000" dirty="0" err="1">
                <a:solidFill>
                  <a:srgbClr val="FF0000"/>
                </a:solidFill>
              </a:rPr>
              <a:t>DataSource</a:t>
            </a:r>
            <a:r>
              <a:rPr lang="en-US" sz="2000" dirty="0">
                <a:solidFill>
                  <a:srgbClr val="FF0000"/>
                </a:solidFill>
              </a:rPr>
              <a:t> </a:t>
            </a:r>
            <a:r>
              <a:rPr lang="en-US" sz="2000" dirty="0"/>
              <a:t>interface serves as a factory for Connection</a:t>
            </a:r>
            <a:r>
              <a:rPr lang="tr-TR" sz="2000" dirty="0"/>
              <a:t> </a:t>
            </a:r>
            <a:r>
              <a:rPr lang="en-US" sz="2000" dirty="0"/>
              <a:t>objects; </a:t>
            </a:r>
            <a:endParaRPr lang="en-US" sz="2000" dirty="0" smtClean="0"/>
          </a:p>
          <a:p>
            <a:pPr lvl="1">
              <a:lnSpc>
                <a:spcPct val="90000"/>
              </a:lnSpc>
              <a:buClr>
                <a:srgbClr val="0000FF"/>
              </a:buClr>
              <a:buFont typeface="Wingdings" pitchFamily="2" charset="2"/>
              <a:buChar char="§"/>
            </a:pPr>
            <a:endParaRPr lang="tr-TR" sz="2000" dirty="0"/>
          </a:p>
          <a:p>
            <a:pPr lvl="1">
              <a:lnSpc>
                <a:spcPct val="90000"/>
              </a:lnSpc>
              <a:buClr>
                <a:srgbClr val="0000FF"/>
              </a:buClr>
              <a:buFont typeface="Wingdings" pitchFamily="2" charset="2"/>
              <a:buChar char="§"/>
            </a:pPr>
            <a:r>
              <a:rPr lang="en-US" sz="2000" dirty="0" err="1" smtClean="0">
                <a:solidFill>
                  <a:srgbClr val="FF0000"/>
                </a:solidFill>
              </a:rPr>
              <a:t>PooledConnection</a:t>
            </a:r>
            <a:r>
              <a:rPr lang="tr-TR" sz="2000" dirty="0" smtClean="0">
                <a:solidFill>
                  <a:srgbClr val="FF0000"/>
                </a:solidFill>
              </a:rPr>
              <a:t> </a:t>
            </a:r>
            <a:r>
              <a:rPr lang="en-US" sz="2000" dirty="0"/>
              <a:t>supports connection pooling, which allows an application to handle multiple database connections in a fairly transparent manner. </a:t>
            </a:r>
            <a:endParaRPr lang="en-US" sz="2000" dirty="0" smtClean="0"/>
          </a:p>
          <a:p>
            <a:pPr lvl="1">
              <a:lnSpc>
                <a:spcPct val="90000"/>
              </a:lnSpc>
              <a:buClr>
                <a:srgbClr val="0000FF"/>
              </a:buClr>
              <a:buFont typeface="Wingdings" pitchFamily="2" charset="2"/>
              <a:buChar char="§"/>
            </a:pPr>
            <a:endParaRPr lang="tr-TR" sz="2000" dirty="0"/>
          </a:p>
          <a:p>
            <a:pPr lvl="1">
              <a:lnSpc>
                <a:spcPct val="90000"/>
              </a:lnSpc>
              <a:buClr>
                <a:srgbClr val="0000FF"/>
              </a:buClr>
              <a:buFont typeface="Wingdings" pitchFamily="2" charset="2"/>
              <a:buChar char="§"/>
            </a:pPr>
            <a:r>
              <a:rPr lang="en-US" sz="2000" dirty="0" err="1">
                <a:solidFill>
                  <a:srgbClr val="FF0000"/>
                </a:solidFill>
              </a:rPr>
              <a:t>RowSet</a:t>
            </a:r>
            <a:r>
              <a:rPr lang="en-US" sz="2000" dirty="0"/>
              <a:t> extends the </a:t>
            </a:r>
            <a:r>
              <a:rPr lang="en-US" sz="2000" dirty="0" err="1">
                <a:solidFill>
                  <a:srgbClr val="008000"/>
                </a:solidFill>
              </a:rPr>
              <a:t>ResultSet</a:t>
            </a:r>
            <a:r>
              <a:rPr lang="tr-TR" sz="2000" dirty="0"/>
              <a:t> </a:t>
            </a:r>
            <a:r>
              <a:rPr lang="en-US" sz="2000" dirty="0"/>
              <a:t>interface to a </a:t>
            </a:r>
            <a:r>
              <a:rPr lang="en-US" sz="2000" dirty="0">
                <a:solidFill>
                  <a:srgbClr val="008000"/>
                </a:solidFill>
              </a:rPr>
              <a:t>JavaBeans </a:t>
            </a:r>
            <a:r>
              <a:rPr lang="en-US" sz="2000" dirty="0"/>
              <a:t>component that can be manipulated at design time and used with non-SQL data </a:t>
            </a:r>
            <a:r>
              <a:rPr lang="en-US" sz="2000" dirty="0" smtClean="0"/>
              <a:t>sources. </a:t>
            </a:r>
            <a:endParaRPr lang="en-US" sz="2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Struts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3333FF"/>
                </a:solidFill>
              </a:rPr>
              <a:t>Introduction to Struts Framework</a:t>
            </a:r>
            <a:endParaRPr lang="en-US" b="1" dirty="0">
              <a:solidFill>
                <a:srgbClr val="3333FF"/>
              </a:solidFill>
            </a:endParaRPr>
          </a:p>
        </p:txBody>
      </p:sp>
      <p:sp>
        <p:nvSpPr>
          <p:cNvPr id="3" name="Content Placeholder 2"/>
          <p:cNvSpPr>
            <a:spLocks noGrp="1"/>
          </p:cNvSpPr>
          <p:nvPr>
            <p:ph idx="1"/>
          </p:nvPr>
        </p:nvSpPr>
        <p:spPr/>
        <p:txBody>
          <a:bodyPr>
            <a:normAutofit fontScale="92500" lnSpcReduction="10000"/>
          </a:bodyPr>
          <a:lstStyle/>
          <a:p>
            <a:pPr marL="0" indent="0" algn="just"/>
            <a:r>
              <a:rPr lang="en-US" sz="2800" dirty="0" smtClean="0">
                <a:latin typeface="Times New Roman" pitchFamily="18" charset="0"/>
                <a:cs typeface="Times New Roman" pitchFamily="18" charset="0"/>
              </a:rPr>
              <a:t> Struts is an open-source framework for building more  </a:t>
            </a:r>
          </a:p>
          <a:p>
            <a:pPr marL="0" indent="0" algn="just">
              <a:buNone/>
            </a:pPr>
            <a:r>
              <a:rPr lang="en-US" sz="2800" dirty="0" smtClean="0">
                <a:latin typeface="Times New Roman" pitchFamily="18" charset="0"/>
                <a:cs typeface="Times New Roman" pitchFamily="18" charset="0"/>
              </a:rPr>
              <a:t>  flexible, maintainable and structured Java web applications</a:t>
            </a:r>
          </a:p>
          <a:p>
            <a:pPr marL="0" indent="0"/>
            <a:endParaRPr lang="en-US" sz="2800" dirty="0" smtClean="0">
              <a:latin typeface="Times New Roman" pitchFamily="18" charset="0"/>
              <a:cs typeface="Times New Roman" pitchFamily="18" charset="0"/>
            </a:endParaRPr>
          </a:p>
          <a:p>
            <a:pPr marL="0" indent="0"/>
            <a:r>
              <a:rPr lang="en-US" sz="2800" dirty="0" smtClean="0">
                <a:latin typeface="Times New Roman" pitchFamily="18" charset="0"/>
                <a:cs typeface="Times New Roman" pitchFamily="18" charset="0"/>
              </a:rPr>
              <a:t>  There are two key components in a web application:</a:t>
            </a:r>
          </a:p>
          <a:p>
            <a:pPr marL="457200" lvl="1" indent="0"/>
            <a:r>
              <a:rPr lang="en-US" b="1" dirty="0" smtClean="0">
                <a:latin typeface="Times New Roman" pitchFamily="18" charset="0"/>
                <a:cs typeface="Times New Roman" pitchFamily="18" charset="0"/>
              </a:rPr>
              <a:t>the data and business logic performed on this data</a:t>
            </a:r>
          </a:p>
          <a:p>
            <a:pPr marL="457200" lvl="1" indent="0"/>
            <a:r>
              <a:rPr lang="en-US" b="1" dirty="0" smtClean="0">
                <a:latin typeface="Times New Roman" pitchFamily="18" charset="0"/>
                <a:cs typeface="Times New Roman" pitchFamily="18" charset="0"/>
              </a:rPr>
              <a:t>the presentation of data</a:t>
            </a:r>
            <a:endParaRPr lang="en-US" sz="2800" dirty="0" smtClean="0">
              <a:latin typeface="Times New Roman" pitchFamily="18" charset="0"/>
              <a:cs typeface="Times New Roman" pitchFamily="18" charset="0"/>
            </a:endParaRPr>
          </a:p>
          <a:p>
            <a:pPr marL="0" indent="0"/>
            <a:r>
              <a:rPr lang="en-US" sz="28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Struts</a:t>
            </a:r>
          </a:p>
          <a:p>
            <a:pPr marL="457200" lvl="1" indent="0"/>
            <a:r>
              <a:rPr lang="en-US" sz="2600" b="1" dirty="0" smtClean="0">
                <a:latin typeface="Times New Roman" pitchFamily="18" charset="0"/>
                <a:cs typeface="Times New Roman" pitchFamily="18" charset="0"/>
              </a:rPr>
              <a:t>helps structuring these components in a Java web app. </a:t>
            </a:r>
          </a:p>
          <a:p>
            <a:pPr marL="457200" lvl="1" indent="0"/>
            <a:r>
              <a:rPr lang="en-US" sz="2600" b="1" dirty="0" smtClean="0">
                <a:latin typeface="Times New Roman" pitchFamily="18" charset="0"/>
                <a:cs typeface="Times New Roman" pitchFamily="18" charset="0"/>
              </a:rPr>
              <a:t>controls the flow of the web application, strictly   </a:t>
            </a:r>
          </a:p>
          <a:p>
            <a:pPr marL="457200" lvl="1" indent="0">
              <a:buNone/>
            </a:pPr>
            <a:r>
              <a:rPr lang="en-US" sz="2600" b="1" dirty="0" smtClean="0">
                <a:latin typeface="Times New Roman" pitchFamily="18" charset="0"/>
                <a:cs typeface="Times New Roman" pitchFamily="18" charset="0"/>
              </a:rPr>
              <a:t>  separating these components</a:t>
            </a:r>
          </a:p>
          <a:p>
            <a:pPr marL="0" indent="0"/>
            <a:endParaRPr lang="en-US" sz="2800"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r>
              <a:rPr lang="en-US" sz="2000" dirty="0" smtClean="0"/>
              <a:t>  </a:t>
            </a:r>
            <a:r>
              <a:rPr lang="en-US" sz="2400" dirty="0" smtClean="0">
                <a:latin typeface="Times New Roman" pitchFamily="18" charset="0"/>
                <a:cs typeface="Times New Roman" pitchFamily="18" charset="0"/>
              </a:rPr>
              <a:t>This separation between presentation, business logic and   </a:t>
            </a:r>
          </a:p>
          <a:p>
            <a:pPr marL="0" indent="0">
              <a:buNone/>
            </a:pPr>
            <a:r>
              <a:rPr lang="en-US" sz="2400" dirty="0" smtClean="0">
                <a:latin typeface="Times New Roman" pitchFamily="18" charset="0"/>
                <a:cs typeface="Times New Roman" pitchFamily="18" charset="0"/>
              </a:rPr>
              <a:t>  control is achieved by implementing the Model-View-Controller </a:t>
            </a:r>
          </a:p>
          <a:p>
            <a:pPr marL="0" indent="0">
              <a:buNone/>
            </a:pPr>
            <a:r>
              <a:rPr lang="en-US" sz="2400" dirty="0" smtClean="0">
                <a:latin typeface="Times New Roman" pitchFamily="18" charset="0"/>
                <a:cs typeface="Times New Roman" pitchFamily="18" charset="0"/>
              </a:rPr>
              <a:t>  (MVC) Design Pattern.</a:t>
            </a:r>
          </a:p>
          <a:p>
            <a:pPr marL="0" indent="0">
              <a:buNone/>
            </a:pPr>
            <a:endParaRPr lang="en-US" sz="2400" dirty="0" smtClean="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Struts is focused </a:t>
            </a:r>
            <a:r>
              <a:rPr lang="en-US" sz="2800" b="1" dirty="0" smtClean="0">
                <a:solidFill>
                  <a:srgbClr val="FF0000"/>
                </a:solidFill>
                <a:latin typeface="Times New Roman" pitchFamily="18" charset="0"/>
                <a:cs typeface="Times New Roman" pitchFamily="18" charset="0"/>
              </a:rPr>
              <a:t>on Controller</a:t>
            </a:r>
          </a:p>
          <a:p>
            <a:pPr>
              <a:buNone/>
            </a:pPr>
            <a:r>
              <a:rPr lang="en-US" sz="2400" dirty="0" smtClean="0">
                <a:latin typeface="Times New Roman" pitchFamily="18" charset="0"/>
                <a:cs typeface="Times New Roman" pitchFamily="18" charset="0"/>
              </a:rPr>
              <a:t>   – Struts is </a:t>
            </a:r>
            <a:r>
              <a:rPr lang="en-US" sz="2400" b="1" dirty="0" smtClean="0">
                <a:solidFill>
                  <a:srgbClr val="FF0000"/>
                </a:solidFill>
                <a:latin typeface="Times New Roman" pitchFamily="18" charset="0"/>
                <a:cs typeface="Times New Roman" pitchFamily="18" charset="0"/>
              </a:rPr>
              <a:t>Model and View independent</a:t>
            </a:r>
          </a:p>
          <a:p>
            <a:pPr marL="0" indent="0">
              <a:buNone/>
            </a:pPr>
            <a:endParaRPr lang="en-US" sz="2000" dirty="0" smtClean="0">
              <a:latin typeface="Times New Roman" pitchFamily="18" charset="0"/>
              <a:cs typeface="Times New Roman" pitchFamily="18" charset="0"/>
            </a:endParaRP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4525963"/>
          </a:xfrm>
        </p:spPr>
        <p:txBody>
          <a:bodyPr>
            <a:normAutofit fontScale="92500"/>
          </a:bodyPr>
          <a:lstStyle/>
          <a:p>
            <a:r>
              <a:rPr lang="en-US" sz="2800" dirty="0" smtClean="0">
                <a:latin typeface="Arial Unicode MS" pitchFamily="34" charset="-128"/>
              </a:rPr>
              <a:t>There are several advantages to this approach: </a:t>
            </a:r>
          </a:p>
          <a:p>
            <a:pPr>
              <a:buNone/>
            </a:pPr>
            <a:endParaRPr lang="en-US" sz="2800" dirty="0" smtClean="0">
              <a:latin typeface="Arial Unicode MS" pitchFamily="34" charset="-128"/>
            </a:endParaRPr>
          </a:p>
          <a:p>
            <a:pPr lvl="1"/>
            <a:r>
              <a:rPr lang="en-US" sz="2400" dirty="0" smtClean="0">
                <a:latin typeface="Arial Unicode MS" pitchFamily="34" charset="-128"/>
              </a:rPr>
              <a:t>The entire logical flow of the application is in a hierarchical text file( </a:t>
            </a:r>
            <a:r>
              <a:rPr lang="en-US" sz="2400" dirty="0" smtClean="0">
                <a:solidFill>
                  <a:srgbClr val="FF0000"/>
                </a:solidFill>
                <a:latin typeface="Arial Unicode MS" pitchFamily="34" charset="-128"/>
              </a:rPr>
              <a:t>struts-config.xml</a:t>
            </a:r>
            <a:r>
              <a:rPr lang="en-US" sz="2400" dirty="0" smtClean="0">
                <a:latin typeface="Arial Unicode MS" pitchFamily="34" charset="-128"/>
              </a:rPr>
              <a:t> ) . This makes it easier to view and understand, especially with large applications.</a:t>
            </a:r>
          </a:p>
          <a:p>
            <a:pPr lvl="1">
              <a:buNone/>
            </a:pPr>
            <a:r>
              <a:rPr lang="en-US" sz="2400" dirty="0" smtClean="0">
                <a:latin typeface="Arial Unicode MS" pitchFamily="34" charset="-128"/>
              </a:rPr>
              <a:t> </a:t>
            </a:r>
          </a:p>
          <a:p>
            <a:pPr lvl="1"/>
            <a:r>
              <a:rPr lang="en-US" sz="2400" dirty="0" smtClean="0">
                <a:latin typeface="Arial Unicode MS" pitchFamily="34" charset="-128"/>
              </a:rPr>
              <a:t>The page designer does not have to go through Java code to understand the flow of the application. </a:t>
            </a:r>
          </a:p>
          <a:p>
            <a:pPr lvl="1"/>
            <a:endParaRPr lang="en-US" sz="2400" dirty="0" smtClean="0">
              <a:latin typeface="Arial Unicode MS" pitchFamily="34" charset="-128"/>
            </a:endParaRPr>
          </a:p>
          <a:p>
            <a:pPr lvl="1"/>
            <a:r>
              <a:rPr lang="en-US" sz="2400" dirty="0" smtClean="0">
                <a:latin typeface="Arial Unicode MS" pitchFamily="34" charset="-128"/>
              </a:rPr>
              <a:t>The Java developer does not need to recompile code when making flow changes.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4648200" cy="5943600"/>
          </a:xfrm>
        </p:spPr>
        <p:txBody>
          <a:bodyPr>
            <a:normAutofit fontScale="77500" lnSpcReduction="20000"/>
          </a:bodyPr>
          <a:lstStyle/>
          <a:p>
            <a:pPr lvl="0"/>
            <a:r>
              <a:rPr lang="en-US" dirty="0" smtClean="0"/>
              <a:t>Type-1 (JDBC-To-ODBC Bridge Driver)</a:t>
            </a:r>
          </a:p>
          <a:p>
            <a:pPr lvl="1" algn="just"/>
            <a:r>
              <a:rPr lang="en-US" dirty="0" smtClean="0"/>
              <a:t>This driver converts JDBC method calls into ODBC function calls.</a:t>
            </a:r>
          </a:p>
          <a:p>
            <a:pPr lvl="1">
              <a:buNone/>
            </a:pPr>
            <a:endParaRPr lang="en-US" dirty="0" smtClean="0"/>
          </a:p>
          <a:p>
            <a:pPr lvl="1" algn="just"/>
            <a:r>
              <a:rPr lang="en-US" dirty="0" smtClean="0"/>
              <a:t>The JDBC-ODBC Bridge that comes with the JDK 1.1 is a good example of this kind of driver. </a:t>
            </a:r>
          </a:p>
          <a:p>
            <a:pPr lvl="1"/>
            <a:endParaRPr lang="en-US" dirty="0" smtClean="0"/>
          </a:p>
          <a:p>
            <a:pPr lvl="1" algn="just"/>
            <a:r>
              <a:rPr lang="en-US" dirty="0" smtClean="0"/>
              <a:t>Bridge solutions generally require software to be installed on client systems, meaning that they are not good solutions for applications that do not allow you to install software on the client. </a:t>
            </a:r>
          </a:p>
          <a:p>
            <a:endParaRPr lang="en-US" dirty="0"/>
          </a:p>
        </p:txBody>
      </p:sp>
      <p:pic>
        <p:nvPicPr>
          <p:cNvPr id="1026" name="Picture 2" descr="JDBC-driver-type-1"/>
          <p:cNvPicPr>
            <a:picLocks noChangeAspect="1" noChangeArrowheads="1"/>
          </p:cNvPicPr>
          <p:nvPr/>
        </p:nvPicPr>
        <p:blipFill>
          <a:blip r:embed="rId2"/>
          <a:srcRect/>
          <a:stretch>
            <a:fillRect/>
          </a:stretch>
        </p:blipFill>
        <p:spPr bwMode="auto">
          <a:xfrm>
            <a:off x="5867400" y="990599"/>
            <a:ext cx="2857500" cy="4038601"/>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838200" y="457200"/>
            <a:ext cx="7063032" cy="4525963"/>
          </a:xfrm>
          <a:prstGeom prst="rect">
            <a:avLst/>
          </a:prstGeom>
          <a:noFill/>
          <a:ln w="9525">
            <a:noFill/>
            <a:miter lim="800000"/>
            <a:headEnd/>
            <a:tailEnd/>
          </a:ln>
          <a:effectLst/>
        </p:spPr>
      </p:pic>
      <p:sp>
        <p:nvSpPr>
          <p:cNvPr id="5" name="Rectangle 4"/>
          <p:cNvSpPr/>
          <p:nvPr/>
        </p:nvSpPr>
        <p:spPr>
          <a:xfrm>
            <a:off x="5181600" y="533400"/>
            <a:ext cx="2133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248400" y="4648200"/>
            <a:ext cx="12192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Data Base</a:t>
            </a:r>
            <a:endParaRPr lang="en-US" b="1" dirty="0">
              <a:solidFill>
                <a:schemeClr val="tx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3600"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Struts application flow</a:t>
            </a:r>
            <a:endParaRPr lang="en-US" sz="36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157163" y="1514475"/>
            <a:ext cx="8829675" cy="5114925"/>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1295400" y="914400"/>
            <a:ext cx="6352103" cy="4525963"/>
          </a:xfrm>
          <a:prstGeom prst="rect">
            <a:avLst/>
          </a:prstGeom>
          <a:noFill/>
          <a:ln w="9525">
            <a:noFill/>
            <a:miter lim="800000"/>
            <a:headEnd/>
            <a:tailEnd/>
          </a:ln>
          <a:effectLst/>
        </p:spPr>
      </p:pic>
      <p:sp>
        <p:nvSpPr>
          <p:cNvPr id="3" name="Title 1"/>
          <p:cNvSpPr>
            <a:spLocks noGrp="1"/>
          </p:cNvSpPr>
          <p:nvPr>
            <p:ph type="title"/>
          </p:nvPr>
        </p:nvSpPr>
        <p:spPr>
          <a:xfrm>
            <a:off x="457200" y="76200"/>
            <a:ext cx="8229600" cy="762000"/>
          </a:xfrm>
        </p:spPr>
        <p:txBody>
          <a:bodyPr>
            <a:normAutofit/>
          </a:bodyPr>
          <a:lstStyle/>
          <a:p>
            <a:r>
              <a:rPr lang="en-US" dirty="0" smtClean="0">
                <a:solidFill>
                  <a:srgbClr val="3333FF"/>
                </a:solidFill>
              </a:rPr>
              <a:t>							</a:t>
            </a:r>
            <a:r>
              <a:rPr lang="en-US" sz="2200" dirty="0" smtClean="0">
                <a:solidFill>
                  <a:srgbClr val="3333FF"/>
                </a:solidFill>
                <a:latin typeface="Times New Roman" pitchFamily="18" charset="0"/>
                <a:cs typeface="Times New Roman" pitchFamily="18" charset="0"/>
              </a:rPr>
              <a:t>Contd..</a:t>
            </a:r>
            <a:endParaRPr lang="en-US" sz="2200" dirty="0">
              <a:solidFill>
                <a:srgbClr val="3333FF"/>
              </a:solidFill>
              <a:latin typeface="Times New Roman" pitchFamily="18" charset="0"/>
              <a:cs typeface="Times New Roman" pitchFamily="18" charset="0"/>
            </a:endParaRPr>
          </a:p>
        </p:txBody>
      </p:sp>
      <p:sp>
        <p:nvSpPr>
          <p:cNvPr id="4" name="Rectangle 3"/>
          <p:cNvSpPr/>
          <p:nvPr/>
        </p:nvSpPr>
        <p:spPr>
          <a:xfrm>
            <a:off x="1371600" y="1143000"/>
            <a:ext cx="63246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rgbClr val="3333FF"/>
                </a:solidFill>
                <a:latin typeface="Times New Roman" pitchFamily="18" charset="0"/>
                <a:cs typeface="Times New Roman" pitchFamily="18" charset="0"/>
              </a:rPr>
              <a:t>Struts application flow</a:t>
            </a:r>
            <a:endParaRPr lang="en-US" sz="2800" dirty="0">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Arial Unicode MS" pitchFamily="34" charset="-128"/>
              </a:rPr>
              <a:t>The</a:t>
            </a:r>
            <a:r>
              <a:rPr lang="en-US" sz="3200" b="1" dirty="0" smtClean="0">
                <a:solidFill>
                  <a:srgbClr val="3333FF"/>
                </a:solidFill>
                <a:latin typeface="Arial Unicode MS" pitchFamily="34" charset="-128"/>
              </a:rPr>
              <a:t> </a:t>
            </a:r>
            <a:r>
              <a:rPr lang="en-US" sz="3200" b="1" dirty="0" err="1" smtClean="0">
                <a:solidFill>
                  <a:srgbClr val="3333FF"/>
                </a:solidFill>
                <a:latin typeface="Arial Unicode MS" pitchFamily="34" charset="-128"/>
              </a:rPr>
              <a:t>ActionServlet</a:t>
            </a:r>
            <a:r>
              <a:rPr lang="en-US" sz="3200" b="1" dirty="0" smtClean="0">
                <a:solidFill>
                  <a:srgbClr val="3333FF"/>
                </a:solidFill>
                <a:latin typeface="Arial Unicode MS" pitchFamily="34" charset="-128"/>
              </a:rPr>
              <a:t> </a:t>
            </a:r>
            <a:r>
              <a:rPr lang="en-US" sz="3200" b="1" dirty="0" smtClean="0">
                <a:latin typeface="Arial Unicode MS" pitchFamily="34" charset="-128"/>
              </a:rPr>
              <a:t>Class</a:t>
            </a:r>
            <a:endParaRPr lang="en-US" sz="3200" b="1" dirty="0"/>
          </a:p>
        </p:txBody>
      </p:sp>
      <p:sp>
        <p:nvSpPr>
          <p:cNvPr id="3" name="Content Placeholder 2"/>
          <p:cNvSpPr>
            <a:spLocks noGrp="1"/>
          </p:cNvSpPr>
          <p:nvPr>
            <p:ph idx="1"/>
          </p:nvPr>
        </p:nvSpPr>
        <p:spPr/>
        <p:txBody>
          <a:bodyPr/>
          <a:lstStyle/>
          <a:p>
            <a:pPr>
              <a:lnSpc>
                <a:spcPct val="90000"/>
              </a:lnSpc>
            </a:pPr>
            <a:r>
              <a:rPr lang="en-US" sz="2400" dirty="0" smtClean="0">
                <a:latin typeface="Times New Roman" pitchFamily="18" charset="0"/>
                <a:cs typeface="Times New Roman" pitchFamily="18" charset="0"/>
              </a:rPr>
              <a:t>It is the core of the Struts Framework. It can be treated as a switch board of the application.</a:t>
            </a:r>
          </a:p>
          <a:p>
            <a:pPr>
              <a:lnSpc>
                <a:spcPct val="90000"/>
              </a:lnSpc>
              <a:buNone/>
            </a:pPr>
            <a:endParaRPr lang="en-US" sz="2400" dirty="0" smtClean="0">
              <a:latin typeface="Times New Roman" pitchFamily="18" charset="0"/>
              <a:cs typeface="Times New Roman" pitchFamily="18" charset="0"/>
            </a:endParaRPr>
          </a:p>
          <a:p>
            <a:pPr>
              <a:lnSpc>
                <a:spcPct val="90000"/>
              </a:lnSpc>
            </a:pPr>
            <a:r>
              <a:rPr lang="en-US" sz="2400" dirty="0" err="1" smtClean="0">
                <a:latin typeface="Times New Roman" pitchFamily="18" charset="0"/>
                <a:cs typeface="Times New Roman" pitchFamily="18" charset="0"/>
              </a:rPr>
              <a:t>ActionServlet</a:t>
            </a:r>
            <a:r>
              <a:rPr lang="en-US" sz="2400" dirty="0" smtClean="0">
                <a:latin typeface="Times New Roman" pitchFamily="18" charset="0"/>
                <a:cs typeface="Times New Roman" pitchFamily="18" charset="0"/>
              </a:rPr>
              <a:t> (Command) creates and uses an </a:t>
            </a:r>
            <a:r>
              <a:rPr lang="en-US" sz="2400" i="1" dirty="0" smtClean="0">
                <a:solidFill>
                  <a:srgbClr val="FF0000"/>
                </a:solidFill>
                <a:latin typeface="Times New Roman" pitchFamily="18" charset="0"/>
                <a:cs typeface="Times New Roman" pitchFamily="18" charset="0"/>
              </a:rPr>
              <a:t>Action</a:t>
            </a:r>
            <a:r>
              <a:rPr lang="en-US" sz="2400" dirty="0" smtClean="0">
                <a:latin typeface="Times New Roman" pitchFamily="18" charset="0"/>
                <a:cs typeface="Times New Roman" pitchFamily="18" charset="0"/>
              </a:rPr>
              <a:t>, an </a:t>
            </a:r>
            <a:r>
              <a:rPr lang="en-US" sz="2400" i="1" dirty="0" err="1" smtClean="0">
                <a:solidFill>
                  <a:srgbClr val="FF0000"/>
                </a:solidFill>
                <a:latin typeface="Times New Roman" pitchFamily="18" charset="0"/>
                <a:cs typeface="Times New Roman" pitchFamily="18" charset="0"/>
              </a:rPr>
              <a:t>ActionForm</a:t>
            </a:r>
            <a:r>
              <a:rPr lang="en-US" sz="2400" dirty="0" smtClean="0">
                <a:latin typeface="Times New Roman" pitchFamily="18" charset="0"/>
                <a:cs typeface="Times New Roman" pitchFamily="18" charset="0"/>
              </a:rPr>
              <a:t>, and an </a:t>
            </a:r>
            <a:r>
              <a:rPr lang="en-US" sz="2400" i="1" dirty="0" err="1" smtClean="0">
                <a:solidFill>
                  <a:srgbClr val="FF0000"/>
                </a:solidFill>
                <a:latin typeface="Times New Roman" pitchFamily="18" charset="0"/>
                <a:cs typeface="Times New Roman" pitchFamily="18" charset="0"/>
              </a:rPr>
              <a:t>ActionForward</a:t>
            </a:r>
            <a:r>
              <a:rPr lang="en-US" sz="2400" dirty="0" smtClean="0">
                <a:latin typeface="Times New Roman" pitchFamily="18" charset="0"/>
                <a:cs typeface="Times New Roman" pitchFamily="18" charset="0"/>
              </a:rPr>
              <a:t>.</a:t>
            </a:r>
          </a:p>
          <a:p>
            <a:pPr>
              <a:lnSpc>
                <a:spcPct val="90000"/>
              </a:lnSpc>
            </a:pPr>
            <a:endParaRPr lang="en-US" sz="2400" dirty="0" smtClean="0">
              <a:latin typeface="Times New Roman" pitchFamily="18" charset="0"/>
              <a:cs typeface="Times New Roman" pitchFamily="18" charset="0"/>
            </a:endParaRPr>
          </a:p>
          <a:p>
            <a:pPr>
              <a:lnSpc>
                <a:spcPct val="90000"/>
              </a:lnSpc>
            </a:pPr>
            <a:r>
              <a:rPr lang="en-US" sz="2400" dirty="0" smtClean="0">
                <a:latin typeface="Times New Roman" pitchFamily="18" charset="0"/>
                <a:cs typeface="Times New Roman" pitchFamily="18" charset="0"/>
              </a:rPr>
              <a:t>The struts-config.xml file configures the Command. </a:t>
            </a:r>
          </a:p>
          <a:p>
            <a:pPr>
              <a:lnSpc>
                <a:spcPct val="90000"/>
              </a:lnSpc>
            </a:pPr>
            <a:endParaRPr lang="en-US" sz="2400" dirty="0" smtClean="0">
              <a:latin typeface="Times New Roman" pitchFamily="18" charset="0"/>
              <a:cs typeface="Times New Roman" pitchFamily="18" charset="0"/>
            </a:endParaRPr>
          </a:p>
          <a:p>
            <a:pPr>
              <a:lnSpc>
                <a:spcPct val="90000"/>
              </a:lnSpc>
            </a:pPr>
            <a:r>
              <a:rPr lang="en-US" sz="2400" dirty="0" smtClean="0">
                <a:latin typeface="Times New Roman" pitchFamily="18" charset="0"/>
                <a:cs typeface="Times New Roman" pitchFamily="18" charset="0"/>
              </a:rPr>
              <a:t>During the creation of the Web project, Action and </a:t>
            </a:r>
            <a:r>
              <a:rPr lang="en-US" sz="2400" dirty="0" err="1" smtClean="0">
                <a:latin typeface="Times New Roman" pitchFamily="18" charset="0"/>
                <a:cs typeface="Times New Roman" pitchFamily="18" charset="0"/>
              </a:rPr>
              <a:t>ActionForm</a:t>
            </a:r>
            <a:r>
              <a:rPr lang="en-US" sz="2400" dirty="0" smtClean="0">
                <a:latin typeface="Times New Roman" pitchFamily="18" charset="0"/>
                <a:cs typeface="Times New Roman" pitchFamily="18" charset="0"/>
              </a:rPr>
              <a:t> are extended to solve the specific problem space</a:t>
            </a:r>
            <a:r>
              <a:rPr lang="en-US" dirty="0" smtClean="0">
                <a:latin typeface="Arial Unicode MS" pitchFamily="34" charset="-128"/>
              </a:rPr>
              <a:t>.</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200" b="1" dirty="0" smtClean="0">
                <a:latin typeface="Times New Roman" pitchFamily="18" charset="0"/>
                <a:cs typeface="Times New Roman" pitchFamily="18" charset="0"/>
              </a:rPr>
              <a:t>The</a:t>
            </a:r>
            <a:r>
              <a:rPr lang="en-US" sz="3200" b="1" dirty="0" smtClean="0">
                <a:solidFill>
                  <a:srgbClr val="3333FF"/>
                </a:solidFill>
                <a:latin typeface="Times New Roman" pitchFamily="18" charset="0"/>
                <a:cs typeface="Times New Roman" pitchFamily="18" charset="0"/>
              </a:rPr>
              <a:t> </a:t>
            </a:r>
            <a:r>
              <a:rPr lang="en-US" sz="3200" b="1" dirty="0" err="1" smtClean="0">
                <a:solidFill>
                  <a:srgbClr val="3333FF"/>
                </a:solidFill>
                <a:latin typeface="Times New Roman" pitchFamily="18" charset="0"/>
                <a:cs typeface="Times New Roman" pitchFamily="18" charset="0"/>
              </a:rPr>
              <a:t>ActionForm</a:t>
            </a:r>
            <a:r>
              <a:rPr lang="en-US" sz="3200" b="1" dirty="0" smtClean="0">
                <a:solidFill>
                  <a:srgbClr val="3333FF"/>
                </a:solidFill>
                <a:latin typeface="Times New Roman" pitchFamily="18" charset="0"/>
                <a:cs typeface="Times New Roman" pitchFamily="18" charset="0"/>
              </a:rPr>
              <a:t> </a:t>
            </a:r>
            <a:r>
              <a:rPr lang="en-US" sz="3200" b="1" dirty="0" smtClean="0">
                <a:latin typeface="Times New Roman" pitchFamily="18" charset="0"/>
                <a:cs typeface="Times New Roman" pitchFamily="18" charset="0"/>
              </a:rPr>
              <a:t>Class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4983163"/>
          </a:xfrm>
        </p:spPr>
        <p:txBody>
          <a:bodyPr>
            <a:normAutofit/>
          </a:bodyPr>
          <a:lstStyle/>
          <a:p>
            <a:r>
              <a:rPr lang="en-US" sz="2800" dirty="0" err="1" smtClean="0">
                <a:latin typeface="Times New Roman" pitchFamily="18" charset="0"/>
                <a:cs typeface="Times New Roman" pitchFamily="18" charset="0"/>
              </a:rPr>
              <a:t>ActionForm</a:t>
            </a:r>
            <a:r>
              <a:rPr lang="en-US" sz="2800" dirty="0" smtClean="0">
                <a:latin typeface="Times New Roman" pitchFamily="18" charset="0"/>
                <a:cs typeface="Times New Roman" pitchFamily="18" charset="0"/>
              </a:rPr>
              <a:t> maintains the session state for the Web application. </a:t>
            </a:r>
          </a:p>
          <a:p>
            <a:pPr>
              <a:buNone/>
            </a:pPr>
            <a:endParaRPr lang="en-US" sz="2800" dirty="0" smtClean="0">
              <a:latin typeface="Times New Roman" pitchFamily="18" charset="0"/>
              <a:cs typeface="Times New Roman" pitchFamily="18" charset="0"/>
            </a:endParaRPr>
          </a:p>
          <a:p>
            <a:r>
              <a:rPr lang="en-US" sz="2800" dirty="0" err="1" smtClean="0">
                <a:latin typeface="Times New Roman" pitchFamily="18" charset="0"/>
                <a:cs typeface="Times New Roman" pitchFamily="18" charset="0"/>
              </a:rPr>
              <a:t>ActionForm</a:t>
            </a:r>
            <a:r>
              <a:rPr lang="en-US" sz="2800" dirty="0" smtClean="0">
                <a:latin typeface="Times New Roman" pitchFamily="18" charset="0"/>
                <a:cs typeface="Times New Roman" pitchFamily="18" charset="0"/>
              </a:rPr>
              <a:t> is an abstract class that is sub-classed for each input form. </a:t>
            </a:r>
          </a:p>
          <a:p>
            <a:pPr>
              <a:buNone/>
            </a:pPr>
            <a:endParaRPr lang="en-US" sz="2800" dirty="0" smtClean="0">
              <a:latin typeface="Times New Roman" pitchFamily="18" charset="0"/>
              <a:cs typeface="Times New Roman" pitchFamily="18" charset="0"/>
            </a:endParaRPr>
          </a:p>
          <a:p>
            <a:r>
              <a:rPr lang="en-US" sz="2800" dirty="0" err="1" smtClean="0">
                <a:latin typeface="Times New Roman" pitchFamily="18" charset="0"/>
                <a:cs typeface="Times New Roman" pitchFamily="18" charset="0"/>
              </a:rPr>
              <a:t>ActionForm</a:t>
            </a:r>
            <a:r>
              <a:rPr lang="en-US" sz="2800" dirty="0" smtClean="0">
                <a:latin typeface="Times New Roman" pitchFamily="18" charset="0"/>
                <a:cs typeface="Times New Roman" pitchFamily="18" charset="0"/>
              </a:rPr>
              <a:t> represents a general concept of data that is set or updated by a HTML form.</a:t>
            </a:r>
          </a:p>
          <a:p>
            <a:pPr>
              <a:buNone/>
            </a:pPr>
            <a:r>
              <a:rPr lang="en-US" sz="2800" dirty="0" smtClean="0">
                <a:latin typeface="Times New Roman" pitchFamily="18" charset="0"/>
                <a:cs typeface="Times New Roman" pitchFamily="18" charset="0"/>
              </a:rPr>
              <a:t>	 E.g., you may have a </a:t>
            </a:r>
            <a:r>
              <a:rPr lang="en-US" sz="2800" dirty="0" err="1" smtClean="0">
                <a:latin typeface="Times New Roman" pitchFamily="18" charset="0"/>
                <a:cs typeface="Times New Roman" pitchFamily="18" charset="0"/>
              </a:rPr>
              <a:t>UserActionForm</a:t>
            </a:r>
            <a:r>
              <a:rPr lang="en-US" sz="2800" dirty="0" smtClean="0">
                <a:latin typeface="Times New Roman" pitchFamily="18" charset="0"/>
                <a:cs typeface="Times New Roman" pitchFamily="18" charset="0"/>
              </a:rPr>
              <a:t> that is set by  an HTML Form.</a:t>
            </a:r>
          </a:p>
          <a:p>
            <a:endParaRPr lang="en-US" sz="2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lnSpc>
                <a:spcPct val="90000"/>
              </a:lnSpc>
            </a:pPr>
            <a:r>
              <a:rPr lang="en-US" sz="2800" dirty="0" smtClean="0">
                <a:latin typeface="Arial Unicode MS" pitchFamily="34" charset="-128"/>
              </a:rPr>
              <a:t>The Struts framework will: </a:t>
            </a:r>
          </a:p>
          <a:p>
            <a:pPr lvl="1">
              <a:lnSpc>
                <a:spcPct val="90000"/>
              </a:lnSpc>
            </a:pPr>
            <a:r>
              <a:rPr lang="en-US" sz="2400" dirty="0" smtClean="0">
                <a:latin typeface="Arial Unicode MS" pitchFamily="34" charset="-128"/>
              </a:rPr>
              <a:t>Check to see if a </a:t>
            </a:r>
            <a:r>
              <a:rPr lang="en-US" sz="2400" dirty="0" err="1" smtClean="0">
                <a:latin typeface="Arial Unicode MS" pitchFamily="34" charset="-128"/>
              </a:rPr>
              <a:t>UserActionForm</a:t>
            </a:r>
            <a:r>
              <a:rPr lang="en-US" sz="2400" dirty="0" smtClean="0">
                <a:latin typeface="Arial Unicode MS" pitchFamily="34" charset="-128"/>
              </a:rPr>
              <a:t> exists; if not, it will create an instance of the class. </a:t>
            </a:r>
          </a:p>
          <a:p>
            <a:pPr lvl="1">
              <a:lnSpc>
                <a:spcPct val="90000"/>
              </a:lnSpc>
              <a:buNone/>
            </a:pPr>
            <a:endParaRPr lang="en-US" sz="2400" dirty="0" smtClean="0">
              <a:latin typeface="Arial Unicode MS" pitchFamily="34" charset="-128"/>
            </a:endParaRPr>
          </a:p>
          <a:p>
            <a:pPr lvl="1">
              <a:lnSpc>
                <a:spcPct val="90000"/>
              </a:lnSpc>
            </a:pPr>
            <a:r>
              <a:rPr lang="en-US" sz="2400" dirty="0" smtClean="0">
                <a:latin typeface="Arial Unicode MS" pitchFamily="34" charset="-128"/>
              </a:rPr>
              <a:t>Set the state of the </a:t>
            </a:r>
            <a:r>
              <a:rPr lang="en-US" sz="2400" dirty="0" err="1" smtClean="0">
                <a:latin typeface="Arial Unicode MS" pitchFamily="34" charset="-128"/>
              </a:rPr>
              <a:t>UserActionForm</a:t>
            </a:r>
            <a:r>
              <a:rPr lang="en-US" sz="2400" dirty="0" smtClean="0">
                <a:latin typeface="Arial Unicode MS" pitchFamily="34" charset="-128"/>
              </a:rPr>
              <a:t> using corresponding fields from the </a:t>
            </a:r>
            <a:r>
              <a:rPr lang="en-US" sz="2400" dirty="0" err="1" smtClean="0">
                <a:latin typeface="Arial Unicode MS" pitchFamily="34" charset="-128"/>
              </a:rPr>
              <a:t>HttpServletRequest</a:t>
            </a:r>
            <a:r>
              <a:rPr lang="en-US" sz="2400" dirty="0" smtClean="0">
                <a:latin typeface="Arial Unicode MS" pitchFamily="34" charset="-128"/>
              </a:rPr>
              <a:t>. </a:t>
            </a:r>
          </a:p>
          <a:p>
            <a:pPr lvl="2">
              <a:lnSpc>
                <a:spcPct val="90000"/>
              </a:lnSpc>
            </a:pPr>
            <a:r>
              <a:rPr lang="en-US" sz="2000" dirty="0" smtClean="0">
                <a:latin typeface="Arial Unicode MS" pitchFamily="34" charset="-128"/>
              </a:rPr>
              <a:t>No more </a:t>
            </a:r>
            <a:r>
              <a:rPr lang="en-US" sz="2000" dirty="0" err="1" smtClean="0">
                <a:latin typeface="Arial Unicode MS" pitchFamily="34" charset="-128"/>
              </a:rPr>
              <a:t>request.getParameter</a:t>
            </a:r>
            <a:r>
              <a:rPr lang="en-US" sz="2000" dirty="0" smtClean="0">
                <a:latin typeface="Arial Unicode MS" pitchFamily="34" charset="-128"/>
              </a:rPr>
              <a:t>() calls. For instance, the Struts framework will take </a:t>
            </a:r>
            <a:r>
              <a:rPr lang="en-US" sz="2000" dirty="0" err="1" smtClean="0">
                <a:latin typeface="Arial Unicode MS" pitchFamily="34" charset="-128"/>
              </a:rPr>
              <a:t>fname</a:t>
            </a:r>
            <a:r>
              <a:rPr lang="en-US" sz="2000" dirty="0" smtClean="0">
                <a:latin typeface="Arial Unicode MS" pitchFamily="34" charset="-128"/>
              </a:rPr>
              <a:t> from request stream and call </a:t>
            </a:r>
            <a:r>
              <a:rPr lang="en-US" sz="2000" dirty="0" err="1" smtClean="0">
                <a:latin typeface="Arial Unicode MS" pitchFamily="34" charset="-128"/>
              </a:rPr>
              <a:t>UserActionForm.setFname</a:t>
            </a:r>
            <a:r>
              <a:rPr lang="en-US" sz="2000" dirty="0" smtClean="0">
                <a:latin typeface="Arial Unicode MS" pitchFamily="34" charset="-128"/>
              </a:rPr>
              <a:t>(). </a:t>
            </a:r>
          </a:p>
          <a:p>
            <a:pPr lvl="2">
              <a:lnSpc>
                <a:spcPct val="90000"/>
              </a:lnSpc>
              <a:buNone/>
            </a:pPr>
            <a:endParaRPr lang="en-US" sz="2000" dirty="0" smtClean="0">
              <a:latin typeface="Arial Unicode MS" pitchFamily="34" charset="-128"/>
            </a:endParaRPr>
          </a:p>
          <a:p>
            <a:pPr lvl="1">
              <a:lnSpc>
                <a:spcPct val="90000"/>
              </a:lnSpc>
            </a:pPr>
            <a:r>
              <a:rPr lang="en-US" sz="2400" dirty="0" smtClean="0">
                <a:latin typeface="Arial Unicode MS" pitchFamily="34" charset="-128"/>
              </a:rPr>
              <a:t>The Struts framework updates the state of the </a:t>
            </a:r>
            <a:r>
              <a:rPr lang="en-US" sz="2400" dirty="0" err="1" smtClean="0">
                <a:latin typeface="Arial Unicode MS" pitchFamily="34" charset="-128"/>
              </a:rPr>
              <a:t>UserActionForm</a:t>
            </a:r>
            <a:r>
              <a:rPr lang="en-US" sz="2400" dirty="0" smtClean="0">
                <a:latin typeface="Arial Unicode MS" pitchFamily="34" charset="-128"/>
              </a:rPr>
              <a:t> before passing it to the business wrapper </a:t>
            </a:r>
            <a:r>
              <a:rPr lang="en-US" sz="2400" dirty="0" err="1" smtClean="0">
                <a:latin typeface="Arial Unicode MS" pitchFamily="34" charset="-128"/>
              </a:rPr>
              <a:t>UserAction</a:t>
            </a:r>
            <a:r>
              <a:rPr lang="en-US" sz="2400" dirty="0" smtClean="0">
                <a:latin typeface="Arial Unicode MS" pitchFamily="34" charset="-128"/>
              </a:rPr>
              <a:t>. </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200" b="1" dirty="0" smtClean="0">
                <a:latin typeface="Times New Roman" pitchFamily="18" charset="0"/>
                <a:cs typeface="Times New Roman" pitchFamily="18" charset="0"/>
              </a:rPr>
              <a:t>The</a:t>
            </a:r>
            <a:r>
              <a:rPr lang="en-US" sz="3200" b="1" dirty="0" smtClean="0">
                <a:solidFill>
                  <a:srgbClr val="3333FF"/>
                </a:solidFill>
                <a:latin typeface="Times New Roman" pitchFamily="18" charset="0"/>
                <a:cs typeface="Times New Roman" pitchFamily="18" charset="0"/>
              </a:rPr>
              <a:t> Action </a:t>
            </a:r>
            <a:r>
              <a:rPr lang="en-US" sz="3200" b="1" dirty="0" smtClean="0">
                <a:latin typeface="Times New Roman" pitchFamily="18" charset="0"/>
                <a:cs typeface="Times New Roman" pitchFamily="18" charset="0"/>
              </a:rPr>
              <a:t>Class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4983163"/>
          </a:xfrm>
        </p:spPr>
        <p:txBody>
          <a:bodyPr>
            <a:normAutofit/>
          </a:bodyPr>
          <a:lstStyle/>
          <a:p>
            <a:r>
              <a:rPr lang="en-US" sz="2800" dirty="0" smtClean="0">
                <a:latin typeface="Times New Roman" pitchFamily="18" charset="0"/>
                <a:cs typeface="Times New Roman" pitchFamily="18" charset="0"/>
              </a:rPr>
              <a:t>The Action class is a wrapper around the business logic. </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The purpose of Action class is to translate the </a:t>
            </a:r>
            <a:r>
              <a:rPr lang="en-US" sz="2800" dirty="0" err="1" smtClean="0">
                <a:latin typeface="Times New Roman" pitchFamily="18" charset="0"/>
                <a:cs typeface="Times New Roman" pitchFamily="18" charset="0"/>
              </a:rPr>
              <a:t>HttpServletRequest</a:t>
            </a:r>
            <a:r>
              <a:rPr lang="en-US" sz="2800" dirty="0" smtClean="0">
                <a:latin typeface="Times New Roman" pitchFamily="18" charset="0"/>
                <a:cs typeface="Times New Roman" pitchFamily="18" charset="0"/>
              </a:rPr>
              <a:t> to the business logic. </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To use Action, subclass and overwrite the execute() method. </a:t>
            </a:r>
          </a:p>
          <a:p>
            <a:endParaRPr lang="en-US" sz="2800" dirty="0">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smtClean="0">
                <a:latin typeface="Times New Roman" pitchFamily="18" charset="0"/>
                <a:cs typeface="Times New Roman" pitchFamily="18" charset="0"/>
              </a:rPr>
              <a:t>Importance of </a:t>
            </a:r>
            <a:r>
              <a:rPr lang="en-US" sz="3200" dirty="0" smtClean="0">
                <a:solidFill>
                  <a:srgbClr val="3333FF"/>
                </a:solidFill>
                <a:latin typeface="Times New Roman" pitchFamily="18" charset="0"/>
                <a:cs typeface="Times New Roman" pitchFamily="18" charset="0"/>
              </a:rPr>
              <a:t>struts-config.xml</a:t>
            </a:r>
            <a:endParaRPr lang="en-US" sz="3200" dirty="0">
              <a:solidFill>
                <a:srgbClr val="3333FF"/>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867399"/>
          </a:xfrm>
        </p:spPr>
        <p:txBody>
          <a:bodyPr>
            <a:normAutofit/>
          </a:bodyPr>
          <a:lstStyle/>
          <a:p>
            <a:r>
              <a:rPr lang="en-US" sz="1600" dirty="0" smtClean="0">
                <a:latin typeface="Times New Roman" pitchFamily="18" charset="0"/>
                <a:cs typeface="Times New Roman" pitchFamily="18" charset="0"/>
              </a:rPr>
              <a:t>The </a:t>
            </a:r>
            <a:r>
              <a:rPr lang="en-US" sz="1600" b="1" dirty="0" smtClean="0">
                <a:latin typeface="Times New Roman" pitchFamily="18" charset="0"/>
                <a:cs typeface="Times New Roman" pitchFamily="18" charset="0"/>
              </a:rPr>
              <a:t>struts-config.xml</a:t>
            </a:r>
            <a:r>
              <a:rPr lang="en-US" sz="1600" dirty="0" smtClean="0">
                <a:latin typeface="Times New Roman" pitchFamily="18" charset="0"/>
                <a:cs typeface="Times New Roman" pitchFamily="18" charset="0"/>
              </a:rPr>
              <a:t> configuration file is a link between the View and Model components in the Web Application.</a:t>
            </a:r>
          </a:p>
          <a:p>
            <a:r>
              <a:rPr lang="en-US" sz="1600" dirty="0" smtClean="0">
                <a:latin typeface="Times New Roman" pitchFamily="18" charset="0"/>
                <a:cs typeface="Times New Roman" pitchFamily="18" charset="0"/>
              </a:rPr>
              <a:t>The configuration file basically contains three main elements:</a:t>
            </a:r>
          </a:p>
          <a:p>
            <a:pPr>
              <a:buNone/>
            </a:pPr>
            <a:r>
              <a:rPr lang="en-US" sz="1600" dirty="0" smtClean="0">
                <a:latin typeface="Times New Roman" pitchFamily="18" charset="0"/>
                <a:cs typeface="Times New Roman" pitchFamily="18" charset="0"/>
              </a:rPr>
              <a:t>		&lt;form-beans&gt;</a:t>
            </a:r>
          </a:p>
          <a:p>
            <a:pPr>
              <a:buNone/>
            </a:pPr>
            <a:r>
              <a:rPr lang="en-US" sz="1600" dirty="0" smtClean="0">
                <a:latin typeface="Times New Roman" pitchFamily="18" charset="0"/>
                <a:cs typeface="Times New Roman" pitchFamily="18" charset="0"/>
              </a:rPr>
              <a:t>		&lt;global-forwards&gt;</a:t>
            </a:r>
          </a:p>
          <a:p>
            <a:pPr>
              <a:buNone/>
            </a:pPr>
            <a:r>
              <a:rPr lang="en-US" sz="1600" dirty="0" smtClean="0">
                <a:latin typeface="Times New Roman" pitchFamily="18" charset="0"/>
                <a:cs typeface="Times New Roman" pitchFamily="18" charset="0"/>
              </a:rPr>
              <a:t>		&lt;action-mappings&gt;</a:t>
            </a:r>
          </a:p>
          <a:p>
            <a:endParaRPr lang="en-US" sz="2400"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304800" y="2819400"/>
          <a:ext cx="8382000" cy="3846612"/>
        </p:xfrm>
        <a:graphic>
          <a:graphicData uri="http://schemas.openxmlformats.org/drawingml/2006/table">
            <a:tbl>
              <a:tblPr/>
              <a:tblGrid>
                <a:gridCol w="1384637"/>
                <a:gridCol w="6997363"/>
              </a:tblGrid>
              <a:tr h="457370">
                <a:tc>
                  <a:txBody>
                    <a:bodyPr/>
                    <a:lstStyle/>
                    <a:p>
                      <a:pPr>
                        <a:spcBef>
                          <a:spcPts val="0"/>
                        </a:spcBef>
                        <a:spcAft>
                          <a:spcPts val="0"/>
                        </a:spcAft>
                      </a:pPr>
                      <a:r>
                        <a:rPr lang="en-US" sz="1200" b="1" dirty="0">
                          <a:solidFill>
                            <a:srgbClr val="000000"/>
                          </a:solidFill>
                          <a:latin typeface="Times New Roman" pitchFamily="18" charset="0"/>
                          <a:cs typeface="Times New Roman" pitchFamily="18" charset="0"/>
                        </a:rPr>
                        <a:t>struts-</a:t>
                      </a:r>
                      <a:r>
                        <a:rPr lang="en-US" sz="1200" b="1" dirty="0" err="1">
                          <a:solidFill>
                            <a:srgbClr val="000000"/>
                          </a:solidFill>
                          <a:latin typeface="Times New Roman" pitchFamily="18" charset="0"/>
                          <a:cs typeface="Times New Roman" pitchFamily="18" charset="0"/>
                        </a:rPr>
                        <a:t>config</a:t>
                      </a:r>
                      <a:endParaRPr lang="en-US" sz="1200" b="1" dirty="0">
                        <a:solidFill>
                          <a:srgbClr val="000000"/>
                        </a:solidFill>
                        <a:latin typeface="Times New Roman" pitchFamily="18" charset="0"/>
                        <a:cs typeface="Times New Roman" pitchFamily="18" charset="0"/>
                      </a:endParaRPr>
                    </a:p>
                  </a:txBody>
                  <a:tcPr marL="24561" marR="24561" marT="29473" marB="29473"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spcBef>
                          <a:spcPts val="0"/>
                        </a:spcBef>
                        <a:spcAft>
                          <a:spcPts val="0"/>
                        </a:spcAft>
                      </a:pPr>
                      <a:r>
                        <a:rPr lang="en-US" sz="1200" dirty="0">
                          <a:solidFill>
                            <a:srgbClr val="000000"/>
                          </a:solidFill>
                          <a:latin typeface="Times New Roman" pitchFamily="18" charset="0"/>
                          <a:cs typeface="Times New Roman" pitchFamily="18" charset="0"/>
                        </a:rPr>
                        <a:t> </a:t>
                      </a:r>
                    </a:p>
                    <a:p>
                      <a:pPr>
                        <a:spcBef>
                          <a:spcPts val="0"/>
                        </a:spcBef>
                        <a:spcAft>
                          <a:spcPts val="0"/>
                        </a:spcAft>
                      </a:pPr>
                      <a:r>
                        <a:rPr lang="en-US" sz="1200" dirty="0">
                          <a:solidFill>
                            <a:srgbClr val="000000"/>
                          </a:solidFill>
                          <a:latin typeface="Times New Roman" pitchFamily="18" charset="0"/>
                          <a:cs typeface="Times New Roman" pitchFamily="18" charset="0"/>
                        </a:rPr>
                        <a:t>Is the root node of the configuration file.</a:t>
                      </a:r>
                    </a:p>
                    <a:p>
                      <a:pPr>
                        <a:spcBef>
                          <a:spcPts val="0"/>
                        </a:spcBef>
                        <a:spcAft>
                          <a:spcPts val="0"/>
                        </a:spcAft>
                      </a:pPr>
                      <a:r>
                        <a:rPr lang="en-US" sz="1200" dirty="0">
                          <a:solidFill>
                            <a:srgbClr val="000000"/>
                          </a:solidFill>
                          <a:latin typeface="Times New Roman" pitchFamily="18" charset="0"/>
                          <a:cs typeface="Times New Roman" pitchFamily="18" charset="0"/>
                        </a:rPr>
                        <a:t> </a:t>
                      </a:r>
                    </a:p>
                  </a:txBody>
                  <a:tcPr marL="24561" marR="24561" marT="29473" marB="29473"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r>
              <a:tr h="2438230">
                <a:tc>
                  <a:txBody>
                    <a:bodyPr/>
                    <a:lstStyle/>
                    <a:p>
                      <a:pPr>
                        <a:spcBef>
                          <a:spcPts val="0"/>
                        </a:spcBef>
                        <a:spcAft>
                          <a:spcPts val="0"/>
                        </a:spcAft>
                      </a:pPr>
                      <a:r>
                        <a:rPr lang="en-US" sz="1200" b="1" dirty="0">
                          <a:solidFill>
                            <a:srgbClr val="000000"/>
                          </a:solidFill>
                          <a:latin typeface="Times New Roman" pitchFamily="18" charset="0"/>
                          <a:cs typeface="Times New Roman" pitchFamily="18" charset="0"/>
                        </a:rPr>
                        <a:t>form-beans</a:t>
                      </a:r>
                    </a:p>
                  </a:txBody>
                  <a:tcPr marL="24561" marR="24561" marT="29473" marB="29473"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spcBef>
                          <a:spcPts val="0"/>
                        </a:spcBef>
                        <a:spcAft>
                          <a:spcPts val="0"/>
                        </a:spcAft>
                      </a:pPr>
                      <a:r>
                        <a:rPr lang="en-US" sz="1200" dirty="0" smtClean="0">
                          <a:solidFill>
                            <a:srgbClr val="000000"/>
                          </a:solidFill>
                          <a:latin typeface="Times New Roman" pitchFamily="18" charset="0"/>
                          <a:cs typeface="Times New Roman" pitchFamily="18" charset="0"/>
                        </a:rPr>
                        <a:t>Contains </a:t>
                      </a:r>
                      <a:r>
                        <a:rPr lang="en-US" sz="1200" dirty="0">
                          <a:solidFill>
                            <a:srgbClr val="000000"/>
                          </a:solidFill>
                          <a:latin typeface="Times New Roman" pitchFamily="18" charset="0"/>
                          <a:cs typeface="Times New Roman" pitchFamily="18" charset="0"/>
                        </a:rPr>
                        <a:t>form bean definitions. The Form beans create </a:t>
                      </a:r>
                      <a:r>
                        <a:rPr lang="en-US" sz="1200" dirty="0" err="1">
                          <a:solidFill>
                            <a:srgbClr val="000000"/>
                          </a:solidFill>
                          <a:latin typeface="Times New Roman" pitchFamily="18" charset="0"/>
                          <a:cs typeface="Times New Roman" pitchFamily="18" charset="0"/>
                        </a:rPr>
                        <a:t>ActionForm</a:t>
                      </a:r>
                      <a:r>
                        <a:rPr lang="en-US" sz="1200" dirty="0">
                          <a:solidFill>
                            <a:srgbClr val="000000"/>
                          </a:solidFill>
                          <a:latin typeface="Times New Roman" pitchFamily="18" charset="0"/>
                          <a:cs typeface="Times New Roman" pitchFamily="18" charset="0"/>
                        </a:rPr>
                        <a:t> instances at runtime. The details of each form bean are provided in the &lt;</a:t>
                      </a:r>
                      <a:r>
                        <a:rPr lang="en-US" sz="1200" b="1" dirty="0">
                          <a:solidFill>
                            <a:srgbClr val="000000"/>
                          </a:solidFill>
                          <a:latin typeface="Times New Roman" pitchFamily="18" charset="0"/>
                          <a:cs typeface="Times New Roman" pitchFamily="18" charset="0"/>
                        </a:rPr>
                        <a:t>form-bean&gt;</a:t>
                      </a:r>
                      <a:r>
                        <a:rPr lang="en-US" sz="1200" dirty="0">
                          <a:solidFill>
                            <a:srgbClr val="000000"/>
                          </a:solidFill>
                          <a:latin typeface="Times New Roman" pitchFamily="18" charset="0"/>
                          <a:cs typeface="Times New Roman" pitchFamily="18" charset="0"/>
                        </a:rPr>
                        <a:t> element. </a:t>
                      </a:r>
                      <a:r>
                        <a:rPr lang="en-US" sz="1200" dirty="0" smtClean="0">
                          <a:solidFill>
                            <a:srgbClr val="000000"/>
                          </a:solidFill>
                          <a:latin typeface="Times New Roman" pitchFamily="18" charset="0"/>
                          <a:cs typeface="Times New Roman" pitchFamily="18" charset="0"/>
                        </a:rPr>
                        <a:t>The</a:t>
                      </a:r>
                      <a:r>
                        <a:rPr lang="en-US" sz="1200" b="1" dirty="0" smtClean="0">
                          <a:solidFill>
                            <a:srgbClr val="000000"/>
                          </a:solidFill>
                          <a:latin typeface="Times New Roman" pitchFamily="18" charset="0"/>
                          <a:cs typeface="Times New Roman" pitchFamily="18" charset="0"/>
                        </a:rPr>
                        <a:t>&lt;form-property&gt;</a:t>
                      </a:r>
                      <a:r>
                        <a:rPr lang="en-US" sz="1200" dirty="0" smtClean="0">
                          <a:solidFill>
                            <a:srgbClr val="000000"/>
                          </a:solidFill>
                          <a:latin typeface="Times New Roman" pitchFamily="18" charset="0"/>
                          <a:cs typeface="Times New Roman" pitchFamily="18" charset="0"/>
                        </a:rPr>
                        <a:t> elements within the form bean contain the property names and the property types of the form bean.</a:t>
                      </a:r>
                    </a:p>
                    <a:p>
                      <a:pPr>
                        <a:spcBef>
                          <a:spcPts val="0"/>
                        </a:spcBef>
                        <a:spcAft>
                          <a:spcPts val="0"/>
                        </a:spcAft>
                      </a:pPr>
                      <a:r>
                        <a:rPr lang="en-US" sz="1200" dirty="0" smtClean="0">
                          <a:solidFill>
                            <a:srgbClr val="000000"/>
                          </a:solidFill>
                          <a:latin typeface="Times New Roman" pitchFamily="18" charset="0"/>
                          <a:cs typeface="Times New Roman" pitchFamily="18" charset="0"/>
                        </a:rPr>
                        <a:t> </a:t>
                      </a:r>
                    </a:p>
                    <a:p>
                      <a:pPr>
                        <a:spcBef>
                          <a:spcPts val="0"/>
                        </a:spcBef>
                        <a:spcAft>
                          <a:spcPts val="0"/>
                        </a:spcAft>
                      </a:pPr>
                      <a:r>
                        <a:rPr lang="en-US" sz="1200" dirty="0" smtClean="0">
                          <a:solidFill>
                            <a:srgbClr val="000000"/>
                          </a:solidFill>
                          <a:latin typeface="Times New Roman" pitchFamily="18" charset="0"/>
                          <a:cs typeface="Times New Roman" pitchFamily="18" charset="0"/>
                        </a:rPr>
                        <a:t>Attributes </a:t>
                      </a:r>
                      <a:r>
                        <a:rPr lang="en-US" sz="1200" dirty="0">
                          <a:solidFill>
                            <a:srgbClr val="000000"/>
                          </a:solidFill>
                          <a:latin typeface="Times New Roman" pitchFamily="18" charset="0"/>
                          <a:cs typeface="Times New Roman" pitchFamily="18" charset="0"/>
                        </a:rPr>
                        <a:t>of &lt;form-bean&gt; are:</a:t>
                      </a:r>
                    </a:p>
                    <a:p>
                      <a:pPr marL="0">
                        <a:spcBef>
                          <a:spcPts val="500"/>
                        </a:spcBef>
                        <a:spcAft>
                          <a:spcPts val="500"/>
                        </a:spcAft>
                        <a:buFont typeface="Arial"/>
                        <a:buNone/>
                      </a:pPr>
                      <a:r>
                        <a:rPr lang="en-US" sz="1200" b="1" dirty="0">
                          <a:solidFill>
                            <a:srgbClr val="000000"/>
                          </a:solidFill>
                          <a:latin typeface="Times New Roman" pitchFamily="18" charset="0"/>
                          <a:cs typeface="Times New Roman" pitchFamily="18" charset="0"/>
                        </a:rPr>
                        <a:t>name</a:t>
                      </a:r>
                      <a:r>
                        <a:rPr lang="en-US" sz="1200" dirty="0">
                          <a:solidFill>
                            <a:srgbClr val="000000"/>
                          </a:solidFill>
                          <a:latin typeface="Times New Roman" pitchFamily="18" charset="0"/>
                          <a:cs typeface="Times New Roman" pitchFamily="18" charset="0"/>
                        </a:rPr>
                        <a:t>: Must have a unique bean name. This name is used as reference in the action mappings. Often, this is also </a:t>
                      </a:r>
                      <a:r>
                        <a:rPr lang="en-US" sz="1200" dirty="0" smtClean="0">
                          <a:solidFill>
                            <a:srgbClr val="000000"/>
                          </a:solidFill>
                          <a:latin typeface="Times New Roman" pitchFamily="18" charset="0"/>
                          <a:cs typeface="Times New Roman" pitchFamily="18" charset="0"/>
                        </a:rPr>
                        <a:t>  the </a:t>
                      </a:r>
                      <a:r>
                        <a:rPr lang="en-US" sz="1200" dirty="0">
                          <a:solidFill>
                            <a:srgbClr val="000000"/>
                          </a:solidFill>
                          <a:latin typeface="Times New Roman" pitchFamily="18" charset="0"/>
                          <a:cs typeface="Times New Roman" pitchFamily="18" charset="0"/>
                        </a:rPr>
                        <a:t> name of the request or the session attribute under which the form is stored.</a:t>
                      </a:r>
                    </a:p>
                    <a:p>
                      <a:pPr marL="0">
                        <a:spcBef>
                          <a:spcPts val="500"/>
                        </a:spcBef>
                        <a:spcAft>
                          <a:spcPts val="500"/>
                        </a:spcAft>
                        <a:buFont typeface="Arial"/>
                        <a:buNone/>
                      </a:pPr>
                      <a:r>
                        <a:rPr lang="en-US" sz="1200" b="1" dirty="0">
                          <a:solidFill>
                            <a:srgbClr val="000000"/>
                          </a:solidFill>
                          <a:latin typeface="Times New Roman" pitchFamily="18" charset="0"/>
                          <a:cs typeface="Times New Roman" pitchFamily="18" charset="0"/>
                        </a:rPr>
                        <a:t>type</a:t>
                      </a:r>
                      <a:r>
                        <a:rPr lang="en-US" sz="1200" dirty="0">
                          <a:solidFill>
                            <a:srgbClr val="000000"/>
                          </a:solidFill>
                          <a:latin typeface="Times New Roman" pitchFamily="18" charset="0"/>
                          <a:cs typeface="Times New Roman" pitchFamily="18" charset="0"/>
                        </a:rPr>
                        <a:t>: The value is a fully-qualified </a:t>
                      </a:r>
                      <a:r>
                        <a:rPr lang="en-US" sz="1200" dirty="0" err="1">
                          <a:solidFill>
                            <a:srgbClr val="000000"/>
                          </a:solidFill>
                          <a:latin typeface="Times New Roman" pitchFamily="18" charset="0"/>
                          <a:cs typeface="Times New Roman" pitchFamily="18" charset="0"/>
                        </a:rPr>
                        <a:t>classname</a:t>
                      </a:r>
                      <a:r>
                        <a:rPr lang="en-US" sz="1200" dirty="0">
                          <a:solidFill>
                            <a:srgbClr val="000000"/>
                          </a:solidFill>
                          <a:latin typeface="Times New Roman" pitchFamily="18" charset="0"/>
                          <a:cs typeface="Times New Roman" pitchFamily="18" charset="0"/>
                        </a:rPr>
                        <a:t> of the </a:t>
                      </a:r>
                      <a:r>
                        <a:rPr lang="en-US" sz="1200" dirty="0" err="1">
                          <a:solidFill>
                            <a:srgbClr val="000000"/>
                          </a:solidFill>
                          <a:latin typeface="Times New Roman" pitchFamily="18" charset="0"/>
                          <a:cs typeface="Times New Roman" pitchFamily="18" charset="0"/>
                        </a:rPr>
                        <a:t>ActionForm</a:t>
                      </a:r>
                      <a:r>
                        <a:rPr lang="en-US" sz="1200" dirty="0">
                          <a:solidFill>
                            <a:srgbClr val="000000"/>
                          </a:solidFill>
                          <a:latin typeface="Times New Roman" pitchFamily="18" charset="0"/>
                          <a:cs typeface="Times New Roman" pitchFamily="18" charset="0"/>
                        </a:rPr>
                        <a:t> class used with the form bean.</a:t>
                      </a:r>
                    </a:p>
                    <a:p>
                      <a:pPr>
                        <a:spcBef>
                          <a:spcPts val="0"/>
                        </a:spcBef>
                        <a:spcAft>
                          <a:spcPts val="0"/>
                        </a:spcAft>
                      </a:pPr>
                      <a:r>
                        <a:rPr lang="en-US" sz="1200" b="1" dirty="0" smtClean="0">
                          <a:solidFill>
                            <a:srgbClr val="000000"/>
                          </a:solidFill>
                          <a:latin typeface="Times New Roman" pitchFamily="18" charset="0"/>
                          <a:cs typeface="Times New Roman" pitchFamily="18" charset="0"/>
                        </a:rPr>
                        <a:t>Example </a:t>
                      </a:r>
                      <a:r>
                        <a:rPr lang="en-US" sz="1200" b="1" dirty="0">
                          <a:solidFill>
                            <a:srgbClr val="000000"/>
                          </a:solidFill>
                          <a:latin typeface="Times New Roman" pitchFamily="18" charset="0"/>
                          <a:cs typeface="Times New Roman" pitchFamily="18" charset="0"/>
                        </a:rPr>
                        <a:t>Entry</a:t>
                      </a:r>
                    </a:p>
                    <a:p>
                      <a:pPr>
                        <a:spcBef>
                          <a:spcPts val="0"/>
                        </a:spcBef>
                        <a:spcAft>
                          <a:spcPts val="0"/>
                        </a:spcAft>
                      </a:pPr>
                      <a:r>
                        <a:rPr lang="en-US" sz="1200" dirty="0">
                          <a:solidFill>
                            <a:srgbClr val="000000"/>
                          </a:solidFill>
                          <a:latin typeface="Times New Roman" pitchFamily="18" charset="0"/>
                          <a:cs typeface="Times New Roman" pitchFamily="18" charset="0"/>
                        </a:rPr>
                        <a:t> </a:t>
                      </a:r>
                    </a:p>
                    <a:p>
                      <a:pPr>
                        <a:buNone/>
                      </a:pPr>
                      <a:r>
                        <a:rPr lang="en-US" sz="1200" dirty="0" smtClean="0">
                          <a:latin typeface="Times New Roman" pitchFamily="18" charset="0"/>
                          <a:cs typeface="Times New Roman" pitchFamily="18" charset="0"/>
                        </a:rPr>
                        <a:t>&lt;form-beans&gt;</a:t>
                      </a:r>
                    </a:p>
                    <a:p>
                      <a:pPr>
                        <a:buNone/>
                      </a:pPr>
                      <a:r>
                        <a:rPr lang="en-US" sz="1200" dirty="0" smtClean="0">
                          <a:latin typeface="Times New Roman" pitchFamily="18" charset="0"/>
                          <a:cs typeface="Times New Roman" pitchFamily="18" charset="0"/>
                        </a:rPr>
                        <a:t>  &lt;form-bean name=“login" type="</a:t>
                      </a:r>
                      <a:r>
                        <a:rPr lang="en-US" sz="1200" dirty="0" err="1" smtClean="0">
                          <a:latin typeface="Times New Roman" pitchFamily="18" charset="0"/>
                          <a:cs typeface="Times New Roman" pitchFamily="18" charset="0"/>
                        </a:rPr>
                        <a:t>com.dss.LoginActionForm</a:t>
                      </a:r>
                      <a:r>
                        <a:rPr lang="en-US" sz="1200" dirty="0" smtClean="0">
                          <a:latin typeface="Times New Roman" pitchFamily="18" charset="0"/>
                          <a:cs typeface="Times New Roman" pitchFamily="18" charset="0"/>
                        </a:rPr>
                        <a:t>"/&gt;	</a:t>
                      </a:r>
                    </a:p>
                    <a:p>
                      <a:pPr>
                        <a:spcBef>
                          <a:spcPts val="0"/>
                        </a:spcBef>
                        <a:spcAft>
                          <a:spcPts val="0"/>
                        </a:spcAft>
                      </a:pPr>
                      <a:r>
                        <a:rPr lang="en-US" sz="1200" dirty="0">
                          <a:solidFill>
                            <a:srgbClr val="000000"/>
                          </a:solidFill>
                          <a:latin typeface="Times New Roman" pitchFamily="18" charset="0"/>
                          <a:cs typeface="Times New Roman" pitchFamily="18" charset="0"/>
                        </a:rPr>
                        <a:t>  &lt;form-property name</a:t>
                      </a:r>
                      <a:r>
                        <a:rPr lang="en-US" sz="1200" dirty="0" smtClean="0">
                          <a:solidFill>
                            <a:srgbClr val="000000"/>
                          </a:solidFill>
                          <a:latin typeface="Times New Roman" pitchFamily="18" charset="0"/>
                          <a:cs typeface="Times New Roman" pitchFamily="18" charset="0"/>
                        </a:rPr>
                        <a:t>=“</a:t>
                      </a:r>
                      <a:r>
                        <a:rPr lang="en-US" sz="1200" dirty="0" err="1" smtClean="0">
                          <a:solidFill>
                            <a:srgbClr val="000000"/>
                          </a:solidFill>
                          <a:latin typeface="Times New Roman" pitchFamily="18" charset="0"/>
                          <a:cs typeface="Times New Roman" pitchFamily="18" charset="0"/>
                        </a:rPr>
                        <a:t>uname</a:t>
                      </a:r>
                      <a:r>
                        <a:rPr lang="en-US" sz="1200" dirty="0" smtClean="0">
                          <a:solidFill>
                            <a:srgbClr val="000000"/>
                          </a:solidFill>
                          <a:latin typeface="Times New Roman" pitchFamily="18" charset="0"/>
                          <a:cs typeface="Times New Roman" pitchFamily="18" charset="0"/>
                        </a:rPr>
                        <a:t>" </a:t>
                      </a:r>
                      <a:r>
                        <a:rPr lang="en-US" sz="1200" dirty="0">
                          <a:solidFill>
                            <a:srgbClr val="000000"/>
                          </a:solidFill>
                          <a:latin typeface="Times New Roman" pitchFamily="18" charset="0"/>
                          <a:cs typeface="Times New Roman" pitchFamily="18" charset="0"/>
                        </a:rPr>
                        <a:t>type="</a:t>
                      </a:r>
                      <a:r>
                        <a:rPr lang="en-US" sz="1200" dirty="0" err="1">
                          <a:solidFill>
                            <a:srgbClr val="000000"/>
                          </a:solidFill>
                          <a:latin typeface="Times New Roman" pitchFamily="18" charset="0"/>
                          <a:cs typeface="Times New Roman" pitchFamily="18" charset="0"/>
                        </a:rPr>
                        <a:t>java.lang.String</a:t>
                      </a:r>
                      <a:r>
                        <a:rPr lang="en-US" sz="1200" dirty="0">
                          <a:solidFill>
                            <a:srgbClr val="000000"/>
                          </a:solidFill>
                          <a:latin typeface="Times New Roman" pitchFamily="18" charset="0"/>
                          <a:cs typeface="Times New Roman" pitchFamily="18" charset="0"/>
                        </a:rPr>
                        <a:t>"/&gt;</a:t>
                      </a:r>
                    </a:p>
                    <a:p>
                      <a:pPr>
                        <a:spcBef>
                          <a:spcPts val="0"/>
                        </a:spcBef>
                        <a:spcAft>
                          <a:spcPts val="0"/>
                        </a:spcAft>
                      </a:pPr>
                      <a:r>
                        <a:rPr lang="en-US" sz="1200" dirty="0">
                          <a:solidFill>
                            <a:srgbClr val="000000"/>
                          </a:solidFill>
                          <a:latin typeface="Times New Roman" pitchFamily="18" charset="0"/>
                          <a:cs typeface="Times New Roman" pitchFamily="18" charset="0"/>
                        </a:rPr>
                        <a:t>  &lt;form-property name</a:t>
                      </a:r>
                      <a:r>
                        <a:rPr lang="en-US" sz="1200" dirty="0" smtClean="0">
                          <a:solidFill>
                            <a:srgbClr val="000000"/>
                          </a:solidFill>
                          <a:latin typeface="Times New Roman" pitchFamily="18" charset="0"/>
                          <a:cs typeface="Times New Roman" pitchFamily="18" charset="0"/>
                        </a:rPr>
                        <a:t>=“</a:t>
                      </a:r>
                      <a:r>
                        <a:rPr lang="en-US" sz="1200" dirty="0" err="1" smtClean="0">
                          <a:solidFill>
                            <a:srgbClr val="000000"/>
                          </a:solidFill>
                          <a:latin typeface="Times New Roman" pitchFamily="18" charset="0"/>
                          <a:cs typeface="Times New Roman" pitchFamily="18" charset="0"/>
                        </a:rPr>
                        <a:t>upwd</a:t>
                      </a:r>
                      <a:r>
                        <a:rPr lang="en-US" sz="1200" dirty="0" smtClean="0">
                          <a:solidFill>
                            <a:srgbClr val="000000"/>
                          </a:solidFill>
                          <a:latin typeface="Times New Roman" pitchFamily="18" charset="0"/>
                          <a:cs typeface="Times New Roman" pitchFamily="18" charset="0"/>
                        </a:rPr>
                        <a:t>" </a:t>
                      </a:r>
                      <a:r>
                        <a:rPr lang="en-US" sz="1200" dirty="0">
                          <a:solidFill>
                            <a:srgbClr val="000000"/>
                          </a:solidFill>
                          <a:latin typeface="Times New Roman" pitchFamily="18" charset="0"/>
                          <a:cs typeface="Times New Roman" pitchFamily="18" charset="0"/>
                        </a:rPr>
                        <a:t>type="</a:t>
                      </a:r>
                      <a:r>
                        <a:rPr lang="en-US" sz="1200" dirty="0" err="1" smtClean="0">
                          <a:solidFill>
                            <a:srgbClr val="000000"/>
                          </a:solidFill>
                          <a:latin typeface="Times New Roman" pitchFamily="18" charset="0"/>
                          <a:cs typeface="Times New Roman" pitchFamily="18" charset="0"/>
                        </a:rPr>
                        <a:t>java.lang.String</a:t>
                      </a:r>
                      <a:r>
                        <a:rPr lang="en-US" sz="1200" dirty="0" smtClean="0">
                          <a:solidFill>
                            <a:srgbClr val="000000"/>
                          </a:solidFill>
                          <a:latin typeface="Times New Roman" pitchFamily="18" charset="0"/>
                          <a:cs typeface="Times New Roman" pitchFamily="18" charset="0"/>
                        </a:rPr>
                        <a:t>"/&gt;</a:t>
                      </a:r>
                      <a:endParaRPr lang="en-US" sz="1200" dirty="0">
                        <a:solidFill>
                          <a:srgbClr val="000000"/>
                        </a:solidFill>
                        <a:latin typeface="Times New Roman" pitchFamily="18" charset="0"/>
                        <a:cs typeface="Times New Roman" pitchFamily="18" charset="0"/>
                      </a:endParaRPr>
                    </a:p>
                    <a:p>
                      <a:pPr>
                        <a:spcBef>
                          <a:spcPts val="0"/>
                        </a:spcBef>
                        <a:spcAft>
                          <a:spcPts val="0"/>
                        </a:spcAft>
                      </a:pPr>
                      <a:r>
                        <a:rPr lang="en-US" sz="1200" dirty="0">
                          <a:solidFill>
                            <a:srgbClr val="000000"/>
                          </a:solidFill>
                          <a:latin typeface="Times New Roman" pitchFamily="18" charset="0"/>
                          <a:cs typeface="Times New Roman" pitchFamily="18" charset="0"/>
                        </a:rPr>
                        <a:t>  ......</a:t>
                      </a:r>
                    </a:p>
                    <a:p>
                      <a:pPr>
                        <a:spcBef>
                          <a:spcPts val="0"/>
                        </a:spcBef>
                        <a:spcAft>
                          <a:spcPts val="0"/>
                        </a:spcAft>
                      </a:pPr>
                      <a:r>
                        <a:rPr lang="en-US" sz="1200" dirty="0">
                          <a:solidFill>
                            <a:srgbClr val="000000"/>
                          </a:solidFill>
                          <a:latin typeface="Times New Roman" pitchFamily="18" charset="0"/>
                          <a:cs typeface="Times New Roman" pitchFamily="18" charset="0"/>
                        </a:rPr>
                        <a:t>&lt;/form-bean&gt;</a:t>
                      </a:r>
                    </a:p>
                  </a:txBody>
                  <a:tcPr marL="24561" marR="24561" marT="29473" marB="29473"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85800" y="1120784"/>
          <a:ext cx="7924800" cy="4670416"/>
        </p:xfrm>
        <a:graphic>
          <a:graphicData uri="http://schemas.openxmlformats.org/drawingml/2006/table">
            <a:tbl>
              <a:tblPr/>
              <a:tblGrid>
                <a:gridCol w="1309112"/>
                <a:gridCol w="6615688"/>
              </a:tblGrid>
              <a:tr h="914400">
                <a:tc>
                  <a:txBody>
                    <a:bodyPr/>
                    <a:lstStyle/>
                    <a:p>
                      <a:pPr>
                        <a:spcBef>
                          <a:spcPts val="0"/>
                        </a:spcBef>
                        <a:spcAft>
                          <a:spcPts val="0"/>
                        </a:spcAft>
                      </a:pPr>
                      <a:r>
                        <a:rPr lang="en-US" sz="1800" b="1" dirty="0">
                          <a:solidFill>
                            <a:srgbClr val="000000"/>
                          </a:solidFill>
                          <a:latin typeface="Times New Roman" pitchFamily="18" charset="0"/>
                          <a:cs typeface="Times New Roman" pitchFamily="18" charset="0"/>
                        </a:rPr>
                        <a:t>global forwards</a:t>
                      </a:r>
                    </a:p>
                  </a:txBody>
                  <a:tcPr marL="11373" marR="11373" marT="13648" marB="13648"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spcBef>
                          <a:spcPts val="0"/>
                        </a:spcBef>
                        <a:spcAft>
                          <a:spcPts val="0"/>
                        </a:spcAft>
                      </a:pPr>
                      <a:r>
                        <a:rPr lang="en-US" sz="1800" dirty="0">
                          <a:solidFill>
                            <a:srgbClr val="000000"/>
                          </a:solidFill>
                          <a:latin typeface="Times New Roman" pitchFamily="18" charset="0"/>
                          <a:cs typeface="Times New Roman" pitchFamily="18" charset="0"/>
                        </a:rPr>
                        <a:t>Contains the global forward definitions. The forward name is the logical name used to map to a specific JSP. </a:t>
                      </a:r>
                      <a:r>
                        <a:rPr lang="en-US" sz="1800" dirty="0" smtClean="0">
                          <a:solidFill>
                            <a:srgbClr val="000000"/>
                          </a:solidFill>
                          <a:latin typeface="Times New Roman" pitchFamily="18" charset="0"/>
                          <a:cs typeface="Times New Roman" pitchFamily="18" charset="0"/>
                        </a:rPr>
                        <a:t>The </a:t>
                      </a:r>
                      <a:r>
                        <a:rPr lang="en-US" sz="1800" dirty="0">
                          <a:solidFill>
                            <a:srgbClr val="000000"/>
                          </a:solidFill>
                          <a:latin typeface="Times New Roman" pitchFamily="18" charset="0"/>
                          <a:cs typeface="Times New Roman" pitchFamily="18" charset="0"/>
                        </a:rPr>
                        <a:t>&lt;</a:t>
                      </a:r>
                      <a:r>
                        <a:rPr lang="en-US" sz="1800" b="1" dirty="0">
                          <a:solidFill>
                            <a:srgbClr val="000000"/>
                          </a:solidFill>
                          <a:latin typeface="Times New Roman" pitchFamily="18" charset="0"/>
                          <a:cs typeface="Times New Roman" pitchFamily="18" charset="0"/>
                        </a:rPr>
                        <a:t>forward</a:t>
                      </a:r>
                      <a:r>
                        <a:rPr lang="en-US" sz="1800" dirty="0">
                          <a:solidFill>
                            <a:srgbClr val="000000"/>
                          </a:solidFill>
                          <a:latin typeface="Times New Roman" pitchFamily="18" charset="0"/>
                          <a:cs typeface="Times New Roman" pitchFamily="18" charset="0"/>
                        </a:rPr>
                        <a:t>&gt; element contains the logical name and the name of the corresponding resource which it maps to.</a:t>
                      </a:r>
                    </a:p>
                    <a:p>
                      <a:pPr>
                        <a:spcBef>
                          <a:spcPts val="0"/>
                        </a:spcBef>
                        <a:spcAft>
                          <a:spcPts val="0"/>
                        </a:spcAft>
                      </a:pPr>
                      <a:r>
                        <a:rPr lang="en-US" sz="1800" dirty="0">
                          <a:solidFill>
                            <a:srgbClr val="000000"/>
                          </a:solidFill>
                          <a:latin typeface="Times New Roman" pitchFamily="18" charset="0"/>
                          <a:cs typeface="Times New Roman" pitchFamily="18" charset="0"/>
                        </a:rPr>
                        <a:t> </a:t>
                      </a:r>
                    </a:p>
                    <a:p>
                      <a:pPr>
                        <a:spcBef>
                          <a:spcPts val="0"/>
                        </a:spcBef>
                        <a:spcAft>
                          <a:spcPts val="0"/>
                        </a:spcAft>
                      </a:pPr>
                      <a:r>
                        <a:rPr lang="en-US" sz="1800" dirty="0">
                          <a:solidFill>
                            <a:srgbClr val="000000"/>
                          </a:solidFill>
                          <a:latin typeface="Times New Roman" pitchFamily="18" charset="0"/>
                          <a:cs typeface="Times New Roman" pitchFamily="18" charset="0"/>
                        </a:rPr>
                        <a:t>Attributes of &lt;forward&gt; are:</a:t>
                      </a:r>
                    </a:p>
                    <a:p>
                      <a:pPr marL="0">
                        <a:spcBef>
                          <a:spcPts val="500"/>
                        </a:spcBef>
                        <a:spcAft>
                          <a:spcPts val="500"/>
                        </a:spcAft>
                        <a:buFont typeface="Arial"/>
                        <a:buChar char="•"/>
                      </a:pPr>
                      <a:r>
                        <a:rPr lang="en-US" sz="1800" b="1" dirty="0">
                          <a:solidFill>
                            <a:srgbClr val="000000"/>
                          </a:solidFill>
                          <a:latin typeface="Times New Roman" pitchFamily="18" charset="0"/>
                          <a:cs typeface="Times New Roman" pitchFamily="18" charset="0"/>
                        </a:rPr>
                        <a:t>name</a:t>
                      </a:r>
                      <a:r>
                        <a:rPr lang="en-US" sz="1800" dirty="0">
                          <a:solidFill>
                            <a:srgbClr val="000000"/>
                          </a:solidFill>
                          <a:latin typeface="Times New Roman" pitchFamily="18" charset="0"/>
                          <a:cs typeface="Times New Roman" pitchFamily="18" charset="0"/>
                        </a:rPr>
                        <a:t>: Contains the logical name of the forward. This name is used in the </a:t>
                      </a:r>
                      <a:r>
                        <a:rPr lang="en-US" sz="1800" dirty="0" smtClean="0">
                          <a:solidFill>
                            <a:srgbClr val="000000"/>
                          </a:solidFill>
                          <a:latin typeface="Times New Roman" pitchFamily="18" charset="0"/>
                          <a:cs typeface="Times New Roman" pitchFamily="18" charset="0"/>
                        </a:rPr>
                        <a:t>Action class's</a:t>
                      </a:r>
                      <a:r>
                        <a:rPr lang="en-US" sz="1800" dirty="0">
                          <a:solidFill>
                            <a:srgbClr val="000000"/>
                          </a:solidFill>
                          <a:latin typeface="Times New Roman" pitchFamily="18" charset="0"/>
                          <a:cs typeface="Times New Roman" pitchFamily="18" charset="0"/>
                        </a:rPr>
                        <a:t> </a:t>
                      </a:r>
                      <a:r>
                        <a:rPr lang="en-US" sz="1800" b="1" dirty="0">
                          <a:solidFill>
                            <a:srgbClr val="000000"/>
                          </a:solidFill>
                          <a:latin typeface="Times New Roman" pitchFamily="18" charset="0"/>
                          <a:cs typeface="Times New Roman" pitchFamily="18" charset="0"/>
                        </a:rPr>
                        <a:t>execute()</a:t>
                      </a:r>
                      <a:r>
                        <a:rPr lang="en-US" sz="1800" dirty="0">
                          <a:solidFill>
                            <a:srgbClr val="000000"/>
                          </a:solidFill>
                          <a:latin typeface="Times New Roman" pitchFamily="18" charset="0"/>
                          <a:cs typeface="Times New Roman" pitchFamily="18" charset="0"/>
                        </a:rPr>
                        <a:t> method to forward it to the next resource. Example: </a:t>
                      </a:r>
                      <a:r>
                        <a:rPr lang="en-US" sz="1800" dirty="0" smtClean="0">
                          <a:solidFill>
                            <a:srgbClr val="000000"/>
                          </a:solidFill>
                          <a:latin typeface="Times New Roman" pitchFamily="18" charset="0"/>
                          <a:cs typeface="Times New Roman" pitchFamily="18" charset="0"/>
                        </a:rPr>
                        <a:t>login</a:t>
                      </a:r>
                      <a:endParaRPr lang="en-US" sz="1800" dirty="0">
                        <a:solidFill>
                          <a:srgbClr val="000000"/>
                        </a:solidFill>
                        <a:latin typeface="Times New Roman" pitchFamily="18" charset="0"/>
                        <a:cs typeface="Times New Roman" pitchFamily="18" charset="0"/>
                      </a:endParaRPr>
                    </a:p>
                    <a:p>
                      <a:pPr marL="0">
                        <a:spcBef>
                          <a:spcPts val="500"/>
                        </a:spcBef>
                        <a:spcAft>
                          <a:spcPts val="500"/>
                        </a:spcAft>
                        <a:buFont typeface="Arial"/>
                        <a:buChar char="•"/>
                      </a:pPr>
                      <a:r>
                        <a:rPr lang="en-US" sz="1800" b="1" dirty="0">
                          <a:solidFill>
                            <a:srgbClr val="000000"/>
                          </a:solidFill>
                          <a:latin typeface="Times New Roman" pitchFamily="18" charset="0"/>
                          <a:cs typeface="Times New Roman" pitchFamily="18" charset="0"/>
                        </a:rPr>
                        <a:t>path</a:t>
                      </a:r>
                      <a:r>
                        <a:rPr lang="en-US" sz="1800" dirty="0">
                          <a:solidFill>
                            <a:srgbClr val="000000"/>
                          </a:solidFill>
                          <a:latin typeface="Times New Roman" pitchFamily="18" charset="0"/>
                          <a:cs typeface="Times New Roman" pitchFamily="18" charset="0"/>
                        </a:rPr>
                        <a:t>: Contains the context relative path of the resource to which the forward name maps. Example: </a:t>
                      </a:r>
                      <a:r>
                        <a:rPr lang="en-US" sz="1800" dirty="0" smtClean="0">
                          <a:latin typeface="Times New Roman" pitchFamily="18" charset="0"/>
                          <a:cs typeface="Times New Roman" pitchFamily="18" charset="0"/>
                        </a:rPr>
                        <a:t>path="/success.jsp</a:t>
                      </a:r>
                      <a:endParaRPr lang="en-US" sz="1800" dirty="0">
                        <a:solidFill>
                          <a:srgbClr val="000000"/>
                        </a:solidFill>
                        <a:latin typeface="Times New Roman" pitchFamily="18" charset="0"/>
                        <a:cs typeface="Times New Roman" pitchFamily="18" charset="0"/>
                      </a:endParaRPr>
                    </a:p>
                    <a:p>
                      <a:pPr>
                        <a:spcBef>
                          <a:spcPts val="0"/>
                        </a:spcBef>
                        <a:spcAft>
                          <a:spcPts val="0"/>
                        </a:spcAft>
                      </a:pPr>
                      <a:r>
                        <a:rPr lang="en-US" sz="1800" b="1" dirty="0" smtClean="0">
                          <a:solidFill>
                            <a:srgbClr val="000000"/>
                          </a:solidFill>
                          <a:latin typeface="Times New Roman" pitchFamily="18" charset="0"/>
                          <a:cs typeface="Times New Roman" pitchFamily="18" charset="0"/>
                        </a:rPr>
                        <a:t>Example </a:t>
                      </a:r>
                      <a:r>
                        <a:rPr lang="en-US" sz="1800" b="1" dirty="0">
                          <a:solidFill>
                            <a:srgbClr val="000000"/>
                          </a:solidFill>
                          <a:latin typeface="Times New Roman" pitchFamily="18" charset="0"/>
                          <a:cs typeface="Times New Roman" pitchFamily="18" charset="0"/>
                        </a:rPr>
                        <a:t>Entry</a:t>
                      </a:r>
                    </a:p>
                    <a:p>
                      <a:pPr>
                        <a:spcBef>
                          <a:spcPts val="0"/>
                        </a:spcBef>
                        <a:spcAft>
                          <a:spcPts val="0"/>
                        </a:spcAft>
                      </a:pPr>
                      <a:r>
                        <a:rPr lang="en-US" sz="1800" dirty="0">
                          <a:solidFill>
                            <a:srgbClr val="000000"/>
                          </a:solidFill>
                          <a:latin typeface="Times New Roman" pitchFamily="18" charset="0"/>
                          <a:cs typeface="Times New Roman" pitchFamily="18" charset="0"/>
                        </a:rPr>
                        <a:t> </a:t>
                      </a:r>
                    </a:p>
                    <a:p>
                      <a:pPr>
                        <a:spcBef>
                          <a:spcPts val="0"/>
                        </a:spcBef>
                        <a:spcAft>
                          <a:spcPts val="0"/>
                        </a:spcAft>
                      </a:pPr>
                      <a:r>
                        <a:rPr lang="en-US" sz="1800" dirty="0">
                          <a:solidFill>
                            <a:srgbClr val="000000"/>
                          </a:solidFill>
                          <a:latin typeface="Times New Roman" pitchFamily="18" charset="0"/>
                          <a:cs typeface="Times New Roman" pitchFamily="18" charset="0"/>
                        </a:rPr>
                        <a:t>&lt;forward name</a:t>
                      </a:r>
                      <a:r>
                        <a:rPr lang="en-US" sz="1800" dirty="0" smtClean="0">
                          <a:solidFill>
                            <a:srgbClr val="000000"/>
                          </a:solidFill>
                          <a:latin typeface="Times New Roman" pitchFamily="18" charset="0"/>
                          <a:cs typeface="Times New Roman" pitchFamily="18" charset="0"/>
                        </a:rPr>
                        <a:t>=“login" </a:t>
                      </a:r>
                      <a:r>
                        <a:rPr lang="en-US" sz="1800" dirty="0">
                          <a:solidFill>
                            <a:srgbClr val="000000"/>
                          </a:solidFill>
                          <a:latin typeface="Times New Roman" pitchFamily="18" charset="0"/>
                          <a:cs typeface="Times New Roman" pitchFamily="18" charset="0"/>
                        </a:rPr>
                        <a:t>path</a:t>
                      </a:r>
                      <a:r>
                        <a:rPr lang="en-US" sz="1800" dirty="0" smtClean="0">
                          <a:solidFill>
                            <a:srgbClr val="000000"/>
                          </a:solidFill>
                          <a:latin typeface="Times New Roman" pitchFamily="18" charset="0"/>
                          <a:cs typeface="Times New Roman" pitchFamily="18" charset="0"/>
                        </a:rPr>
                        <a:t>=“/success.jsp" /&gt;</a:t>
                      </a:r>
                      <a:endParaRPr lang="en-US" sz="1800" dirty="0">
                        <a:solidFill>
                          <a:srgbClr val="000000"/>
                        </a:solidFill>
                        <a:latin typeface="Times New Roman" pitchFamily="18" charset="0"/>
                        <a:cs typeface="Times New Roman" pitchFamily="18" charset="0"/>
                      </a:endParaRPr>
                    </a:p>
                    <a:p>
                      <a:pPr>
                        <a:spcBef>
                          <a:spcPts val="0"/>
                        </a:spcBef>
                        <a:spcAft>
                          <a:spcPts val="0"/>
                        </a:spcAft>
                      </a:pPr>
                      <a:r>
                        <a:rPr lang="en-US" sz="1800" dirty="0">
                          <a:solidFill>
                            <a:srgbClr val="000000"/>
                          </a:solidFill>
                          <a:latin typeface="Times New Roman" pitchFamily="18" charset="0"/>
                          <a:cs typeface="Times New Roman" pitchFamily="18" charset="0"/>
                        </a:rPr>
                        <a:t> </a:t>
                      </a:r>
                    </a:p>
                    <a:p>
                      <a:pPr>
                        <a:spcBef>
                          <a:spcPts val="0"/>
                        </a:spcBef>
                        <a:spcAft>
                          <a:spcPts val="0"/>
                        </a:spcAft>
                      </a:pPr>
                      <a:r>
                        <a:rPr lang="en-US" sz="1800" dirty="0">
                          <a:solidFill>
                            <a:srgbClr val="000000"/>
                          </a:solidFill>
                          <a:latin typeface="Times New Roman" pitchFamily="18" charset="0"/>
                          <a:cs typeface="Times New Roman" pitchFamily="18" charset="0"/>
                        </a:rPr>
                        <a:t> </a:t>
                      </a:r>
                    </a:p>
                  </a:txBody>
                  <a:tcPr marL="11373" marR="11373" marT="13648" marB="13648"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85801" y="152400"/>
          <a:ext cx="7924800" cy="4707146"/>
        </p:xfrm>
        <a:graphic>
          <a:graphicData uri="http://schemas.openxmlformats.org/drawingml/2006/table">
            <a:tbl>
              <a:tblPr/>
              <a:tblGrid>
                <a:gridCol w="1372723"/>
                <a:gridCol w="6552077"/>
              </a:tblGrid>
              <a:tr h="2662395">
                <a:tc>
                  <a:txBody>
                    <a:bodyPr/>
                    <a:lstStyle/>
                    <a:p>
                      <a:pPr>
                        <a:spcBef>
                          <a:spcPts val="0"/>
                        </a:spcBef>
                        <a:spcAft>
                          <a:spcPts val="0"/>
                        </a:spcAft>
                      </a:pPr>
                      <a:r>
                        <a:rPr lang="en-US" sz="1400" b="1" dirty="0">
                          <a:solidFill>
                            <a:srgbClr val="000000"/>
                          </a:solidFill>
                          <a:latin typeface="Times New Roman" pitchFamily="18" charset="0"/>
                          <a:cs typeface="Times New Roman" pitchFamily="18" charset="0"/>
                        </a:rPr>
                        <a:t>action-mappings</a:t>
                      </a:r>
                    </a:p>
                  </a:txBody>
                  <a:tcPr marL="24561" marR="24561" marT="29473" marB="29473"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spcBef>
                          <a:spcPts val="0"/>
                        </a:spcBef>
                        <a:spcAft>
                          <a:spcPts val="0"/>
                        </a:spcAft>
                      </a:pPr>
                      <a:r>
                        <a:rPr lang="en-US" sz="1400" dirty="0">
                          <a:solidFill>
                            <a:srgbClr val="000000"/>
                          </a:solidFill>
                          <a:latin typeface="Times New Roman" pitchFamily="18" charset="0"/>
                          <a:cs typeface="Times New Roman" pitchFamily="18" charset="0"/>
                        </a:rPr>
                        <a:t>Contains the action definitions. Each action mapping is defined in an &lt;action&gt; element. The </a:t>
                      </a:r>
                      <a:r>
                        <a:rPr lang="en-US" sz="1400" b="1" dirty="0">
                          <a:solidFill>
                            <a:srgbClr val="000000"/>
                          </a:solidFill>
                          <a:latin typeface="Times New Roman" pitchFamily="18" charset="0"/>
                          <a:cs typeface="Times New Roman" pitchFamily="18" charset="0"/>
                        </a:rPr>
                        <a:t>&lt;forward&gt;</a:t>
                      </a:r>
                      <a:r>
                        <a:rPr lang="en-US" sz="1400" dirty="0">
                          <a:solidFill>
                            <a:srgbClr val="000000"/>
                          </a:solidFill>
                          <a:latin typeface="Times New Roman" pitchFamily="18" charset="0"/>
                          <a:cs typeface="Times New Roman" pitchFamily="18" charset="0"/>
                        </a:rPr>
                        <a:t> definition within </a:t>
                      </a:r>
                      <a:r>
                        <a:rPr lang="en-US" sz="1400" b="1" dirty="0">
                          <a:solidFill>
                            <a:srgbClr val="000000"/>
                          </a:solidFill>
                          <a:latin typeface="Times New Roman" pitchFamily="18" charset="0"/>
                          <a:cs typeface="Times New Roman" pitchFamily="18" charset="0"/>
                        </a:rPr>
                        <a:t>&lt;action&gt;</a:t>
                      </a:r>
                      <a:r>
                        <a:rPr lang="en-US" sz="1400" dirty="0">
                          <a:solidFill>
                            <a:srgbClr val="000000"/>
                          </a:solidFill>
                          <a:latin typeface="Times New Roman" pitchFamily="18" charset="0"/>
                          <a:cs typeface="Times New Roman" pitchFamily="18" charset="0"/>
                        </a:rPr>
                        <a:t>, maps the result of the action to the </a:t>
                      </a:r>
                      <a:r>
                        <a:rPr lang="en-US" sz="1400" dirty="0" err="1">
                          <a:solidFill>
                            <a:srgbClr val="000000"/>
                          </a:solidFill>
                          <a:latin typeface="Times New Roman" pitchFamily="18" charset="0"/>
                          <a:cs typeface="Times New Roman" pitchFamily="18" charset="0"/>
                        </a:rPr>
                        <a:t>jsp</a:t>
                      </a:r>
                      <a:r>
                        <a:rPr lang="en-US" sz="1400" dirty="0">
                          <a:solidFill>
                            <a:srgbClr val="000000"/>
                          </a:solidFill>
                          <a:latin typeface="Times New Roman" pitchFamily="18" charset="0"/>
                          <a:cs typeface="Times New Roman" pitchFamily="18" charset="0"/>
                        </a:rPr>
                        <a:t> page </a:t>
                      </a:r>
                      <a:r>
                        <a:rPr lang="en-US" sz="1400" dirty="0" smtClean="0">
                          <a:solidFill>
                            <a:srgbClr val="000000"/>
                          </a:solidFill>
                          <a:latin typeface="Times New Roman" pitchFamily="18" charset="0"/>
                          <a:cs typeface="Times New Roman" pitchFamily="18" charset="0"/>
                        </a:rPr>
                        <a:t>invoked</a:t>
                      </a:r>
                      <a:r>
                        <a:rPr lang="en-US" sz="1400" dirty="0">
                          <a:solidFill>
                            <a:srgbClr val="000000"/>
                          </a:solidFill>
                          <a:latin typeface="Times New Roman" pitchFamily="18" charset="0"/>
                          <a:cs typeface="Times New Roman" pitchFamily="18" charset="0"/>
                        </a:rPr>
                        <a:t/>
                      </a:r>
                      <a:br>
                        <a:rPr lang="en-US" sz="1400" dirty="0">
                          <a:solidFill>
                            <a:srgbClr val="000000"/>
                          </a:solidFill>
                          <a:latin typeface="Times New Roman" pitchFamily="18" charset="0"/>
                          <a:cs typeface="Times New Roman" pitchFamily="18" charset="0"/>
                        </a:rPr>
                      </a:br>
                      <a:r>
                        <a:rPr lang="en-US" sz="1400" dirty="0">
                          <a:solidFill>
                            <a:srgbClr val="000000"/>
                          </a:solidFill>
                          <a:latin typeface="Times New Roman" pitchFamily="18" charset="0"/>
                          <a:cs typeface="Times New Roman" pitchFamily="18" charset="0"/>
                        </a:rPr>
                        <a:t/>
                      </a:r>
                      <a:br>
                        <a:rPr lang="en-US" sz="1400" dirty="0">
                          <a:solidFill>
                            <a:srgbClr val="000000"/>
                          </a:solidFill>
                          <a:latin typeface="Times New Roman" pitchFamily="18" charset="0"/>
                          <a:cs typeface="Times New Roman" pitchFamily="18" charset="0"/>
                        </a:rPr>
                      </a:br>
                      <a:r>
                        <a:rPr lang="en-US" sz="1400" dirty="0">
                          <a:solidFill>
                            <a:srgbClr val="000000"/>
                          </a:solidFill>
                          <a:latin typeface="Times New Roman" pitchFamily="18" charset="0"/>
                          <a:cs typeface="Times New Roman" pitchFamily="18" charset="0"/>
                        </a:rPr>
                        <a:t>Attributes of &lt;action-mappings&gt; are:</a:t>
                      </a:r>
                    </a:p>
                    <a:p>
                      <a:pPr marL="0">
                        <a:spcBef>
                          <a:spcPts val="500"/>
                        </a:spcBef>
                        <a:spcAft>
                          <a:spcPts val="500"/>
                        </a:spcAft>
                        <a:buFont typeface="Arial"/>
                        <a:buNone/>
                      </a:pPr>
                      <a:r>
                        <a:rPr lang="en-US" sz="1400" b="1" dirty="0">
                          <a:solidFill>
                            <a:srgbClr val="000000"/>
                          </a:solidFill>
                          <a:latin typeface="Times New Roman" pitchFamily="18" charset="0"/>
                          <a:cs typeface="Times New Roman" pitchFamily="18" charset="0"/>
                        </a:rPr>
                        <a:t>path</a:t>
                      </a:r>
                      <a:r>
                        <a:rPr lang="en-US" sz="1400" dirty="0">
                          <a:solidFill>
                            <a:srgbClr val="000000"/>
                          </a:solidFill>
                          <a:latin typeface="Times New Roman" pitchFamily="18" charset="0"/>
                          <a:cs typeface="Times New Roman" pitchFamily="18" charset="0"/>
                        </a:rPr>
                        <a:t>: Contains the name of the request received</a:t>
                      </a:r>
                    </a:p>
                    <a:p>
                      <a:pPr marL="0">
                        <a:spcBef>
                          <a:spcPts val="500"/>
                        </a:spcBef>
                        <a:spcAft>
                          <a:spcPts val="500"/>
                        </a:spcAft>
                        <a:buFont typeface="Arial"/>
                        <a:buNone/>
                      </a:pPr>
                      <a:r>
                        <a:rPr lang="en-US" sz="1400" b="1" dirty="0">
                          <a:solidFill>
                            <a:srgbClr val="000000"/>
                          </a:solidFill>
                          <a:latin typeface="Times New Roman" pitchFamily="18" charset="0"/>
                          <a:cs typeface="Times New Roman" pitchFamily="18" charset="0"/>
                        </a:rPr>
                        <a:t>type</a:t>
                      </a:r>
                      <a:r>
                        <a:rPr lang="en-US" sz="1400" dirty="0">
                          <a:solidFill>
                            <a:srgbClr val="000000"/>
                          </a:solidFill>
                          <a:latin typeface="Times New Roman" pitchFamily="18" charset="0"/>
                          <a:cs typeface="Times New Roman" pitchFamily="18" charset="0"/>
                        </a:rPr>
                        <a:t>: Contains the name of the action class invoked</a:t>
                      </a:r>
                    </a:p>
                    <a:p>
                      <a:pPr marL="0">
                        <a:spcBef>
                          <a:spcPts val="500"/>
                        </a:spcBef>
                        <a:spcAft>
                          <a:spcPts val="500"/>
                        </a:spcAft>
                        <a:buFont typeface="Arial"/>
                        <a:buNone/>
                      </a:pPr>
                      <a:r>
                        <a:rPr lang="en-US" sz="1400" b="1" dirty="0">
                          <a:solidFill>
                            <a:srgbClr val="000000"/>
                          </a:solidFill>
                          <a:latin typeface="Times New Roman" pitchFamily="18" charset="0"/>
                          <a:cs typeface="Times New Roman" pitchFamily="18" charset="0"/>
                        </a:rPr>
                        <a:t>scope</a:t>
                      </a:r>
                      <a:r>
                        <a:rPr lang="en-US" sz="1400" dirty="0">
                          <a:solidFill>
                            <a:srgbClr val="000000"/>
                          </a:solidFill>
                          <a:latin typeface="Times New Roman" pitchFamily="18" charset="0"/>
                          <a:cs typeface="Times New Roman" pitchFamily="18" charset="0"/>
                        </a:rPr>
                        <a:t>: Specifies the scope in which the Controller (</a:t>
                      </a:r>
                      <a:r>
                        <a:rPr lang="en-US" sz="1400" dirty="0" err="1">
                          <a:solidFill>
                            <a:srgbClr val="000000"/>
                          </a:solidFill>
                          <a:latin typeface="Times New Roman" pitchFamily="18" charset="0"/>
                          <a:cs typeface="Times New Roman" pitchFamily="18" charset="0"/>
                        </a:rPr>
                        <a:t>ActionServlet</a:t>
                      </a:r>
                      <a:r>
                        <a:rPr lang="en-US" sz="1400" dirty="0">
                          <a:solidFill>
                            <a:srgbClr val="000000"/>
                          </a:solidFill>
                          <a:latin typeface="Times New Roman" pitchFamily="18" charset="0"/>
                          <a:cs typeface="Times New Roman" pitchFamily="18" charset="0"/>
                        </a:rPr>
                        <a:t>) must look for the bean</a:t>
                      </a:r>
                    </a:p>
                    <a:p>
                      <a:pPr>
                        <a:spcBef>
                          <a:spcPts val="0"/>
                        </a:spcBef>
                        <a:spcAft>
                          <a:spcPts val="0"/>
                        </a:spcAft>
                      </a:pPr>
                      <a:r>
                        <a:rPr lang="en-US" sz="1400" dirty="0">
                          <a:solidFill>
                            <a:srgbClr val="000000"/>
                          </a:solidFill>
                          <a:latin typeface="Times New Roman" pitchFamily="18" charset="0"/>
                          <a:cs typeface="Times New Roman" pitchFamily="18" charset="0"/>
                        </a:rPr>
                        <a:t>Attributes of (local) &lt;forward&gt; within &lt;action-mappings&gt; are the same as that of the global &lt;forward&gt;.</a:t>
                      </a:r>
                      <a:r>
                        <a:rPr lang="en-US" sz="1400" b="1" dirty="0">
                          <a:solidFill>
                            <a:srgbClr val="000000"/>
                          </a:solidFill>
                          <a:latin typeface="Times New Roman" pitchFamily="18" charset="0"/>
                          <a:cs typeface="Times New Roman" pitchFamily="18" charset="0"/>
                        </a:rPr>
                        <a:t/>
                      </a:r>
                      <a:br>
                        <a:rPr lang="en-US" sz="1400" b="1" dirty="0">
                          <a:solidFill>
                            <a:srgbClr val="000000"/>
                          </a:solidFill>
                          <a:latin typeface="Times New Roman" pitchFamily="18" charset="0"/>
                          <a:cs typeface="Times New Roman" pitchFamily="18" charset="0"/>
                        </a:rPr>
                      </a:br>
                      <a:r>
                        <a:rPr lang="en-US" sz="1400" b="1" dirty="0">
                          <a:solidFill>
                            <a:srgbClr val="000000"/>
                          </a:solidFill>
                          <a:latin typeface="Times New Roman" pitchFamily="18" charset="0"/>
                          <a:cs typeface="Times New Roman" pitchFamily="18" charset="0"/>
                        </a:rPr>
                        <a:t/>
                      </a:r>
                      <a:br>
                        <a:rPr lang="en-US" sz="1400" b="1" dirty="0">
                          <a:solidFill>
                            <a:srgbClr val="000000"/>
                          </a:solidFill>
                          <a:latin typeface="Times New Roman" pitchFamily="18" charset="0"/>
                          <a:cs typeface="Times New Roman" pitchFamily="18" charset="0"/>
                        </a:rPr>
                      </a:br>
                      <a:r>
                        <a:rPr lang="en-US" sz="1400" b="1" dirty="0">
                          <a:solidFill>
                            <a:srgbClr val="000000"/>
                          </a:solidFill>
                          <a:latin typeface="Times New Roman" pitchFamily="18" charset="0"/>
                          <a:cs typeface="Times New Roman" pitchFamily="18" charset="0"/>
                        </a:rPr>
                        <a:t>Example Entry</a:t>
                      </a:r>
                      <a:r>
                        <a:rPr lang="en-US" sz="1400" dirty="0">
                          <a:solidFill>
                            <a:srgbClr val="000000"/>
                          </a:solidFill>
                          <a:latin typeface="Times New Roman" pitchFamily="18" charset="0"/>
                          <a:cs typeface="Times New Roman" pitchFamily="18" charset="0"/>
                        </a:rPr>
                        <a:t/>
                      </a:r>
                      <a:br>
                        <a:rPr lang="en-US" sz="1400" dirty="0">
                          <a:solidFill>
                            <a:srgbClr val="000000"/>
                          </a:solidFill>
                          <a:latin typeface="Times New Roman" pitchFamily="18" charset="0"/>
                          <a:cs typeface="Times New Roman" pitchFamily="18" charset="0"/>
                        </a:rPr>
                      </a:br>
                      <a:r>
                        <a:rPr lang="en-US" sz="1400" dirty="0">
                          <a:solidFill>
                            <a:srgbClr val="000000"/>
                          </a:solidFill>
                          <a:latin typeface="Times New Roman" pitchFamily="18" charset="0"/>
                          <a:cs typeface="Times New Roman" pitchFamily="18" charset="0"/>
                        </a:rPr>
                        <a:t> </a:t>
                      </a:r>
                    </a:p>
                    <a:p>
                      <a:pPr>
                        <a:buNone/>
                      </a:pPr>
                      <a:r>
                        <a:rPr lang="en-US" sz="1400" dirty="0" smtClean="0">
                          <a:latin typeface="Times New Roman" pitchFamily="18" charset="0"/>
                          <a:cs typeface="Times New Roman" pitchFamily="18" charset="0"/>
                        </a:rPr>
                        <a:t>&lt;action-mappings&gt;</a:t>
                      </a:r>
                    </a:p>
                    <a:p>
                      <a:pPr>
                        <a:buNone/>
                      </a:pPr>
                      <a:r>
                        <a:rPr lang="en-US" sz="1400" dirty="0" smtClean="0">
                          <a:latin typeface="Times New Roman" pitchFamily="18" charset="0"/>
                          <a:cs typeface="Times New Roman" pitchFamily="18" charset="0"/>
                        </a:rPr>
                        <a:t>	   &lt;action name=“login" type="</a:t>
                      </a:r>
                      <a:r>
                        <a:rPr lang="en-US" sz="1400" dirty="0" err="1" smtClean="0">
                          <a:latin typeface="Times New Roman" pitchFamily="18" charset="0"/>
                          <a:cs typeface="Times New Roman" pitchFamily="18" charset="0"/>
                        </a:rPr>
                        <a:t>com.dss.LoginAction</a:t>
                      </a:r>
                      <a:r>
                        <a:rPr lang="en-US" sz="1400" dirty="0" smtClean="0">
                          <a:latin typeface="Times New Roman" pitchFamily="18" charset="0"/>
                          <a:cs typeface="Times New Roman" pitchFamily="18" charset="0"/>
                        </a:rPr>
                        <a:t>" path="/hello"&gt;</a:t>
                      </a:r>
                    </a:p>
                    <a:p>
                      <a:pPr>
                        <a:buNone/>
                      </a:pPr>
                      <a:r>
                        <a:rPr lang="en-US" sz="1400" dirty="0" smtClean="0">
                          <a:latin typeface="Times New Roman" pitchFamily="18" charset="0"/>
                          <a:cs typeface="Times New Roman" pitchFamily="18" charset="0"/>
                        </a:rPr>
                        <a:t>	  	&lt;forward name="success" path="/success.jsp"/&gt;</a:t>
                      </a:r>
                    </a:p>
                    <a:p>
                      <a:pPr>
                        <a:buNone/>
                      </a:pPr>
                      <a:r>
                        <a:rPr lang="en-US" sz="1400" dirty="0" smtClean="0">
                          <a:latin typeface="Times New Roman" pitchFamily="18" charset="0"/>
                          <a:cs typeface="Times New Roman" pitchFamily="18" charset="0"/>
                        </a:rPr>
                        <a:t>	  	 &lt;forward name="failure" path="/failure.jsp"/&gt;</a:t>
                      </a:r>
                    </a:p>
                    <a:p>
                      <a:pPr>
                        <a:buNone/>
                      </a:pPr>
                      <a:r>
                        <a:rPr lang="en-US" sz="1400" dirty="0" smtClean="0">
                          <a:latin typeface="Times New Roman" pitchFamily="18" charset="0"/>
                          <a:cs typeface="Times New Roman" pitchFamily="18" charset="0"/>
                        </a:rPr>
                        <a:t>	   &lt;/action&gt;</a:t>
                      </a:r>
                    </a:p>
                    <a:p>
                      <a:pPr>
                        <a:buNone/>
                      </a:pPr>
                      <a:r>
                        <a:rPr lang="en-US" sz="1400" dirty="0" smtClean="0">
                          <a:latin typeface="Times New Roman" pitchFamily="18" charset="0"/>
                          <a:cs typeface="Times New Roman" pitchFamily="18" charset="0"/>
                        </a:rPr>
                        <a:t>	   &lt;/action-mappings&gt;</a:t>
                      </a:r>
                    </a:p>
                    <a:p>
                      <a:pPr>
                        <a:spcBef>
                          <a:spcPts val="0"/>
                        </a:spcBef>
                        <a:spcAft>
                          <a:spcPts val="0"/>
                        </a:spcAft>
                      </a:pPr>
                      <a:r>
                        <a:rPr lang="en-US" sz="1400" dirty="0">
                          <a:solidFill>
                            <a:srgbClr val="000000"/>
                          </a:solidFill>
                          <a:latin typeface="Times New Roman" pitchFamily="18" charset="0"/>
                          <a:cs typeface="Times New Roman" pitchFamily="18" charset="0"/>
                        </a:rPr>
                        <a:t> </a:t>
                      </a:r>
                    </a:p>
                  </a:txBody>
                  <a:tcPr marL="24561" marR="24561" marT="29473" marB="29473"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5181600" cy="6096000"/>
          </a:xfrm>
        </p:spPr>
        <p:txBody>
          <a:bodyPr>
            <a:normAutofit fontScale="92500" lnSpcReduction="10000"/>
          </a:bodyPr>
          <a:lstStyle/>
          <a:p>
            <a:pPr lvl="0"/>
            <a:r>
              <a:rPr lang="en-US" dirty="0" smtClean="0"/>
              <a:t>Type-2 (Native API / partly Java Driver)</a:t>
            </a:r>
          </a:p>
          <a:p>
            <a:pPr lvl="1"/>
            <a:r>
              <a:rPr lang="en-US" sz="2400" dirty="0" smtClean="0">
                <a:latin typeface="Times New Roman" pitchFamily="18" charset="0"/>
                <a:cs typeface="Times New Roman" pitchFamily="18" charset="0"/>
              </a:rPr>
              <a:t>The type 2 drivers are native API drivers. </a:t>
            </a:r>
          </a:p>
          <a:p>
            <a:pPr lvl="1"/>
            <a:endParaRPr lang="en-US" sz="2400" dirty="0" smtClean="0">
              <a:latin typeface="Times New Roman" pitchFamily="18" charset="0"/>
              <a:cs typeface="Times New Roman" pitchFamily="18" charset="0"/>
            </a:endParaRPr>
          </a:p>
          <a:p>
            <a:pPr lvl="1" algn="just"/>
            <a:r>
              <a:rPr lang="en-US" sz="2400" dirty="0" smtClean="0">
                <a:latin typeface="Times New Roman" pitchFamily="18" charset="0"/>
                <a:cs typeface="Times New Roman" pitchFamily="18" charset="0"/>
              </a:rPr>
              <a:t>This means that the driver contains Java code wrapper around native C or C++ methods provided by the individual database vendors that perform the database access. </a:t>
            </a:r>
          </a:p>
          <a:p>
            <a:pPr lvl="1" algn="just">
              <a:buNone/>
            </a:pPr>
            <a:endParaRPr lang="en-US" sz="2400" dirty="0" smtClean="0">
              <a:latin typeface="Times New Roman" pitchFamily="18" charset="0"/>
              <a:cs typeface="Times New Roman" pitchFamily="18" charset="0"/>
            </a:endParaRPr>
          </a:p>
          <a:p>
            <a:pPr lvl="1" algn="just"/>
            <a:r>
              <a:rPr lang="en-US" sz="2400" dirty="0" smtClean="0"/>
              <a:t>This driver converts </a:t>
            </a:r>
            <a:r>
              <a:rPr lang="en-US" sz="2400" dirty="0" smtClean="0">
                <a:hlinkClick r:id="rId2" tooltip="JDBC"/>
              </a:rPr>
              <a:t>JDBC</a:t>
            </a:r>
            <a:r>
              <a:rPr lang="en-US" sz="2400" dirty="0" smtClean="0"/>
              <a:t> method calls into native calls of the database API</a:t>
            </a:r>
            <a:endParaRPr lang="en-US" sz="2400" dirty="0" smtClean="0">
              <a:latin typeface="Times New Roman" pitchFamily="18" charset="0"/>
              <a:cs typeface="Times New Roman" pitchFamily="18" charset="0"/>
            </a:endParaRPr>
          </a:p>
          <a:p>
            <a:pPr lvl="1"/>
            <a:endParaRPr lang="en-US" sz="2400" dirty="0" smtClean="0">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Again, this solution requires software on the client system.</a:t>
            </a:r>
          </a:p>
          <a:p>
            <a:endParaRPr lang="en-US" dirty="0"/>
          </a:p>
        </p:txBody>
      </p:sp>
      <p:pic>
        <p:nvPicPr>
          <p:cNvPr id="17410" name="Picture 2" descr="JDBC-driver-type-2"/>
          <p:cNvPicPr>
            <a:picLocks noChangeAspect="1" noChangeArrowheads="1"/>
          </p:cNvPicPr>
          <p:nvPr/>
        </p:nvPicPr>
        <p:blipFill>
          <a:blip r:embed="rId3"/>
          <a:srcRect/>
          <a:stretch>
            <a:fillRect/>
          </a:stretch>
        </p:blipFill>
        <p:spPr bwMode="auto">
          <a:xfrm>
            <a:off x="5791200" y="1057274"/>
            <a:ext cx="3276600" cy="4200526"/>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3200"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Importance of a form bean</a:t>
            </a:r>
            <a:endParaRPr lang="en-US" sz="32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257800"/>
          </a:xfrm>
        </p:spPr>
        <p:txBody>
          <a:bodyPr>
            <a:normAutofit/>
          </a:bodyPr>
          <a:lstStyle/>
          <a:p>
            <a:pPr algn="just"/>
            <a:r>
              <a:rPr lang="en-US" sz="2600" dirty="0" smtClean="0">
                <a:latin typeface="Times New Roman" pitchFamily="18" charset="0"/>
                <a:cs typeface="Times New Roman" pitchFamily="18" charset="0"/>
              </a:rPr>
              <a:t>A form bean is a Java object that will be automatically filled in with the incoming form parameters and passed to the execute method. Requirements: </a:t>
            </a:r>
          </a:p>
          <a:p>
            <a:r>
              <a:rPr lang="en-US" sz="2800" dirty="0" smtClean="0">
                <a:latin typeface="Times New Roman" pitchFamily="18" charset="0"/>
                <a:cs typeface="Times New Roman" pitchFamily="18" charset="0"/>
              </a:rPr>
              <a:t> It must extend </a:t>
            </a:r>
            <a:r>
              <a:rPr lang="en-US" sz="2800" dirty="0" err="1" smtClean="0">
                <a:latin typeface="Times New Roman" pitchFamily="18" charset="0"/>
                <a:cs typeface="Times New Roman" pitchFamily="18" charset="0"/>
              </a:rPr>
              <a:t>ActionForm</a:t>
            </a:r>
            <a:r>
              <a:rPr lang="en-US" sz="2800" dirty="0" smtClean="0">
                <a:latin typeface="Times New Roman" pitchFamily="18" charset="0"/>
                <a:cs typeface="Times New Roman" pitchFamily="18" charset="0"/>
              </a:rPr>
              <a:t>. </a:t>
            </a:r>
          </a:p>
          <a:p>
            <a:pPr lvl="1" algn="just"/>
            <a:r>
              <a:rPr lang="en-US" sz="2400" dirty="0" smtClean="0">
                <a:latin typeface="Times New Roman" pitchFamily="18" charset="0"/>
                <a:cs typeface="Times New Roman" pitchFamily="18" charset="0"/>
              </a:rPr>
              <a:t>The argument to execute is of type </a:t>
            </a:r>
            <a:r>
              <a:rPr lang="en-US" sz="2400" dirty="0" err="1" smtClean="0">
                <a:latin typeface="Times New Roman" pitchFamily="18" charset="0"/>
                <a:cs typeface="Times New Roman" pitchFamily="18" charset="0"/>
              </a:rPr>
              <a:t>ActionForm</a:t>
            </a:r>
            <a:r>
              <a:rPr lang="en-US" sz="2400" dirty="0" smtClean="0">
                <a:latin typeface="Times New Roman" pitchFamily="18" charset="0"/>
                <a:cs typeface="Times New Roman" pitchFamily="18" charset="0"/>
              </a:rPr>
              <a:t>. Cast the value to your real type, and then each bean property has the value of the request parameter with the matching name. </a:t>
            </a:r>
          </a:p>
          <a:p>
            <a:r>
              <a:rPr lang="en-US" dirty="0" smtClean="0"/>
              <a:t> </a:t>
            </a:r>
            <a:r>
              <a:rPr lang="en-US" sz="2800" dirty="0" smtClean="0">
                <a:latin typeface="Times New Roman" pitchFamily="18" charset="0"/>
                <a:cs typeface="Times New Roman" pitchFamily="18" charset="0"/>
              </a:rPr>
              <a:t>It must have a zero argument constructor.</a:t>
            </a:r>
          </a:p>
          <a:p>
            <a:pPr lvl="1"/>
            <a:r>
              <a:rPr lang="en-US" sz="2400" dirty="0" smtClean="0">
                <a:latin typeface="Times New Roman" pitchFamily="18" charset="0"/>
                <a:cs typeface="Times New Roman" pitchFamily="18" charset="0"/>
              </a:rPr>
              <a:t>The system will automatically call this default constructor</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US" sz="2800" dirty="0" smtClean="0">
                <a:latin typeface="Times New Roman" pitchFamily="18" charset="0"/>
                <a:cs typeface="Times New Roman" pitchFamily="18" charset="0"/>
              </a:rPr>
              <a:t>It must have settable bean properties that correspond to the request parameter names.</a:t>
            </a:r>
          </a:p>
          <a:p>
            <a:pPr>
              <a:buNone/>
            </a:pPr>
            <a:endParaRPr lang="en-US" sz="2800" dirty="0" smtClean="0">
              <a:latin typeface="Times New Roman" pitchFamily="18" charset="0"/>
              <a:cs typeface="Times New Roman" pitchFamily="18" charset="0"/>
            </a:endParaRPr>
          </a:p>
          <a:p>
            <a:pPr lvl="1" algn="just"/>
            <a:r>
              <a:rPr lang="en-US" sz="2400" dirty="0" smtClean="0">
                <a:latin typeface="Times New Roman" pitchFamily="18" charset="0"/>
                <a:cs typeface="Times New Roman" pitchFamily="18" charset="0"/>
              </a:rPr>
              <a:t>That is, it must have a </a:t>
            </a:r>
            <a:r>
              <a:rPr lang="en-US" sz="2400" dirty="0" err="1" smtClean="0">
                <a:latin typeface="Times New Roman" pitchFamily="18" charset="0"/>
                <a:cs typeface="Times New Roman" pitchFamily="18" charset="0"/>
              </a:rPr>
              <a:t>setName</a:t>
            </a:r>
            <a:r>
              <a:rPr lang="en-US" sz="2400" dirty="0" smtClean="0">
                <a:latin typeface="Times New Roman" pitchFamily="18" charset="0"/>
                <a:cs typeface="Times New Roman" pitchFamily="18" charset="0"/>
              </a:rPr>
              <a:t> method corresponding to each incoming request parameter that you want inserted automatically. The properties should be of type String (i.e., each </a:t>
            </a:r>
            <a:r>
              <a:rPr lang="en-US" sz="2400" dirty="0" err="1" smtClean="0">
                <a:latin typeface="Times New Roman" pitchFamily="18" charset="0"/>
                <a:cs typeface="Times New Roman" pitchFamily="18" charset="0"/>
              </a:rPr>
              <a:t>setName</a:t>
            </a:r>
            <a:r>
              <a:rPr lang="en-US" sz="2400" dirty="0" smtClean="0">
                <a:latin typeface="Times New Roman" pitchFamily="18" charset="0"/>
                <a:cs typeface="Times New Roman" pitchFamily="18" charset="0"/>
              </a:rPr>
              <a:t> method should take a String as an argument). </a:t>
            </a:r>
          </a:p>
          <a:p>
            <a:pPr lvl="1" algn="just">
              <a:buNone/>
            </a:pPr>
            <a:endParaRPr lang="en-US" sz="2600" dirty="0" smtClean="0">
              <a:latin typeface="Times New Roman" pitchFamily="18" charset="0"/>
              <a:cs typeface="Times New Roman" pitchFamily="18" charset="0"/>
            </a:endParaRPr>
          </a:p>
          <a:p>
            <a:r>
              <a:rPr lang="en-US" sz="2800" dirty="0" smtClean="0"/>
              <a:t> </a:t>
            </a:r>
            <a:r>
              <a:rPr lang="en-US" sz="2800" dirty="0" smtClean="0">
                <a:latin typeface="Times New Roman" pitchFamily="18" charset="0"/>
                <a:cs typeface="Times New Roman" pitchFamily="18" charset="0"/>
              </a:rPr>
              <a:t>It must have gettable bean properties for each property that you want to output in the JSP page.</a:t>
            </a:r>
          </a:p>
          <a:p>
            <a:pPr>
              <a:buNone/>
            </a:pPr>
            <a:endParaRPr lang="en-US" sz="2800" dirty="0" smtClean="0">
              <a:latin typeface="Times New Roman" pitchFamily="18" charset="0"/>
              <a:cs typeface="Times New Roman" pitchFamily="18" charset="0"/>
            </a:endParaRPr>
          </a:p>
          <a:p>
            <a:pPr lvl="1" algn="just"/>
            <a:r>
              <a:rPr lang="en-US" sz="2400" dirty="0" smtClean="0">
                <a:latin typeface="Times New Roman" pitchFamily="18" charset="0"/>
                <a:cs typeface="Times New Roman" pitchFamily="18" charset="0"/>
              </a:rPr>
              <a:t>That is, it must have a </a:t>
            </a:r>
            <a:r>
              <a:rPr lang="en-US" sz="2400" dirty="0" err="1" smtClean="0">
                <a:latin typeface="Times New Roman" pitchFamily="18" charset="0"/>
                <a:cs typeface="Times New Roman" pitchFamily="18" charset="0"/>
              </a:rPr>
              <a:t>getName</a:t>
            </a:r>
            <a:r>
              <a:rPr lang="en-US" sz="2400" dirty="0" smtClean="0">
                <a:latin typeface="Times New Roman" pitchFamily="18" charset="0"/>
                <a:cs typeface="Times New Roman" pitchFamily="18" charset="0"/>
              </a:rPr>
              <a:t> method corresponding to each bean property that you want to display in JSP without using Java syntax.</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3333FF"/>
                </a:solidFill>
                <a:latin typeface="Times New Roman" pitchFamily="18" charset="0"/>
                <a:cs typeface="Times New Roman" pitchFamily="18" charset="0"/>
              </a:rPr>
              <a:t>Sample Application Development using Struts API</a:t>
            </a:r>
            <a:endParaRPr lang="en-US" sz="2800" b="1" dirty="0">
              <a:solidFill>
                <a:srgbClr val="3333FF"/>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pPr>
              <a:buNone/>
            </a:pPr>
            <a:r>
              <a:rPr lang="en-US" b="1" u="sng" dirty="0" smtClean="0"/>
              <a:t>Login.html</a:t>
            </a:r>
            <a:endParaRPr lang="en-US" dirty="0" smtClean="0"/>
          </a:p>
          <a:p>
            <a:pPr>
              <a:buNone/>
            </a:pPr>
            <a:r>
              <a:rPr lang="en-US" sz="2600" dirty="0" smtClean="0">
                <a:latin typeface="Times New Roman" pitchFamily="18" charset="0"/>
                <a:cs typeface="Times New Roman" pitchFamily="18" charset="0"/>
              </a:rPr>
              <a:t>&lt;html&gt;</a:t>
            </a:r>
          </a:p>
          <a:p>
            <a:pPr>
              <a:buNone/>
            </a:pPr>
            <a:r>
              <a:rPr lang="en-US" sz="2600" dirty="0" smtClean="0">
                <a:latin typeface="Times New Roman" pitchFamily="18" charset="0"/>
                <a:cs typeface="Times New Roman" pitchFamily="18" charset="0"/>
              </a:rPr>
              <a:t>&lt;body &gt;</a:t>
            </a:r>
          </a:p>
          <a:p>
            <a:pPr>
              <a:buNone/>
            </a:pPr>
            <a:r>
              <a:rPr lang="en-US" sz="2600" dirty="0" smtClean="0">
                <a:latin typeface="Times New Roman" pitchFamily="18" charset="0"/>
                <a:cs typeface="Times New Roman" pitchFamily="18" charset="0"/>
              </a:rPr>
              <a:t>&lt;form method="get" action="</a:t>
            </a:r>
            <a:r>
              <a:rPr lang="en-US" sz="2600" i="1" dirty="0" err="1" smtClean="0">
                <a:solidFill>
                  <a:srgbClr val="FF0000"/>
                </a:solidFill>
                <a:latin typeface="Times New Roman" pitchFamily="18" charset="0"/>
                <a:cs typeface="Times New Roman" pitchFamily="18" charset="0"/>
              </a:rPr>
              <a:t>hello.do</a:t>
            </a:r>
            <a:r>
              <a:rPr lang="en-US" sz="2600" dirty="0" smtClean="0">
                <a:latin typeface="Times New Roman" pitchFamily="18" charset="0"/>
                <a:cs typeface="Times New Roman" pitchFamily="18" charset="0"/>
              </a:rPr>
              <a:t>"&gt;</a:t>
            </a:r>
          </a:p>
          <a:p>
            <a:pPr>
              <a:buNone/>
            </a:pPr>
            <a:r>
              <a:rPr lang="en-US" sz="2600" dirty="0" smtClean="0">
                <a:latin typeface="Times New Roman" pitchFamily="18" charset="0"/>
                <a:cs typeface="Times New Roman" pitchFamily="18" charset="0"/>
              </a:rPr>
              <a:t> Enter Name&lt;input type="text" name="</a:t>
            </a:r>
            <a:r>
              <a:rPr lang="en-US" sz="2600" dirty="0" err="1" smtClean="0">
                <a:latin typeface="Times New Roman" pitchFamily="18" charset="0"/>
                <a:cs typeface="Times New Roman" pitchFamily="18" charset="0"/>
              </a:rPr>
              <a:t>uname</a:t>
            </a:r>
            <a:r>
              <a:rPr lang="en-US" sz="2600" dirty="0" smtClean="0">
                <a:latin typeface="Times New Roman" pitchFamily="18" charset="0"/>
                <a:cs typeface="Times New Roman" pitchFamily="18" charset="0"/>
              </a:rPr>
              <a:t>"/&gt;&lt;</a:t>
            </a:r>
            <a:r>
              <a:rPr lang="en-US" sz="2600" dirty="0" err="1" smtClean="0">
                <a:latin typeface="Times New Roman" pitchFamily="18" charset="0"/>
                <a:cs typeface="Times New Roman" pitchFamily="18" charset="0"/>
              </a:rPr>
              <a:t>br</a:t>
            </a:r>
            <a:r>
              <a:rPr lang="en-US" sz="2600" dirty="0" smtClean="0">
                <a:latin typeface="Times New Roman" pitchFamily="18" charset="0"/>
                <a:cs typeface="Times New Roman" pitchFamily="18" charset="0"/>
              </a:rPr>
              <a:t>&gt;</a:t>
            </a:r>
          </a:p>
          <a:p>
            <a:pPr>
              <a:buNone/>
            </a:pPr>
            <a:r>
              <a:rPr lang="en-US" sz="2600" dirty="0" smtClean="0">
                <a:latin typeface="Times New Roman" pitchFamily="18" charset="0"/>
                <a:cs typeface="Times New Roman" pitchFamily="18" charset="0"/>
              </a:rPr>
              <a:t> Enter password &lt;input type="password" name="</a:t>
            </a:r>
            <a:r>
              <a:rPr lang="en-US" sz="2600" dirty="0" err="1" smtClean="0">
                <a:latin typeface="Times New Roman" pitchFamily="18" charset="0"/>
                <a:cs typeface="Times New Roman" pitchFamily="18" charset="0"/>
              </a:rPr>
              <a:t>upwd</a:t>
            </a:r>
            <a:r>
              <a:rPr lang="en-US" sz="2600" dirty="0" smtClean="0">
                <a:latin typeface="Times New Roman" pitchFamily="18" charset="0"/>
                <a:cs typeface="Times New Roman" pitchFamily="18" charset="0"/>
              </a:rPr>
              <a:t>"/&gt;&lt;</a:t>
            </a:r>
            <a:r>
              <a:rPr lang="en-US" sz="2600" dirty="0" err="1" smtClean="0">
                <a:latin typeface="Times New Roman" pitchFamily="18" charset="0"/>
                <a:cs typeface="Times New Roman" pitchFamily="18" charset="0"/>
              </a:rPr>
              <a:t>br</a:t>
            </a:r>
            <a:r>
              <a:rPr lang="en-US" sz="2600" dirty="0" smtClean="0">
                <a:latin typeface="Times New Roman" pitchFamily="18" charset="0"/>
                <a:cs typeface="Times New Roman" pitchFamily="18" charset="0"/>
              </a:rPr>
              <a:t>&gt;</a:t>
            </a:r>
          </a:p>
          <a:p>
            <a:pPr>
              <a:buNone/>
            </a:pPr>
            <a:r>
              <a:rPr lang="en-US" sz="2600" dirty="0" smtClean="0">
                <a:latin typeface="Times New Roman" pitchFamily="18" charset="0"/>
                <a:cs typeface="Times New Roman" pitchFamily="18" charset="0"/>
              </a:rPr>
              <a:t>&lt;input type="submit" value="send"/&gt;</a:t>
            </a:r>
          </a:p>
          <a:p>
            <a:pPr>
              <a:buNone/>
            </a:pPr>
            <a:r>
              <a:rPr lang="en-US" sz="2600" dirty="0" smtClean="0">
                <a:latin typeface="Times New Roman" pitchFamily="18" charset="0"/>
                <a:cs typeface="Times New Roman" pitchFamily="18" charset="0"/>
              </a:rPr>
              <a:t>&lt;/form&gt;</a:t>
            </a:r>
          </a:p>
          <a:p>
            <a:pPr>
              <a:buNone/>
            </a:pPr>
            <a:r>
              <a:rPr lang="en-US" sz="2600" dirty="0" smtClean="0">
                <a:latin typeface="Times New Roman" pitchFamily="18" charset="0"/>
                <a:cs typeface="Times New Roman" pitchFamily="18" charset="0"/>
              </a:rPr>
              <a:t>&lt;/body&gt;</a:t>
            </a:r>
          </a:p>
          <a:p>
            <a:pPr>
              <a:buNone/>
            </a:pPr>
            <a:r>
              <a:rPr lang="en-US" sz="2600" dirty="0" smtClean="0">
                <a:latin typeface="Times New Roman" pitchFamily="18" charset="0"/>
                <a:cs typeface="Times New Roman" pitchFamily="18" charset="0"/>
              </a:rPr>
              <a:t>&lt;/html&gt;</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pPr>
              <a:buNone/>
            </a:pPr>
            <a:r>
              <a:rPr lang="en-US" b="1" u="sng" dirty="0" smtClean="0"/>
              <a:t>Failure.jsp</a:t>
            </a:r>
            <a:endParaRPr lang="en-US" dirty="0" smtClean="0"/>
          </a:p>
          <a:p>
            <a:pPr>
              <a:buNone/>
            </a:pPr>
            <a:r>
              <a:rPr lang="en-US" sz="2800" dirty="0" smtClean="0">
                <a:latin typeface="Times New Roman" pitchFamily="18" charset="0"/>
                <a:cs typeface="Times New Roman" pitchFamily="18" charset="0"/>
              </a:rPr>
              <a:t>&lt;html&gt;</a:t>
            </a:r>
          </a:p>
          <a:p>
            <a:pPr>
              <a:buNone/>
            </a:pPr>
            <a:r>
              <a:rPr lang="en-US" sz="2800" dirty="0" smtClean="0">
                <a:latin typeface="Times New Roman" pitchFamily="18" charset="0"/>
                <a:cs typeface="Times New Roman" pitchFamily="18" charset="0"/>
              </a:rPr>
              <a:t>	&lt;body &gt;</a:t>
            </a:r>
          </a:p>
          <a:p>
            <a:pPr>
              <a:buNone/>
            </a:pPr>
            <a:r>
              <a:rPr lang="en-US" sz="2800" dirty="0" smtClean="0">
                <a:latin typeface="Times New Roman" pitchFamily="18" charset="0"/>
                <a:cs typeface="Times New Roman" pitchFamily="18" charset="0"/>
              </a:rPr>
              <a:t>		&lt;b&gt;Login Failure &lt;/b&gt;</a:t>
            </a:r>
          </a:p>
          <a:p>
            <a:pPr>
              <a:buNone/>
            </a:pPr>
            <a:r>
              <a:rPr lang="en-US" sz="2800" dirty="0" smtClean="0">
                <a:latin typeface="Times New Roman" pitchFamily="18" charset="0"/>
                <a:cs typeface="Times New Roman" pitchFamily="18" charset="0"/>
              </a:rPr>
              <a:t>	&lt;/body&gt;</a:t>
            </a:r>
          </a:p>
          <a:p>
            <a:pPr>
              <a:buNone/>
            </a:pPr>
            <a:r>
              <a:rPr lang="en-US" sz="2800" dirty="0" smtClean="0">
                <a:latin typeface="Times New Roman" pitchFamily="18" charset="0"/>
                <a:cs typeface="Times New Roman" pitchFamily="18" charset="0"/>
              </a:rPr>
              <a:t>&lt;/html&gt;</a:t>
            </a:r>
          </a:p>
          <a:p>
            <a:pPr>
              <a:buNone/>
            </a:pPr>
            <a:endParaRPr lang="en-US" dirty="0" smtClean="0"/>
          </a:p>
          <a:p>
            <a:pPr>
              <a:buNone/>
            </a:pPr>
            <a:r>
              <a:rPr lang="en-US" b="1" u="sng" dirty="0" smtClean="0"/>
              <a:t>Success.jsp</a:t>
            </a:r>
          </a:p>
          <a:p>
            <a:pPr>
              <a:buNone/>
            </a:pPr>
            <a:r>
              <a:rPr lang="en-US" sz="2600" dirty="0" smtClean="0">
                <a:latin typeface="Times New Roman" pitchFamily="18" charset="0"/>
                <a:cs typeface="Times New Roman" pitchFamily="18" charset="0"/>
              </a:rPr>
              <a:t>&lt;html&gt;</a:t>
            </a:r>
          </a:p>
          <a:p>
            <a:pPr>
              <a:buNone/>
            </a:pPr>
            <a:r>
              <a:rPr lang="en-US" sz="2600" dirty="0" smtClean="0">
                <a:latin typeface="Times New Roman" pitchFamily="18" charset="0"/>
                <a:cs typeface="Times New Roman" pitchFamily="18" charset="0"/>
              </a:rPr>
              <a:t>	&lt;body &gt;</a:t>
            </a:r>
          </a:p>
          <a:p>
            <a:pPr>
              <a:buNone/>
            </a:pPr>
            <a:r>
              <a:rPr lang="en-US" sz="2600" dirty="0" smtClean="0">
                <a:latin typeface="Times New Roman" pitchFamily="18" charset="0"/>
                <a:cs typeface="Times New Roman" pitchFamily="18" charset="0"/>
              </a:rPr>
              <a:t>		&lt;b&gt;Login Success &lt;/b&gt;</a:t>
            </a:r>
          </a:p>
          <a:p>
            <a:pPr>
              <a:buNone/>
            </a:pPr>
            <a:r>
              <a:rPr lang="en-US" sz="2600" dirty="0" smtClean="0">
                <a:latin typeface="Times New Roman" pitchFamily="18" charset="0"/>
                <a:cs typeface="Times New Roman" pitchFamily="18" charset="0"/>
              </a:rPr>
              <a:t>	&lt;/body&gt;</a:t>
            </a:r>
          </a:p>
          <a:p>
            <a:pPr>
              <a:buNone/>
            </a:pPr>
            <a:r>
              <a:rPr lang="en-US" sz="2600" dirty="0" smtClean="0">
                <a:latin typeface="Times New Roman" pitchFamily="18" charset="0"/>
                <a:cs typeface="Times New Roman" pitchFamily="18" charset="0"/>
              </a:rPr>
              <a:t>&lt;/html&gt;</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2400" b="1" u="sng" dirty="0" smtClean="0">
                <a:latin typeface="Times New Roman" pitchFamily="18" charset="0"/>
                <a:cs typeface="Times New Roman" pitchFamily="18" charset="0"/>
              </a:rPr>
              <a:t>web.xml</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685800"/>
            <a:ext cx="8229600" cy="5440363"/>
          </a:xfrm>
        </p:spPr>
        <p:txBody>
          <a:bodyPr>
            <a:normAutofit fontScale="62500" lnSpcReduction="20000"/>
          </a:bodyPr>
          <a:lstStyle/>
          <a:p>
            <a:pPr>
              <a:buNone/>
            </a:pPr>
            <a:r>
              <a:rPr lang="en-US" dirty="0" smtClean="0"/>
              <a:t>&lt;web-app&gt;</a:t>
            </a:r>
          </a:p>
          <a:p>
            <a:pPr>
              <a:buNone/>
            </a:pPr>
            <a:r>
              <a:rPr lang="en-US" dirty="0" smtClean="0"/>
              <a:t>	</a:t>
            </a:r>
            <a:r>
              <a:rPr lang="en-US" sz="2600" dirty="0" smtClean="0">
                <a:latin typeface="Times New Roman" pitchFamily="18" charset="0"/>
                <a:cs typeface="Times New Roman" pitchFamily="18" charset="0"/>
              </a:rPr>
              <a:t>&lt;welcome-file-list&gt;</a:t>
            </a:r>
          </a:p>
          <a:p>
            <a:pPr>
              <a:buNone/>
            </a:pPr>
            <a:r>
              <a:rPr lang="en-US" sz="2600" dirty="0" smtClean="0">
                <a:latin typeface="Times New Roman" pitchFamily="18" charset="0"/>
                <a:cs typeface="Times New Roman" pitchFamily="18" charset="0"/>
              </a:rPr>
              <a:t>		&lt;welcome-file&gt;login.html&lt;/welcome-file&gt;</a:t>
            </a:r>
          </a:p>
          <a:p>
            <a:pPr>
              <a:buNone/>
            </a:pPr>
            <a:r>
              <a:rPr lang="en-US" sz="2600" dirty="0" smtClean="0">
                <a:latin typeface="Times New Roman" pitchFamily="18" charset="0"/>
                <a:cs typeface="Times New Roman" pitchFamily="18" charset="0"/>
              </a:rPr>
              <a:t>	&lt;/welcome-file-list&gt;</a:t>
            </a:r>
          </a:p>
          <a:p>
            <a:pPr>
              <a:buNone/>
            </a:pPr>
            <a:endParaRPr lang="en-US" sz="2600" dirty="0" smtClean="0">
              <a:latin typeface="Times New Roman" pitchFamily="18" charset="0"/>
              <a:cs typeface="Times New Roman" pitchFamily="18" charset="0"/>
            </a:endParaRPr>
          </a:p>
          <a:p>
            <a:pPr>
              <a:buNone/>
            </a:pPr>
            <a:r>
              <a:rPr lang="en-US" sz="2900" dirty="0" smtClean="0">
                <a:latin typeface="Times New Roman" pitchFamily="18" charset="0"/>
                <a:cs typeface="Times New Roman" pitchFamily="18" charset="0"/>
              </a:rPr>
              <a:t>&lt;</a:t>
            </a:r>
            <a:r>
              <a:rPr lang="en-US" sz="2900" dirty="0" err="1" smtClean="0">
                <a:latin typeface="Times New Roman" pitchFamily="18" charset="0"/>
                <a:cs typeface="Times New Roman" pitchFamily="18" charset="0"/>
              </a:rPr>
              <a:t>servlet</a:t>
            </a:r>
            <a:r>
              <a:rPr lang="en-US" sz="2900" dirty="0" smtClean="0">
                <a:latin typeface="Times New Roman" pitchFamily="18" charset="0"/>
                <a:cs typeface="Times New Roman" pitchFamily="18" charset="0"/>
              </a:rPr>
              <a:t>&gt;</a:t>
            </a:r>
          </a:p>
          <a:p>
            <a:pPr>
              <a:buNone/>
            </a:pPr>
            <a:r>
              <a:rPr lang="en-US" sz="2900" dirty="0" smtClean="0">
                <a:latin typeface="Times New Roman" pitchFamily="18" charset="0"/>
                <a:cs typeface="Times New Roman" pitchFamily="18" charset="0"/>
              </a:rPr>
              <a:t>	&lt;</a:t>
            </a:r>
            <a:r>
              <a:rPr lang="en-US" sz="2900" dirty="0" err="1" smtClean="0">
                <a:latin typeface="Times New Roman" pitchFamily="18" charset="0"/>
                <a:cs typeface="Times New Roman" pitchFamily="18" charset="0"/>
              </a:rPr>
              <a:t>servlet</a:t>
            </a:r>
            <a:r>
              <a:rPr lang="en-US" sz="2900" dirty="0" smtClean="0">
                <a:latin typeface="Times New Roman" pitchFamily="18" charset="0"/>
                <a:cs typeface="Times New Roman" pitchFamily="18" charset="0"/>
              </a:rPr>
              <a:t>-name&gt;as&lt;/</a:t>
            </a:r>
            <a:r>
              <a:rPr lang="en-US" sz="2900" dirty="0" err="1" smtClean="0">
                <a:latin typeface="Times New Roman" pitchFamily="18" charset="0"/>
                <a:cs typeface="Times New Roman" pitchFamily="18" charset="0"/>
              </a:rPr>
              <a:t>servlet</a:t>
            </a:r>
            <a:r>
              <a:rPr lang="en-US" sz="2900" dirty="0" smtClean="0">
                <a:latin typeface="Times New Roman" pitchFamily="18" charset="0"/>
                <a:cs typeface="Times New Roman" pitchFamily="18" charset="0"/>
              </a:rPr>
              <a:t>-name&gt;</a:t>
            </a:r>
          </a:p>
          <a:p>
            <a:pPr>
              <a:buNone/>
            </a:pPr>
            <a:r>
              <a:rPr lang="en-US" sz="2900" dirty="0" smtClean="0">
                <a:latin typeface="Times New Roman" pitchFamily="18" charset="0"/>
                <a:cs typeface="Times New Roman" pitchFamily="18" charset="0"/>
              </a:rPr>
              <a:t>	&lt;</a:t>
            </a:r>
            <a:r>
              <a:rPr lang="en-US" sz="2900" dirty="0" err="1" smtClean="0">
                <a:latin typeface="Times New Roman" pitchFamily="18" charset="0"/>
                <a:cs typeface="Times New Roman" pitchFamily="18" charset="0"/>
              </a:rPr>
              <a:t>servlet</a:t>
            </a:r>
            <a:r>
              <a:rPr lang="en-US" sz="2900" dirty="0" smtClean="0">
                <a:latin typeface="Times New Roman" pitchFamily="18" charset="0"/>
                <a:cs typeface="Times New Roman" pitchFamily="18" charset="0"/>
              </a:rPr>
              <a:t>-class&gt;</a:t>
            </a:r>
            <a:r>
              <a:rPr lang="en-US" sz="2900" i="1" dirty="0" err="1" smtClean="0">
                <a:solidFill>
                  <a:srgbClr val="FF0000"/>
                </a:solidFill>
                <a:latin typeface="Times New Roman" pitchFamily="18" charset="0"/>
                <a:cs typeface="Times New Roman" pitchFamily="18" charset="0"/>
              </a:rPr>
              <a:t>org.apache.struts.action.ActionServlet</a:t>
            </a:r>
            <a:r>
              <a:rPr lang="en-US" sz="2900" dirty="0" smtClean="0">
                <a:latin typeface="Times New Roman" pitchFamily="18" charset="0"/>
                <a:cs typeface="Times New Roman" pitchFamily="18" charset="0"/>
              </a:rPr>
              <a:t>&lt;/</a:t>
            </a:r>
            <a:r>
              <a:rPr lang="en-US" sz="2900" dirty="0" err="1" smtClean="0">
                <a:latin typeface="Times New Roman" pitchFamily="18" charset="0"/>
                <a:cs typeface="Times New Roman" pitchFamily="18" charset="0"/>
              </a:rPr>
              <a:t>servlet</a:t>
            </a:r>
            <a:r>
              <a:rPr lang="en-US" sz="2900" dirty="0" smtClean="0">
                <a:latin typeface="Times New Roman" pitchFamily="18" charset="0"/>
                <a:cs typeface="Times New Roman" pitchFamily="18" charset="0"/>
              </a:rPr>
              <a:t>-class&gt;</a:t>
            </a:r>
          </a:p>
          <a:p>
            <a:pPr>
              <a:buNone/>
            </a:pPr>
            <a:endParaRPr lang="en-US" sz="2900" dirty="0" smtClean="0">
              <a:latin typeface="Times New Roman" pitchFamily="18" charset="0"/>
              <a:cs typeface="Times New Roman" pitchFamily="18" charset="0"/>
            </a:endParaRPr>
          </a:p>
          <a:p>
            <a:pPr>
              <a:buNone/>
            </a:pPr>
            <a:r>
              <a:rPr lang="en-US" sz="2900" dirty="0" smtClean="0">
                <a:latin typeface="Times New Roman" pitchFamily="18" charset="0"/>
                <a:cs typeface="Times New Roman" pitchFamily="18" charset="0"/>
              </a:rPr>
              <a:t>	&lt;init-</a:t>
            </a:r>
            <a:r>
              <a:rPr lang="en-US" sz="2900" dirty="0" err="1" smtClean="0">
                <a:latin typeface="Times New Roman" pitchFamily="18" charset="0"/>
                <a:cs typeface="Times New Roman" pitchFamily="18" charset="0"/>
              </a:rPr>
              <a:t>param</a:t>
            </a:r>
            <a:r>
              <a:rPr lang="en-US" sz="2900" dirty="0" smtClean="0">
                <a:latin typeface="Times New Roman" pitchFamily="18" charset="0"/>
                <a:cs typeface="Times New Roman" pitchFamily="18" charset="0"/>
              </a:rPr>
              <a:t>&gt;</a:t>
            </a:r>
          </a:p>
          <a:p>
            <a:pPr>
              <a:buNone/>
            </a:pPr>
            <a:r>
              <a:rPr lang="en-US" sz="2900" dirty="0" smtClean="0">
                <a:latin typeface="Times New Roman" pitchFamily="18" charset="0"/>
                <a:cs typeface="Times New Roman" pitchFamily="18" charset="0"/>
              </a:rPr>
              <a:t>		&lt;</a:t>
            </a:r>
            <a:r>
              <a:rPr lang="en-US" sz="2900" dirty="0" err="1" smtClean="0">
                <a:latin typeface="Times New Roman" pitchFamily="18" charset="0"/>
                <a:cs typeface="Times New Roman" pitchFamily="18" charset="0"/>
              </a:rPr>
              <a:t>param</a:t>
            </a:r>
            <a:r>
              <a:rPr lang="en-US" sz="2900" dirty="0" smtClean="0">
                <a:latin typeface="Times New Roman" pitchFamily="18" charset="0"/>
                <a:cs typeface="Times New Roman" pitchFamily="18" charset="0"/>
              </a:rPr>
              <a:t>-name&gt;</a:t>
            </a:r>
            <a:r>
              <a:rPr lang="en-US" sz="2900" dirty="0" err="1" smtClean="0">
                <a:latin typeface="Times New Roman" pitchFamily="18" charset="0"/>
                <a:cs typeface="Times New Roman" pitchFamily="18" charset="0"/>
              </a:rPr>
              <a:t>config</a:t>
            </a:r>
            <a:r>
              <a:rPr lang="en-US" sz="2900" dirty="0" smtClean="0">
                <a:latin typeface="Times New Roman" pitchFamily="18" charset="0"/>
                <a:cs typeface="Times New Roman" pitchFamily="18" charset="0"/>
              </a:rPr>
              <a:t>&lt;/</a:t>
            </a:r>
            <a:r>
              <a:rPr lang="en-US" sz="2900" dirty="0" err="1" smtClean="0">
                <a:latin typeface="Times New Roman" pitchFamily="18" charset="0"/>
                <a:cs typeface="Times New Roman" pitchFamily="18" charset="0"/>
              </a:rPr>
              <a:t>param</a:t>
            </a:r>
            <a:r>
              <a:rPr lang="en-US" sz="2900" dirty="0" smtClean="0">
                <a:latin typeface="Times New Roman" pitchFamily="18" charset="0"/>
                <a:cs typeface="Times New Roman" pitchFamily="18" charset="0"/>
              </a:rPr>
              <a:t>-name&gt;</a:t>
            </a:r>
          </a:p>
          <a:p>
            <a:pPr>
              <a:buNone/>
            </a:pPr>
            <a:r>
              <a:rPr lang="en-US" sz="2900" dirty="0" smtClean="0">
                <a:latin typeface="Times New Roman" pitchFamily="18" charset="0"/>
                <a:cs typeface="Times New Roman" pitchFamily="18" charset="0"/>
              </a:rPr>
              <a:t>		&lt;</a:t>
            </a:r>
            <a:r>
              <a:rPr lang="en-US" sz="2900" dirty="0" err="1" smtClean="0">
                <a:latin typeface="Times New Roman" pitchFamily="18" charset="0"/>
                <a:cs typeface="Times New Roman" pitchFamily="18" charset="0"/>
              </a:rPr>
              <a:t>param</a:t>
            </a:r>
            <a:r>
              <a:rPr lang="en-US" sz="2900" dirty="0" smtClean="0">
                <a:latin typeface="Times New Roman" pitchFamily="18" charset="0"/>
                <a:cs typeface="Times New Roman" pitchFamily="18" charset="0"/>
              </a:rPr>
              <a:t>-value&gt;/WEB-INF/</a:t>
            </a:r>
            <a:r>
              <a:rPr lang="en-US" sz="2900" i="1" dirty="0" smtClean="0">
                <a:solidFill>
                  <a:srgbClr val="FF0000"/>
                </a:solidFill>
                <a:latin typeface="Times New Roman" pitchFamily="18" charset="0"/>
                <a:cs typeface="Times New Roman" pitchFamily="18" charset="0"/>
              </a:rPr>
              <a:t>struts-config.xml</a:t>
            </a:r>
            <a:r>
              <a:rPr lang="en-US" sz="2900" dirty="0" smtClean="0">
                <a:latin typeface="Times New Roman" pitchFamily="18" charset="0"/>
                <a:cs typeface="Times New Roman" pitchFamily="18" charset="0"/>
              </a:rPr>
              <a:t> &lt;/</a:t>
            </a:r>
            <a:r>
              <a:rPr lang="en-US" sz="2900" dirty="0" err="1" smtClean="0">
                <a:latin typeface="Times New Roman" pitchFamily="18" charset="0"/>
                <a:cs typeface="Times New Roman" pitchFamily="18" charset="0"/>
              </a:rPr>
              <a:t>param</a:t>
            </a:r>
            <a:r>
              <a:rPr lang="en-US" sz="2900" dirty="0" smtClean="0">
                <a:latin typeface="Times New Roman" pitchFamily="18" charset="0"/>
                <a:cs typeface="Times New Roman" pitchFamily="18" charset="0"/>
              </a:rPr>
              <a:t>-value&gt;</a:t>
            </a:r>
          </a:p>
          <a:p>
            <a:pPr>
              <a:buNone/>
            </a:pPr>
            <a:r>
              <a:rPr lang="en-US" sz="2900" dirty="0" smtClean="0">
                <a:latin typeface="Times New Roman" pitchFamily="18" charset="0"/>
                <a:cs typeface="Times New Roman" pitchFamily="18" charset="0"/>
              </a:rPr>
              <a:t>	&lt;/init-</a:t>
            </a:r>
            <a:r>
              <a:rPr lang="en-US" sz="2900" dirty="0" err="1" smtClean="0">
                <a:latin typeface="Times New Roman" pitchFamily="18" charset="0"/>
                <a:cs typeface="Times New Roman" pitchFamily="18" charset="0"/>
              </a:rPr>
              <a:t>param</a:t>
            </a:r>
            <a:r>
              <a:rPr lang="en-US" sz="2900" dirty="0" smtClean="0">
                <a:latin typeface="Times New Roman" pitchFamily="18" charset="0"/>
                <a:cs typeface="Times New Roman" pitchFamily="18" charset="0"/>
              </a:rPr>
              <a:t>&gt;</a:t>
            </a:r>
          </a:p>
          <a:p>
            <a:pPr>
              <a:buNone/>
            </a:pPr>
            <a:r>
              <a:rPr lang="en-US" sz="2900" dirty="0" smtClean="0">
                <a:latin typeface="Times New Roman" pitchFamily="18" charset="0"/>
                <a:cs typeface="Times New Roman" pitchFamily="18" charset="0"/>
              </a:rPr>
              <a:t>&lt;/</a:t>
            </a:r>
            <a:r>
              <a:rPr lang="en-US" sz="2900" dirty="0" err="1" smtClean="0">
                <a:latin typeface="Times New Roman" pitchFamily="18" charset="0"/>
                <a:cs typeface="Times New Roman" pitchFamily="18" charset="0"/>
              </a:rPr>
              <a:t>servlet</a:t>
            </a:r>
            <a:r>
              <a:rPr lang="en-US" sz="2900" dirty="0" smtClean="0">
                <a:latin typeface="Times New Roman" pitchFamily="18" charset="0"/>
                <a:cs typeface="Times New Roman" pitchFamily="18" charset="0"/>
              </a:rPr>
              <a:t>&gt;</a:t>
            </a:r>
          </a:p>
          <a:p>
            <a:pPr>
              <a:buNone/>
            </a:pPr>
            <a:endParaRPr lang="en-US" sz="2900" dirty="0" smtClean="0">
              <a:latin typeface="Times New Roman" pitchFamily="18" charset="0"/>
              <a:cs typeface="Times New Roman" pitchFamily="18" charset="0"/>
            </a:endParaRPr>
          </a:p>
          <a:p>
            <a:pPr>
              <a:buNone/>
            </a:pPr>
            <a:r>
              <a:rPr lang="en-US" sz="2600" dirty="0" smtClean="0">
                <a:latin typeface="Times New Roman" pitchFamily="18" charset="0"/>
                <a:cs typeface="Times New Roman" pitchFamily="18" charset="0"/>
              </a:rPr>
              <a:t>	&lt;</a:t>
            </a:r>
            <a:r>
              <a:rPr lang="en-US" sz="2600" dirty="0" err="1" smtClean="0">
                <a:latin typeface="Times New Roman" pitchFamily="18" charset="0"/>
                <a:cs typeface="Times New Roman" pitchFamily="18" charset="0"/>
              </a:rPr>
              <a:t>servlet</a:t>
            </a:r>
            <a:r>
              <a:rPr lang="en-US" sz="2600" dirty="0" smtClean="0">
                <a:latin typeface="Times New Roman" pitchFamily="18" charset="0"/>
                <a:cs typeface="Times New Roman" pitchFamily="18" charset="0"/>
              </a:rPr>
              <a:t>-mapping&gt;</a:t>
            </a:r>
          </a:p>
          <a:p>
            <a:pPr>
              <a:buNone/>
            </a:pPr>
            <a:r>
              <a:rPr lang="en-US" sz="2600" dirty="0" smtClean="0">
                <a:latin typeface="Times New Roman" pitchFamily="18" charset="0"/>
                <a:cs typeface="Times New Roman" pitchFamily="18" charset="0"/>
              </a:rPr>
              <a:t>			&lt;</a:t>
            </a:r>
            <a:r>
              <a:rPr lang="en-US" sz="2600" dirty="0" err="1" smtClean="0">
                <a:latin typeface="Times New Roman" pitchFamily="18" charset="0"/>
                <a:cs typeface="Times New Roman" pitchFamily="18" charset="0"/>
              </a:rPr>
              <a:t>servlet</a:t>
            </a:r>
            <a:r>
              <a:rPr lang="en-US" sz="2600" dirty="0" smtClean="0">
                <a:latin typeface="Times New Roman" pitchFamily="18" charset="0"/>
                <a:cs typeface="Times New Roman" pitchFamily="18" charset="0"/>
              </a:rPr>
              <a:t>-name&gt;as&lt;/</a:t>
            </a:r>
            <a:r>
              <a:rPr lang="en-US" sz="2600" dirty="0" err="1" smtClean="0">
                <a:latin typeface="Times New Roman" pitchFamily="18" charset="0"/>
                <a:cs typeface="Times New Roman" pitchFamily="18" charset="0"/>
              </a:rPr>
              <a:t>servlet</a:t>
            </a:r>
            <a:r>
              <a:rPr lang="en-US" sz="2600" dirty="0" smtClean="0">
                <a:latin typeface="Times New Roman" pitchFamily="18" charset="0"/>
                <a:cs typeface="Times New Roman" pitchFamily="18" charset="0"/>
              </a:rPr>
              <a:t>-name&gt;</a:t>
            </a:r>
          </a:p>
          <a:p>
            <a:pPr>
              <a:buNone/>
            </a:pPr>
            <a:r>
              <a:rPr lang="en-US" sz="2600" dirty="0" smtClean="0">
                <a:latin typeface="Times New Roman" pitchFamily="18" charset="0"/>
                <a:cs typeface="Times New Roman" pitchFamily="18" charset="0"/>
              </a:rPr>
              <a:t>			&lt;</a:t>
            </a:r>
            <a:r>
              <a:rPr lang="en-US" sz="2600" dirty="0" err="1" smtClean="0">
                <a:latin typeface="Times New Roman" pitchFamily="18" charset="0"/>
                <a:cs typeface="Times New Roman" pitchFamily="18" charset="0"/>
              </a:rPr>
              <a:t>url</a:t>
            </a:r>
            <a:r>
              <a:rPr lang="en-US" sz="2600" dirty="0" smtClean="0">
                <a:latin typeface="Times New Roman" pitchFamily="18" charset="0"/>
                <a:cs typeface="Times New Roman" pitchFamily="18" charset="0"/>
              </a:rPr>
              <a:t>-pattern</a:t>
            </a:r>
            <a:r>
              <a:rPr lang="en-US" sz="2600" dirty="0" smtClean="0">
                <a:solidFill>
                  <a:srgbClr val="FF0000"/>
                </a:solidFill>
                <a:latin typeface="Times New Roman" pitchFamily="18" charset="0"/>
                <a:cs typeface="Times New Roman" pitchFamily="18" charset="0"/>
              </a:rPr>
              <a:t>&gt;*.do</a:t>
            </a:r>
            <a:r>
              <a:rPr lang="en-US" sz="2600" dirty="0" smtClean="0">
                <a:latin typeface="Times New Roman" pitchFamily="18" charset="0"/>
                <a:cs typeface="Times New Roman" pitchFamily="18" charset="0"/>
              </a:rPr>
              <a:t>&lt;/</a:t>
            </a:r>
            <a:r>
              <a:rPr lang="en-US" sz="2600" dirty="0" err="1" smtClean="0">
                <a:latin typeface="Times New Roman" pitchFamily="18" charset="0"/>
                <a:cs typeface="Times New Roman" pitchFamily="18" charset="0"/>
              </a:rPr>
              <a:t>url</a:t>
            </a:r>
            <a:r>
              <a:rPr lang="en-US" sz="2600" dirty="0" smtClean="0">
                <a:latin typeface="Times New Roman" pitchFamily="18" charset="0"/>
                <a:cs typeface="Times New Roman" pitchFamily="18" charset="0"/>
              </a:rPr>
              <a:t>-pattern&gt;</a:t>
            </a:r>
          </a:p>
          <a:p>
            <a:pPr>
              <a:buNone/>
            </a:pPr>
            <a:r>
              <a:rPr lang="en-US" sz="2600" dirty="0" smtClean="0">
                <a:latin typeface="Times New Roman" pitchFamily="18" charset="0"/>
                <a:cs typeface="Times New Roman" pitchFamily="18" charset="0"/>
              </a:rPr>
              <a:t>	&lt;/</a:t>
            </a:r>
            <a:r>
              <a:rPr lang="en-US" sz="2600" dirty="0" err="1" smtClean="0">
                <a:latin typeface="Times New Roman" pitchFamily="18" charset="0"/>
                <a:cs typeface="Times New Roman" pitchFamily="18" charset="0"/>
              </a:rPr>
              <a:t>servlet</a:t>
            </a:r>
            <a:r>
              <a:rPr lang="en-US" sz="2600" dirty="0" smtClean="0">
                <a:latin typeface="Times New Roman" pitchFamily="18" charset="0"/>
                <a:cs typeface="Times New Roman" pitchFamily="18" charset="0"/>
              </a:rPr>
              <a:t>-mapping&gt;</a:t>
            </a:r>
          </a:p>
          <a:p>
            <a:pPr>
              <a:buNone/>
            </a:pPr>
            <a:r>
              <a:rPr lang="en-US" dirty="0" smtClean="0"/>
              <a:t>&lt;/web-app&gt;</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u="sng" dirty="0" smtClean="0">
                <a:latin typeface="Times New Roman" pitchFamily="18" charset="0"/>
                <a:cs typeface="Times New Roman" pitchFamily="18" charset="0"/>
              </a:rPr>
              <a:t>struts-config.xml</a:t>
            </a:r>
            <a:endParaRPr lang="en-US" sz="24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4983163"/>
          </a:xfrm>
        </p:spPr>
        <p:txBody>
          <a:bodyPr>
            <a:normAutofit/>
          </a:bodyPr>
          <a:lstStyle/>
          <a:p>
            <a:pPr>
              <a:buNone/>
            </a:pPr>
            <a:r>
              <a:rPr lang="en-US" dirty="0" smtClean="0"/>
              <a:t>	</a:t>
            </a:r>
            <a:r>
              <a:rPr lang="en-US" sz="2400" dirty="0" smtClean="0">
                <a:latin typeface="Times New Roman" pitchFamily="18" charset="0"/>
                <a:cs typeface="Times New Roman" pitchFamily="18" charset="0"/>
              </a:rPr>
              <a:t>   &lt;struts-</a:t>
            </a:r>
            <a:r>
              <a:rPr lang="en-US" sz="2400" dirty="0" err="1" smtClean="0">
                <a:latin typeface="Times New Roman" pitchFamily="18" charset="0"/>
                <a:cs typeface="Times New Roman" pitchFamily="18" charset="0"/>
              </a:rPr>
              <a:t>config</a:t>
            </a:r>
            <a:r>
              <a:rPr lang="en-US" sz="2400" dirty="0" smtClean="0">
                <a:latin typeface="Times New Roman" pitchFamily="18" charset="0"/>
                <a:cs typeface="Times New Roman" pitchFamily="18" charset="0"/>
              </a:rPr>
              <a:t>&gt;</a:t>
            </a:r>
          </a:p>
          <a:p>
            <a:pPr>
              <a:buNone/>
            </a:pPr>
            <a:r>
              <a:rPr lang="en-US" dirty="0" smtClean="0"/>
              <a:t>	</a:t>
            </a:r>
            <a:r>
              <a:rPr lang="en-US" sz="1700" dirty="0" smtClean="0">
                <a:latin typeface="Times New Roman" pitchFamily="18" charset="0"/>
                <a:cs typeface="Times New Roman" pitchFamily="18" charset="0"/>
              </a:rPr>
              <a:t>   &lt;form-beans&gt;</a:t>
            </a:r>
          </a:p>
          <a:p>
            <a:pPr>
              <a:buNone/>
            </a:pPr>
            <a:r>
              <a:rPr lang="en-US" sz="1700" dirty="0" smtClean="0">
                <a:latin typeface="Times New Roman" pitchFamily="18" charset="0"/>
                <a:cs typeface="Times New Roman" pitchFamily="18" charset="0"/>
              </a:rPr>
              <a:t>		   &lt;form-bean name=“login" type="</a:t>
            </a:r>
            <a:r>
              <a:rPr lang="en-US" sz="1700" dirty="0" err="1" smtClean="0">
                <a:latin typeface="Times New Roman" pitchFamily="18" charset="0"/>
                <a:cs typeface="Times New Roman" pitchFamily="18" charset="0"/>
              </a:rPr>
              <a:t>com.dss.LoginActionForm</a:t>
            </a:r>
            <a:r>
              <a:rPr lang="en-US" sz="1700" dirty="0" smtClean="0">
                <a:latin typeface="Times New Roman" pitchFamily="18" charset="0"/>
                <a:cs typeface="Times New Roman" pitchFamily="18" charset="0"/>
              </a:rPr>
              <a:t>"/&gt;</a:t>
            </a:r>
          </a:p>
          <a:p>
            <a:pPr>
              <a:buNone/>
            </a:pPr>
            <a:r>
              <a:rPr lang="en-US" sz="1700" dirty="0" smtClean="0">
                <a:latin typeface="Times New Roman" pitchFamily="18" charset="0"/>
                <a:cs typeface="Times New Roman" pitchFamily="18" charset="0"/>
              </a:rPr>
              <a:t>	   &lt;/form-beans&gt;</a:t>
            </a:r>
          </a:p>
          <a:p>
            <a:pPr>
              <a:buNone/>
            </a:pPr>
            <a:endParaRPr lang="en-US" sz="1700" dirty="0" smtClean="0">
              <a:latin typeface="Times New Roman" pitchFamily="18" charset="0"/>
              <a:cs typeface="Times New Roman" pitchFamily="18" charset="0"/>
            </a:endParaRPr>
          </a:p>
          <a:p>
            <a:pPr>
              <a:buNone/>
            </a:pPr>
            <a:r>
              <a:rPr lang="en-US" sz="1700" dirty="0" smtClean="0">
                <a:latin typeface="Times New Roman" pitchFamily="18" charset="0"/>
                <a:cs typeface="Times New Roman" pitchFamily="18" charset="0"/>
              </a:rPr>
              <a:t>	   &lt;action-mappings&gt;</a:t>
            </a:r>
          </a:p>
          <a:p>
            <a:pPr>
              <a:buNone/>
            </a:pPr>
            <a:r>
              <a:rPr lang="en-US" sz="1700" dirty="0" smtClean="0">
                <a:latin typeface="Times New Roman" pitchFamily="18" charset="0"/>
                <a:cs typeface="Times New Roman" pitchFamily="18" charset="0"/>
              </a:rPr>
              <a:t>	  	 &lt;action name=“login" type="</a:t>
            </a:r>
            <a:r>
              <a:rPr lang="en-US" sz="1700" dirty="0" err="1" smtClean="0">
                <a:latin typeface="Times New Roman" pitchFamily="18" charset="0"/>
                <a:cs typeface="Times New Roman" pitchFamily="18" charset="0"/>
              </a:rPr>
              <a:t>com.dss.LoginAction</a:t>
            </a:r>
            <a:r>
              <a:rPr lang="en-US" sz="1700" dirty="0" smtClean="0">
                <a:latin typeface="Times New Roman" pitchFamily="18" charset="0"/>
                <a:cs typeface="Times New Roman" pitchFamily="18" charset="0"/>
              </a:rPr>
              <a:t>" path="/hello"&gt;</a:t>
            </a:r>
          </a:p>
          <a:p>
            <a:pPr>
              <a:buNone/>
            </a:pPr>
            <a:r>
              <a:rPr lang="en-US" sz="1700" dirty="0" smtClean="0">
                <a:latin typeface="Times New Roman" pitchFamily="18" charset="0"/>
                <a:cs typeface="Times New Roman" pitchFamily="18" charset="0"/>
              </a:rPr>
              <a:t>	  	 &lt;forward name="success" path="/success.jsp"/&gt;</a:t>
            </a:r>
          </a:p>
          <a:p>
            <a:pPr>
              <a:buNone/>
            </a:pPr>
            <a:r>
              <a:rPr lang="en-US" sz="1700" dirty="0" smtClean="0">
                <a:latin typeface="Times New Roman" pitchFamily="18" charset="0"/>
                <a:cs typeface="Times New Roman" pitchFamily="18" charset="0"/>
              </a:rPr>
              <a:t>	  	 &lt;forward name="failure" path="/failure.jsp"/&gt;</a:t>
            </a:r>
          </a:p>
          <a:p>
            <a:pPr>
              <a:buNone/>
            </a:pPr>
            <a:r>
              <a:rPr lang="en-US" sz="1700" dirty="0" smtClean="0">
                <a:latin typeface="Times New Roman" pitchFamily="18" charset="0"/>
                <a:cs typeface="Times New Roman" pitchFamily="18" charset="0"/>
              </a:rPr>
              <a:t>	   &lt;/action&gt;</a:t>
            </a:r>
          </a:p>
          <a:p>
            <a:pPr>
              <a:buNone/>
            </a:pPr>
            <a:r>
              <a:rPr lang="en-US" sz="1700" dirty="0" smtClean="0">
                <a:latin typeface="Times New Roman" pitchFamily="18" charset="0"/>
                <a:cs typeface="Times New Roman" pitchFamily="18" charset="0"/>
              </a:rPr>
              <a:t>	   &lt;/action-mappings&gt;</a:t>
            </a:r>
          </a:p>
          <a:p>
            <a:pPr>
              <a:buNone/>
            </a:pPr>
            <a:r>
              <a:rPr lang="en-US" dirty="0" smtClean="0"/>
              <a:t>	</a:t>
            </a:r>
            <a:r>
              <a:rPr lang="en-US" sz="2400" dirty="0" smtClean="0">
                <a:latin typeface="Times New Roman" pitchFamily="18" charset="0"/>
                <a:cs typeface="Times New Roman" pitchFamily="18" charset="0"/>
              </a:rPr>
              <a:t>   &lt;/struts-</a:t>
            </a:r>
            <a:r>
              <a:rPr lang="en-US" sz="2400" dirty="0" err="1" smtClean="0">
                <a:latin typeface="Times New Roman" pitchFamily="18" charset="0"/>
                <a:cs typeface="Times New Roman" pitchFamily="18" charset="0"/>
              </a:rPr>
              <a:t>config</a:t>
            </a:r>
            <a:r>
              <a:rPr lang="en-US" sz="2400" dirty="0" smtClean="0">
                <a:latin typeface="Times New Roman" pitchFamily="18" charset="0"/>
                <a:cs typeface="Times New Roman" pitchFamily="18" charset="0"/>
              </a:rPr>
              <a:t>&gt;</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2000" b="1" u="sng" dirty="0" smtClean="0">
                <a:latin typeface="Times New Roman" pitchFamily="18" charset="0"/>
                <a:cs typeface="Times New Roman" pitchFamily="18" charset="0"/>
              </a:rPr>
              <a:t>LogingActionForm.java</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685800"/>
            <a:ext cx="8229600" cy="5440363"/>
          </a:xfrm>
        </p:spPr>
        <p:txBody>
          <a:bodyPr>
            <a:noAutofit/>
          </a:bodyPr>
          <a:lstStyle/>
          <a:p>
            <a:pPr>
              <a:buNone/>
            </a:pPr>
            <a:r>
              <a:rPr lang="en-US" sz="1600" dirty="0" smtClean="0">
                <a:latin typeface="Times New Roman" pitchFamily="18" charset="0"/>
                <a:cs typeface="Times New Roman" pitchFamily="18" charset="0"/>
              </a:rPr>
              <a:t>package com.dss;</a:t>
            </a:r>
          </a:p>
          <a:p>
            <a:pPr>
              <a:buNone/>
            </a:pPr>
            <a:r>
              <a:rPr lang="en-US" sz="1600" dirty="0" smtClean="0">
                <a:latin typeface="Times New Roman" pitchFamily="18" charset="0"/>
                <a:cs typeface="Times New Roman" pitchFamily="18" charset="0"/>
              </a:rPr>
              <a:t>import </a:t>
            </a:r>
            <a:r>
              <a:rPr lang="en-US" sz="1600" dirty="0" err="1" smtClean="0">
                <a:latin typeface="Times New Roman" pitchFamily="18" charset="0"/>
                <a:cs typeface="Times New Roman" pitchFamily="18" charset="0"/>
              </a:rPr>
              <a:t>org.apache.struts.action</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public class </a:t>
            </a:r>
            <a:r>
              <a:rPr lang="en-US" sz="1600" dirty="0" err="1" smtClean="0">
                <a:latin typeface="Times New Roman" pitchFamily="18" charset="0"/>
                <a:cs typeface="Times New Roman" pitchFamily="18" charset="0"/>
              </a:rPr>
              <a:t>LoginActionForm</a:t>
            </a:r>
            <a:r>
              <a:rPr lang="en-US" sz="1600" dirty="0" smtClean="0">
                <a:latin typeface="Times New Roman" pitchFamily="18" charset="0"/>
                <a:cs typeface="Times New Roman" pitchFamily="18" charset="0"/>
              </a:rPr>
              <a:t> extends </a:t>
            </a:r>
            <a:r>
              <a:rPr lang="en-US" sz="1600" i="1" dirty="0" err="1" smtClean="0">
                <a:solidFill>
                  <a:srgbClr val="FF0000"/>
                </a:solidFill>
                <a:latin typeface="Times New Roman" pitchFamily="18" charset="0"/>
                <a:cs typeface="Times New Roman" pitchFamily="18" charset="0"/>
              </a:rPr>
              <a:t>ActionForm</a:t>
            </a:r>
            <a:endParaRPr lang="en-US" sz="1600" i="1" dirty="0" smtClean="0">
              <a:solidFill>
                <a:srgbClr val="FF0000"/>
              </a:solidFill>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private String </a:t>
            </a:r>
            <a:r>
              <a:rPr lang="en-US" sz="1600" dirty="0" err="1" smtClean="0">
                <a:latin typeface="Times New Roman" pitchFamily="18" charset="0"/>
                <a:cs typeface="Times New Roman" pitchFamily="18" charset="0"/>
              </a:rPr>
              <a:t>uname</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private String </a:t>
            </a:r>
            <a:r>
              <a:rPr lang="en-US" sz="1600" dirty="0" err="1" smtClean="0">
                <a:latin typeface="Times New Roman" pitchFamily="18" charset="0"/>
                <a:cs typeface="Times New Roman" pitchFamily="18" charset="0"/>
              </a:rPr>
              <a:t>upwd</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public void </a:t>
            </a:r>
            <a:r>
              <a:rPr lang="en-US" sz="1600" dirty="0" err="1" smtClean="0">
                <a:latin typeface="Times New Roman" pitchFamily="18" charset="0"/>
                <a:cs typeface="Times New Roman" pitchFamily="18" charset="0"/>
              </a:rPr>
              <a:t>setUname</a:t>
            </a:r>
            <a:r>
              <a:rPr lang="en-US" sz="1600" dirty="0" smtClean="0">
                <a:latin typeface="Times New Roman" pitchFamily="18" charset="0"/>
                <a:cs typeface="Times New Roman" pitchFamily="18" charset="0"/>
              </a:rPr>
              <a:t>(String </a:t>
            </a:r>
            <a:r>
              <a:rPr lang="en-US" sz="1600" dirty="0" err="1" smtClean="0">
                <a:latin typeface="Times New Roman" pitchFamily="18" charset="0"/>
                <a:cs typeface="Times New Roman" pitchFamily="18" charset="0"/>
              </a:rPr>
              <a:t>uname</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  </a:t>
            </a:r>
            <a:r>
              <a:rPr lang="en-US" sz="1600" dirty="0" err="1" smtClean="0">
                <a:latin typeface="Times New Roman" pitchFamily="18" charset="0"/>
                <a:cs typeface="Times New Roman" pitchFamily="18" charset="0"/>
              </a:rPr>
              <a:t>this.uname</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uname</a:t>
            </a: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public String </a:t>
            </a:r>
            <a:r>
              <a:rPr lang="en-US" sz="1600" dirty="0" err="1" smtClean="0">
                <a:latin typeface="Times New Roman" pitchFamily="18" charset="0"/>
                <a:cs typeface="Times New Roman" pitchFamily="18" charset="0"/>
              </a:rPr>
              <a:t>getUname</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	return </a:t>
            </a:r>
            <a:r>
              <a:rPr lang="en-US" sz="1600" dirty="0" err="1" smtClean="0">
                <a:latin typeface="Times New Roman" pitchFamily="18" charset="0"/>
                <a:cs typeface="Times New Roman" pitchFamily="18" charset="0"/>
              </a:rPr>
              <a:t>uname</a:t>
            </a:r>
            <a:r>
              <a:rPr lang="en-US" sz="1600" dirty="0" smtClean="0">
                <a:latin typeface="Times New Roman" pitchFamily="18" charset="0"/>
                <a:cs typeface="Times New Roman" pitchFamily="18" charset="0"/>
              </a:rPr>
              <a:t>; 	}</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public void </a:t>
            </a:r>
            <a:r>
              <a:rPr lang="en-US" sz="1600" dirty="0" err="1" smtClean="0">
                <a:latin typeface="Times New Roman" pitchFamily="18" charset="0"/>
                <a:cs typeface="Times New Roman" pitchFamily="18" charset="0"/>
              </a:rPr>
              <a:t>setUpwd</a:t>
            </a:r>
            <a:r>
              <a:rPr lang="en-US" sz="1600" dirty="0" smtClean="0">
                <a:latin typeface="Times New Roman" pitchFamily="18" charset="0"/>
                <a:cs typeface="Times New Roman" pitchFamily="18" charset="0"/>
              </a:rPr>
              <a:t>(String </a:t>
            </a:r>
            <a:r>
              <a:rPr lang="en-US" sz="1600" dirty="0" err="1" smtClean="0">
                <a:latin typeface="Times New Roman" pitchFamily="18" charset="0"/>
                <a:cs typeface="Times New Roman" pitchFamily="18" charset="0"/>
              </a:rPr>
              <a:t>upwd</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	</a:t>
            </a:r>
            <a:r>
              <a:rPr lang="en-US" sz="1600" dirty="0" err="1" smtClean="0">
                <a:latin typeface="Times New Roman" pitchFamily="18" charset="0"/>
                <a:cs typeface="Times New Roman" pitchFamily="18" charset="0"/>
              </a:rPr>
              <a:t>this.upwd</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upwd</a:t>
            </a:r>
            <a:r>
              <a:rPr lang="en-US" sz="1600" dirty="0" smtClean="0">
                <a:latin typeface="Times New Roman" pitchFamily="18" charset="0"/>
                <a:cs typeface="Times New Roman" pitchFamily="18" charset="0"/>
              </a:rPr>
              <a:t>;	}</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public String </a:t>
            </a:r>
            <a:r>
              <a:rPr lang="en-US" sz="1600" dirty="0" err="1" smtClean="0">
                <a:latin typeface="Times New Roman" pitchFamily="18" charset="0"/>
                <a:cs typeface="Times New Roman" pitchFamily="18" charset="0"/>
              </a:rPr>
              <a:t>getUpwd</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	return </a:t>
            </a:r>
            <a:r>
              <a:rPr lang="en-US" sz="1600" dirty="0" err="1" smtClean="0">
                <a:latin typeface="Times New Roman" pitchFamily="18" charset="0"/>
                <a:cs typeface="Times New Roman" pitchFamily="18" charset="0"/>
              </a:rPr>
              <a:t>upwd</a:t>
            </a:r>
            <a:r>
              <a:rPr lang="en-US" sz="1600" dirty="0" smtClean="0">
                <a:latin typeface="Times New Roman" pitchFamily="18" charset="0"/>
                <a:cs typeface="Times New Roman" pitchFamily="18" charset="0"/>
              </a:rPr>
              <a:t>;	}</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a:t>
            </a:r>
          </a:p>
          <a:p>
            <a:endParaRPr lang="en-US" sz="1600" dirty="0">
              <a:latin typeface="Times New Roman" pitchFamily="18" charset="0"/>
              <a:cs typeface="Times New Roman"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2000" b="1" u="sng" dirty="0" smtClean="0">
                <a:latin typeface="Times New Roman" pitchFamily="18" charset="0"/>
                <a:cs typeface="Times New Roman" pitchFamily="18" charset="0"/>
              </a:rPr>
              <a:t>LoginAction.java</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8229600" cy="5364163"/>
          </a:xfrm>
        </p:spPr>
        <p:txBody>
          <a:bodyPr>
            <a:normAutofit fontScale="40000" lnSpcReduction="20000"/>
          </a:bodyPr>
          <a:lstStyle/>
          <a:p>
            <a:pPr>
              <a:buNone/>
            </a:pPr>
            <a:r>
              <a:rPr lang="en-US" sz="3800" dirty="0" smtClean="0">
                <a:latin typeface="Times New Roman" pitchFamily="18" charset="0"/>
                <a:cs typeface="Times New Roman" pitchFamily="18" charset="0"/>
              </a:rPr>
              <a:t>package com.dss;</a:t>
            </a:r>
          </a:p>
          <a:p>
            <a:pPr>
              <a:buNone/>
            </a:pPr>
            <a:r>
              <a:rPr lang="en-US" sz="3800" dirty="0" smtClean="0">
                <a:latin typeface="Times New Roman" pitchFamily="18" charset="0"/>
                <a:cs typeface="Times New Roman" pitchFamily="18" charset="0"/>
              </a:rPr>
              <a:t>import </a:t>
            </a:r>
            <a:r>
              <a:rPr lang="en-US" sz="3800" dirty="0" err="1" smtClean="0">
                <a:latin typeface="Times New Roman" pitchFamily="18" charset="0"/>
                <a:cs typeface="Times New Roman" pitchFamily="18" charset="0"/>
              </a:rPr>
              <a:t>org.apache.struts.action</a:t>
            </a:r>
            <a:r>
              <a:rPr lang="en-US" sz="3800" dirty="0" smtClean="0">
                <a:latin typeface="Times New Roman" pitchFamily="18" charset="0"/>
                <a:cs typeface="Times New Roman" pitchFamily="18" charset="0"/>
              </a:rPr>
              <a:t>.*;</a:t>
            </a:r>
          </a:p>
          <a:p>
            <a:pPr>
              <a:buNone/>
            </a:pPr>
            <a:r>
              <a:rPr lang="en-US" sz="3800" dirty="0" smtClean="0">
                <a:latin typeface="Times New Roman" pitchFamily="18" charset="0"/>
                <a:cs typeface="Times New Roman" pitchFamily="18" charset="0"/>
              </a:rPr>
              <a:t>import </a:t>
            </a:r>
            <a:r>
              <a:rPr lang="en-US" sz="3800" dirty="0" err="1" smtClean="0">
                <a:latin typeface="Times New Roman" pitchFamily="18" charset="0"/>
                <a:cs typeface="Times New Roman" pitchFamily="18" charset="0"/>
              </a:rPr>
              <a:t>javax.servlet.http</a:t>
            </a:r>
            <a:r>
              <a:rPr lang="en-US" sz="3800" dirty="0" smtClean="0">
                <a:latin typeface="Times New Roman" pitchFamily="18" charset="0"/>
                <a:cs typeface="Times New Roman" pitchFamily="18" charset="0"/>
              </a:rPr>
              <a:t>.*;</a:t>
            </a:r>
          </a:p>
          <a:p>
            <a:pPr>
              <a:buNone/>
            </a:pPr>
            <a:r>
              <a:rPr lang="en-US" sz="3800" dirty="0" smtClean="0">
                <a:latin typeface="Times New Roman" pitchFamily="18" charset="0"/>
                <a:cs typeface="Times New Roman" pitchFamily="18" charset="0"/>
              </a:rPr>
              <a:t>public class </a:t>
            </a:r>
            <a:r>
              <a:rPr lang="en-US" sz="3800" dirty="0" err="1" smtClean="0">
                <a:latin typeface="Times New Roman" pitchFamily="18" charset="0"/>
                <a:cs typeface="Times New Roman" pitchFamily="18" charset="0"/>
              </a:rPr>
              <a:t>LoginAction</a:t>
            </a:r>
            <a:r>
              <a:rPr lang="en-US" sz="3800" dirty="0" smtClean="0">
                <a:latin typeface="Times New Roman" pitchFamily="18" charset="0"/>
                <a:cs typeface="Times New Roman" pitchFamily="18" charset="0"/>
              </a:rPr>
              <a:t> extends </a:t>
            </a:r>
            <a:r>
              <a:rPr lang="en-US" sz="3800" i="1" dirty="0" smtClean="0">
                <a:solidFill>
                  <a:srgbClr val="FF0000"/>
                </a:solidFill>
                <a:latin typeface="Times New Roman" pitchFamily="18" charset="0"/>
                <a:cs typeface="Times New Roman" pitchFamily="18" charset="0"/>
              </a:rPr>
              <a:t>Action </a:t>
            </a:r>
          </a:p>
          <a:p>
            <a:pPr>
              <a:buNone/>
            </a:pPr>
            <a:r>
              <a:rPr lang="en-US" sz="3800" dirty="0" smtClean="0">
                <a:latin typeface="Times New Roman" pitchFamily="18" charset="0"/>
                <a:cs typeface="Times New Roman" pitchFamily="18" charset="0"/>
              </a:rPr>
              <a:t>{</a:t>
            </a:r>
          </a:p>
          <a:p>
            <a:pPr>
              <a:buNone/>
            </a:pPr>
            <a:r>
              <a:rPr lang="en-US" sz="3800" dirty="0" smtClean="0">
                <a:latin typeface="Times New Roman" pitchFamily="18" charset="0"/>
                <a:cs typeface="Times New Roman" pitchFamily="18" charset="0"/>
              </a:rPr>
              <a:t>	public </a:t>
            </a:r>
            <a:r>
              <a:rPr lang="en-US" sz="3800" i="1" dirty="0" err="1" smtClean="0">
                <a:solidFill>
                  <a:srgbClr val="FF0000"/>
                </a:solidFill>
                <a:latin typeface="Times New Roman" pitchFamily="18" charset="0"/>
                <a:cs typeface="Times New Roman" pitchFamily="18" charset="0"/>
              </a:rPr>
              <a:t>ActionForward</a:t>
            </a:r>
            <a:r>
              <a:rPr lang="en-US" sz="3800" i="1" dirty="0" smtClean="0">
                <a:solidFill>
                  <a:srgbClr val="FF0000"/>
                </a:solidFill>
                <a:latin typeface="Times New Roman" pitchFamily="18" charset="0"/>
                <a:cs typeface="Times New Roman" pitchFamily="18" charset="0"/>
              </a:rPr>
              <a:t> </a:t>
            </a:r>
            <a:r>
              <a:rPr lang="en-US" sz="3800" dirty="0" smtClean="0">
                <a:latin typeface="Times New Roman" pitchFamily="18" charset="0"/>
                <a:cs typeface="Times New Roman" pitchFamily="18" charset="0"/>
              </a:rPr>
              <a:t>execute(</a:t>
            </a:r>
            <a:r>
              <a:rPr lang="en-US" sz="3800" i="1" dirty="0" err="1" smtClean="0">
                <a:solidFill>
                  <a:srgbClr val="00B050"/>
                </a:solidFill>
                <a:latin typeface="Times New Roman" pitchFamily="18" charset="0"/>
                <a:cs typeface="Times New Roman" pitchFamily="18" charset="0"/>
              </a:rPr>
              <a:t>ActionMapping</a:t>
            </a:r>
            <a:r>
              <a:rPr lang="en-US" sz="3800" dirty="0" smtClean="0">
                <a:latin typeface="Times New Roman" pitchFamily="18" charset="0"/>
                <a:cs typeface="Times New Roman" pitchFamily="18" charset="0"/>
              </a:rPr>
              <a:t>   mapping,  </a:t>
            </a:r>
            <a:r>
              <a:rPr lang="en-US" sz="3800" i="1" dirty="0" err="1" smtClean="0">
                <a:solidFill>
                  <a:srgbClr val="00B050"/>
                </a:solidFill>
                <a:latin typeface="Times New Roman" pitchFamily="18" charset="0"/>
                <a:cs typeface="Times New Roman" pitchFamily="18" charset="0"/>
              </a:rPr>
              <a:t>ActionForm</a:t>
            </a:r>
            <a:r>
              <a:rPr lang="en-US" sz="3800" dirty="0" smtClean="0">
                <a:solidFill>
                  <a:srgbClr val="00B050"/>
                </a:solidFill>
                <a:latin typeface="Times New Roman" pitchFamily="18" charset="0"/>
                <a:cs typeface="Times New Roman" pitchFamily="18" charset="0"/>
              </a:rPr>
              <a:t> </a:t>
            </a:r>
            <a:r>
              <a:rPr lang="en-US" sz="3800" dirty="0" smtClean="0">
                <a:latin typeface="Times New Roman" pitchFamily="18" charset="0"/>
                <a:cs typeface="Times New Roman" pitchFamily="18" charset="0"/>
              </a:rPr>
              <a:t>  form,   </a:t>
            </a:r>
            <a:r>
              <a:rPr lang="en-US" sz="3800" i="1" dirty="0" err="1" smtClean="0">
                <a:solidFill>
                  <a:srgbClr val="00B050"/>
                </a:solidFill>
                <a:latin typeface="Times New Roman" pitchFamily="18" charset="0"/>
                <a:cs typeface="Times New Roman" pitchFamily="18" charset="0"/>
              </a:rPr>
              <a:t>HttpServletRequest</a:t>
            </a:r>
            <a:r>
              <a:rPr lang="en-US" sz="3800" i="1" dirty="0" smtClean="0">
                <a:solidFill>
                  <a:srgbClr val="00B050"/>
                </a:solidFill>
                <a:latin typeface="Times New Roman" pitchFamily="18" charset="0"/>
                <a:cs typeface="Times New Roman" pitchFamily="18" charset="0"/>
              </a:rPr>
              <a:t> </a:t>
            </a:r>
            <a:r>
              <a:rPr lang="en-US" sz="3800" dirty="0" err="1" smtClean="0">
                <a:latin typeface="Times New Roman" pitchFamily="18" charset="0"/>
                <a:cs typeface="Times New Roman" pitchFamily="18" charset="0"/>
              </a:rPr>
              <a:t>req</a:t>
            </a:r>
            <a:r>
              <a:rPr lang="en-US" sz="3800" dirty="0" smtClean="0">
                <a:latin typeface="Times New Roman" pitchFamily="18" charset="0"/>
                <a:cs typeface="Times New Roman" pitchFamily="18" charset="0"/>
              </a:rPr>
              <a:t>,  </a:t>
            </a:r>
            <a:r>
              <a:rPr lang="en-US" sz="3800" i="1" dirty="0" err="1" smtClean="0">
                <a:solidFill>
                  <a:srgbClr val="00B050"/>
                </a:solidFill>
                <a:latin typeface="Times New Roman" pitchFamily="18" charset="0"/>
                <a:cs typeface="Times New Roman" pitchFamily="18" charset="0"/>
              </a:rPr>
              <a:t>HttpServletResponse</a:t>
            </a:r>
            <a:r>
              <a:rPr lang="en-US" sz="3800" dirty="0" smtClean="0">
                <a:latin typeface="Times New Roman" pitchFamily="18" charset="0"/>
                <a:cs typeface="Times New Roman" pitchFamily="18" charset="0"/>
              </a:rPr>
              <a:t>   res) throws Exception</a:t>
            </a:r>
          </a:p>
          <a:p>
            <a:pPr>
              <a:buNone/>
            </a:pPr>
            <a:r>
              <a:rPr lang="en-US" sz="3800" dirty="0" smtClean="0">
                <a:latin typeface="Times New Roman" pitchFamily="18" charset="0"/>
                <a:cs typeface="Times New Roman" pitchFamily="18" charset="0"/>
              </a:rPr>
              <a:t>	{</a:t>
            </a:r>
          </a:p>
          <a:p>
            <a:pPr>
              <a:buNone/>
            </a:pP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LoginActionForm</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laf</a:t>
            </a:r>
            <a:r>
              <a:rPr lang="en-US" sz="3800" dirty="0" smtClean="0">
                <a:latin typeface="Times New Roman" pitchFamily="18" charset="0"/>
                <a:cs typeface="Times New Roman" pitchFamily="18" charset="0"/>
              </a:rPr>
              <a:t>=(</a:t>
            </a:r>
            <a:r>
              <a:rPr lang="en-US" sz="3800" dirty="0" err="1" smtClean="0">
                <a:latin typeface="Times New Roman" pitchFamily="18" charset="0"/>
                <a:cs typeface="Times New Roman" pitchFamily="18" charset="0"/>
              </a:rPr>
              <a:t>LoginActionForm</a:t>
            </a:r>
            <a:r>
              <a:rPr lang="en-US" sz="3800" dirty="0" smtClean="0">
                <a:latin typeface="Times New Roman" pitchFamily="18" charset="0"/>
                <a:cs typeface="Times New Roman" pitchFamily="18" charset="0"/>
              </a:rPr>
              <a:t>)form;</a:t>
            </a:r>
          </a:p>
          <a:p>
            <a:pPr>
              <a:buNone/>
            </a:pPr>
            <a:endParaRPr lang="en-US" sz="3800" dirty="0" smtClean="0">
              <a:latin typeface="Times New Roman" pitchFamily="18" charset="0"/>
              <a:cs typeface="Times New Roman" pitchFamily="18" charset="0"/>
            </a:endParaRPr>
          </a:p>
          <a:p>
            <a:pPr>
              <a:buNone/>
            </a:pPr>
            <a:r>
              <a:rPr lang="en-US" sz="3800" dirty="0" smtClean="0">
                <a:latin typeface="Times New Roman" pitchFamily="18" charset="0"/>
                <a:cs typeface="Times New Roman" pitchFamily="18" charset="0"/>
              </a:rPr>
              <a:t>		String </a:t>
            </a:r>
            <a:r>
              <a:rPr lang="en-US" sz="3800" dirty="0" err="1" smtClean="0">
                <a:latin typeface="Times New Roman" pitchFamily="18" charset="0"/>
                <a:cs typeface="Times New Roman" pitchFamily="18" charset="0"/>
              </a:rPr>
              <a:t>uname</a:t>
            </a:r>
            <a:r>
              <a:rPr lang="en-US" sz="3800" dirty="0" smtClean="0">
                <a:latin typeface="Times New Roman" pitchFamily="18" charset="0"/>
                <a:cs typeface="Times New Roman" pitchFamily="18" charset="0"/>
              </a:rPr>
              <a:t>=</a:t>
            </a:r>
            <a:r>
              <a:rPr lang="en-US" sz="3800" dirty="0" err="1" smtClean="0">
                <a:latin typeface="Times New Roman" pitchFamily="18" charset="0"/>
                <a:cs typeface="Times New Roman" pitchFamily="18" charset="0"/>
              </a:rPr>
              <a:t>laf.getUname</a:t>
            </a:r>
            <a:r>
              <a:rPr lang="en-US" sz="3800" dirty="0" smtClean="0">
                <a:latin typeface="Times New Roman" pitchFamily="18" charset="0"/>
                <a:cs typeface="Times New Roman" pitchFamily="18" charset="0"/>
              </a:rPr>
              <a:t>();</a:t>
            </a:r>
          </a:p>
          <a:p>
            <a:pPr>
              <a:buNone/>
            </a:pPr>
            <a:r>
              <a:rPr lang="en-US" sz="3800" dirty="0" smtClean="0">
                <a:latin typeface="Times New Roman" pitchFamily="18" charset="0"/>
                <a:cs typeface="Times New Roman" pitchFamily="18" charset="0"/>
              </a:rPr>
              <a:t>		String </a:t>
            </a:r>
            <a:r>
              <a:rPr lang="en-US" sz="3800" dirty="0" err="1" smtClean="0">
                <a:latin typeface="Times New Roman" pitchFamily="18" charset="0"/>
                <a:cs typeface="Times New Roman" pitchFamily="18" charset="0"/>
              </a:rPr>
              <a:t>upwd</a:t>
            </a:r>
            <a:r>
              <a:rPr lang="en-US" sz="3800" dirty="0" smtClean="0">
                <a:latin typeface="Times New Roman" pitchFamily="18" charset="0"/>
                <a:cs typeface="Times New Roman" pitchFamily="18" charset="0"/>
              </a:rPr>
              <a:t>=</a:t>
            </a:r>
            <a:r>
              <a:rPr lang="en-US" sz="3800" dirty="0" err="1" smtClean="0">
                <a:latin typeface="Times New Roman" pitchFamily="18" charset="0"/>
                <a:cs typeface="Times New Roman" pitchFamily="18" charset="0"/>
              </a:rPr>
              <a:t>laf.getUpwd</a:t>
            </a:r>
            <a:r>
              <a:rPr lang="en-US" sz="3800" dirty="0" smtClean="0">
                <a:latin typeface="Times New Roman" pitchFamily="18" charset="0"/>
                <a:cs typeface="Times New Roman" pitchFamily="18" charset="0"/>
              </a:rPr>
              <a:t>();</a:t>
            </a:r>
          </a:p>
          <a:p>
            <a:pPr>
              <a:buNone/>
            </a:pPr>
            <a:endParaRPr lang="en-US" sz="3800" dirty="0" smtClean="0">
              <a:latin typeface="Times New Roman" pitchFamily="18" charset="0"/>
              <a:cs typeface="Times New Roman" pitchFamily="18" charset="0"/>
            </a:endParaRPr>
          </a:p>
          <a:p>
            <a:pPr>
              <a:buNone/>
            </a:pPr>
            <a:r>
              <a:rPr lang="en-US" sz="3800" dirty="0" smtClean="0">
                <a:latin typeface="Times New Roman" pitchFamily="18" charset="0"/>
                <a:cs typeface="Times New Roman" pitchFamily="18" charset="0"/>
              </a:rPr>
              <a:t>		if((</a:t>
            </a:r>
            <a:r>
              <a:rPr lang="en-US" sz="3800" dirty="0" err="1" smtClean="0">
                <a:latin typeface="Times New Roman" pitchFamily="18" charset="0"/>
                <a:cs typeface="Times New Roman" pitchFamily="18" charset="0"/>
              </a:rPr>
              <a:t>uname.equals</a:t>
            </a:r>
            <a:r>
              <a:rPr lang="en-US" sz="3800" dirty="0" smtClean="0">
                <a:latin typeface="Times New Roman" pitchFamily="18" charset="0"/>
                <a:cs typeface="Times New Roman" pitchFamily="18" charset="0"/>
              </a:rPr>
              <a:t>(“snist")) &amp;&amp; (</a:t>
            </a:r>
            <a:r>
              <a:rPr lang="en-US" sz="3800" dirty="0" err="1" smtClean="0">
                <a:latin typeface="Times New Roman" pitchFamily="18" charset="0"/>
                <a:cs typeface="Times New Roman" pitchFamily="18" charset="0"/>
              </a:rPr>
              <a:t>upwd.equals</a:t>
            </a:r>
            <a:r>
              <a:rPr lang="en-US" sz="3800" dirty="0" smtClean="0">
                <a:latin typeface="Times New Roman" pitchFamily="18" charset="0"/>
                <a:cs typeface="Times New Roman" pitchFamily="18" charset="0"/>
              </a:rPr>
              <a:t>(“</a:t>
            </a:r>
            <a:r>
              <a:rPr lang="en-US" sz="3800" dirty="0" err="1" smtClean="0">
                <a:latin typeface="Times New Roman" pitchFamily="18" charset="0"/>
                <a:cs typeface="Times New Roman" pitchFamily="18" charset="0"/>
              </a:rPr>
              <a:t>csec</a:t>
            </a:r>
            <a:r>
              <a:rPr lang="en-US" sz="3800" dirty="0" smtClean="0">
                <a:latin typeface="Times New Roman" pitchFamily="18" charset="0"/>
                <a:cs typeface="Times New Roman" pitchFamily="18" charset="0"/>
              </a:rPr>
              <a:t>")))</a:t>
            </a:r>
          </a:p>
          <a:p>
            <a:pPr>
              <a:buNone/>
            </a:pPr>
            <a:r>
              <a:rPr lang="en-US" sz="3800" dirty="0" smtClean="0">
                <a:latin typeface="Times New Roman" pitchFamily="18" charset="0"/>
                <a:cs typeface="Times New Roman" pitchFamily="18" charset="0"/>
              </a:rPr>
              <a:t>		{</a:t>
            </a:r>
          </a:p>
          <a:p>
            <a:pPr>
              <a:buNone/>
            </a:pPr>
            <a:r>
              <a:rPr lang="en-US" sz="3800" dirty="0" smtClean="0">
                <a:latin typeface="Times New Roman" pitchFamily="18" charset="0"/>
                <a:cs typeface="Times New Roman" pitchFamily="18" charset="0"/>
              </a:rPr>
              <a:t>			return </a:t>
            </a:r>
            <a:r>
              <a:rPr lang="en-US" sz="3800" dirty="0" err="1" smtClean="0">
                <a:latin typeface="Times New Roman" pitchFamily="18" charset="0"/>
                <a:cs typeface="Times New Roman" pitchFamily="18" charset="0"/>
              </a:rPr>
              <a:t>mapping.findForward</a:t>
            </a:r>
            <a:r>
              <a:rPr lang="en-US" sz="3800" dirty="0" smtClean="0">
                <a:latin typeface="Times New Roman" pitchFamily="18" charset="0"/>
                <a:cs typeface="Times New Roman" pitchFamily="18" charset="0"/>
              </a:rPr>
              <a:t>("success");</a:t>
            </a:r>
          </a:p>
          <a:p>
            <a:pPr>
              <a:buNone/>
            </a:pPr>
            <a:r>
              <a:rPr lang="en-US" sz="3800" dirty="0" smtClean="0">
                <a:latin typeface="Times New Roman" pitchFamily="18" charset="0"/>
                <a:cs typeface="Times New Roman" pitchFamily="18" charset="0"/>
              </a:rPr>
              <a:t>		}</a:t>
            </a:r>
          </a:p>
          <a:p>
            <a:pPr>
              <a:buNone/>
            </a:pPr>
            <a:r>
              <a:rPr lang="en-US" sz="3800" dirty="0" smtClean="0">
                <a:latin typeface="Times New Roman" pitchFamily="18" charset="0"/>
                <a:cs typeface="Times New Roman" pitchFamily="18" charset="0"/>
              </a:rPr>
              <a:t>		else</a:t>
            </a:r>
          </a:p>
          <a:p>
            <a:pPr>
              <a:buNone/>
            </a:pPr>
            <a:r>
              <a:rPr lang="en-US" sz="3800" dirty="0" smtClean="0">
                <a:latin typeface="Times New Roman" pitchFamily="18" charset="0"/>
                <a:cs typeface="Times New Roman" pitchFamily="18" charset="0"/>
              </a:rPr>
              <a:t>		{</a:t>
            </a:r>
          </a:p>
          <a:p>
            <a:pPr>
              <a:buNone/>
            </a:pPr>
            <a:r>
              <a:rPr lang="en-US" sz="3800" dirty="0" smtClean="0">
                <a:latin typeface="Times New Roman" pitchFamily="18" charset="0"/>
                <a:cs typeface="Times New Roman" pitchFamily="18" charset="0"/>
              </a:rPr>
              <a:t>			return </a:t>
            </a:r>
            <a:r>
              <a:rPr lang="en-US" sz="3800" dirty="0" err="1" smtClean="0">
                <a:latin typeface="Times New Roman" pitchFamily="18" charset="0"/>
                <a:cs typeface="Times New Roman" pitchFamily="18" charset="0"/>
              </a:rPr>
              <a:t>mapping.findForward</a:t>
            </a:r>
            <a:r>
              <a:rPr lang="en-US" sz="3800" dirty="0" smtClean="0">
                <a:latin typeface="Times New Roman" pitchFamily="18" charset="0"/>
                <a:cs typeface="Times New Roman" pitchFamily="18" charset="0"/>
              </a:rPr>
              <a:t>("failure");</a:t>
            </a:r>
          </a:p>
          <a:p>
            <a:pPr>
              <a:buNone/>
            </a:pPr>
            <a:r>
              <a:rPr lang="en-US" sz="3800" dirty="0" smtClean="0">
                <a:latin typeface="Times New Roman" pitchFamily="18" charset="0"/>
                <a:cs typeface="Times New Roman" pitchFamily="18" charset="0"/>
              </a:rPr>
              <a:t>		}</a:t>
            </a:r>
          </a:p>
          <a:p>
            <a:pPr>
              <a:buNone/>
            </a:pPr>
            <a:r>
              <a:rPr lang="en-US" sz="3800" dirty="0" smtClean="0">
                <a:latin typeface="Times New Roman" pitchFamily="18" charset="0"/>
                <a:cs typeface="Times New Roman" pitchFamily="18" charset="0"/>
              </a:rPr>
              <a:t>	}</a:t>
            </a:r>
          </a:p>
          <a:p>
            <a:pPr>
              <a:buNone/>
            </a:pPr>
            <a:r>
              <a:rPr lang="en-US" sz="3800" dirty="0" smtClean="0">
                <a:latin typeface="Times New Roman" pitchFamily="18" charset="0"/>
                <a:cs typeface="Times New Roman" pitchFamily="18" charset="0"/>
              </a:rPr>
              <a: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4648200" cy="5821363"/>
          </a:xfrm>
        </p:spPr>
        <p:txBody>
          <a:bodyPr>
            <a:normAutofit/>
          </a:bodyPr>
          <a:lstStyle/>
          <a:p>
            <a:pPr lvl="0"/>
            <a:r>
              <a:rPr lang="en-US" dirty="0" smtClean="0"/>
              <a:t>Type-3 (All java/Net- protocol Java Driver)</a:t>
            </a:r>
          </a:p>
          <a:p>
            <a:pPr lvl="1" algn="just"/>
            <a:r>
              <a:rPr lang="en-US" sz="2400" dirty="0" smtClean="0">
                <a:latin typeface="Times New Roman" pitchFamily="18" charset="0"/>
                <a:cs typeface="Times New Roman" pitchFamily="18" charset="0"/>
              </a:rPr>
              <a:t>Type 3 drivers provide a client with a generic network API. </a:t>
            </a:r>
          </a:p>
          <a:p>
            <a:pPr lvl="1"/>
            <a:r>
              <a:rPr lang="en-US" sz="2400" dirty="0" smtClean="0">
                <a:latin typeface="Times New Roman" pitchFamily="18" charset="0"/>
                <a:cs typeface="Times New Roman" pitchFamily="18" charset="0"/>
              </a:rPr>
              <a:t>Then the database requests are passed through the network to the middle-tier server.</a:t>
            </a:r>
          </a:p>
          <a:p>
            <a:pPr lvl="1"/>
            <a:endParaRPr lang="en-US" sz="2400" dirty="0" smtClean="0">
              <a:latin typeface="Times New Roman" pitchFamily="18" charset="0"/>
              <a:cs typeface="Times New Roman" pitchFamily="18" charset="0"/>
            </a:endParaRPr>
          </a:p>
          <a:p>
            <a:pPr lvl="1" algn="just"/>
            <a:r>
              <a:rPr lang="en-US" sz="2400" dirty="0" smtClean="0">
                <a:latin typeface="Times New Roman" pitchFamily="18" charset="0"/>
                <a:cs typeface="Times New Roman" pitchFamily="18" charset="0"/>
              </a:rPr>
              <a:t> The middle-tier then translates the request to the database. The middle-tier server may in turn use Type1, Type 2 or Type 4 drivers.</a:t>
            </a:r>
          </a:p>
          <a:p>
            <a:pPr lvl="1"/>
            <a:endParaRPr lang="en-US" dirty="0" smtClean="0"/>
          </a:p>
          <a:p>
            <a:endParaRPr lang="en-US" dirty="0"/>
          </a:p>
        </p:txBody>
      </p:sp>
      <p:pic>
        <p:nvPicPr>
          <p:cNvPr id="18434" name="Picture 2" descr="JDBC-driver-type-3"/>
          <p:cNvPicPr>
            <a:picLocks noChangeAspect="1" noChangeArrowheads="1"/>
          </p:cNvPicPr>
          <p:nvPr/>
        </p:nvPicPr>
        <p:blipFill>
          <a:blip r:embed="rId2"/>
          <a:srcRect/>
          <a:stretch>
            <a:fillRect/>
          </a:stretch>
        </p:blipFill>
        <p:spPr bwMode="auto">
          <a:xfrm>
            <a:off x="5514975" y="381000"/>
            <a:ext cx="3248025" cy="5029201"/>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4419600" cy="5181600"/>
          </a:xfrm>
        </p:spPr>
        <p:txBody>
          <a:bodyPr>
            <a:normAutofit fontScale="92500"/>
          </a:bodyPr>
          <a:lstStyle/>
          <a:p>
            <a:pPr lvl="0"/>
            <a:r>
              <a:rPr lang="en-US" dirty="0" smtClean="0"/>
              <a:t>Type-4 (All java/Native- Protocol Driver)</a:t>
            </a:r>
          </a:p>
          <a:p>
            <a:pPr lvl="0">
              <a:buNone/>
            </a:pPr>
            <a:endParaRPr lang="en-US" dirty="0" smtClean="0"/>
          </a:p>
          <a:p>
            <a:pPr lvl="1" algn="just"/>
            <a:r>
              <a:rPr lang="en-US" dirty="0" smtClean="0"/>
              <a:t>This driver uses java networking libraries to communicate directly with the data base server.</a:t>
            </a:r>
          </a:p>
          <a:p>
            <a:pPr lvl="1">
              <a:buNone/>
            </a:pPr>
            <a:endParaRPr lang="en-US" dirty="0" smtClean="0"/>
          </a:p>
          <a:p>
            <a:pPr lvl="1" algn="just"/>
            <a:r>
              <a:rPr lang="en-US" dirty="0" smtClean="0"/>
              <a:t>This type of driver will come only from the database vendor.</a:t>
            </a:r>
          </a:p>
          <a:p>
            <a:endParaRPr lang="en-US" dirty="0"/>
          </a:p>
        </p:txBody>
      </p:sp>
      <p:pic>
        <p:nvPicPr>
          <p:cNvPr id="19458" name="Picture 2" descr="JDBC-driver-type-4"/>
          <p:cNvPicPr>
            <a:picLocks noChangeAspect="1" noChangeArrowheads="1"/>
          </p:cNvPicPr>
          <p:nvPr/>
        </p:nvPicPr>
        <p:blipFill>
          <a:blip r:embed="rId2"/>
          <a:srcRect/>
          <a:stretch>
            <a:fillRect/>
          </a:stretch>
        </p:blipFill>
        <p:spPr bwMode="auto">
          <a:xfrm>
            <a:off x="5372100" y="1066800"/>
            <a:ext cx="2857500" cy="3448051"/>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548922" y="381000"/>
            <a:ext cx="8046156" cy="73152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the database</a:t>
            </a:r>
            <a:endParaRPr lang="en-US" dirty="0"/>
          </a:p>
        </p:txBody>
      </p:sp>
      <p:sp>
        <p:nvSpPr>
          <p:cNvPr id="3" name="Content Placeholder 2"/>
          <p:cNvSpPr>
            <a:spLocks noGrp="1"/>
          </p:cNvSpPr>
          <p:nvPr>
            <p:ph idx="1"/>
          </p:nvPr>
        </p:nvSpPr>
        <p:spPr/>
        <p:txBody>
          <a:bodyPr/>
          <a:lstStyle/>
          <a:p>
            <a:r>
              <a:rPr lang="en-US" dirty="0" smtClean="0"/>
              <a:t>There are 5 steps to connect any java application with the database in java using JDBC. They are as follows: </a:t>
            </a:r>
          </a:p>
          <a:p>
            <a:pPr lvl="3">
              <a:buFont typeface="Wingdings" pitchFamily="2" charset="2"/>
              <a:buChar char="Ø"/>
            </a:pPr>
            <a:r>
              <a:rPr lang="en-US" sz="3200" dirty="0" smtClean="0"/>
              <a:t>Register the driver class</a:t>
            </a:r>
          </a:p>
          <a:p>
            <a:pPr lvl="3">
              <a:buFont typeface="Wingdings" pitchFamily="2" charset="2"/>
              <a:buChar char="Ø"/>
            </a:pPr>
            <a:r>
              <a:rPr lang="en-US" sz="3200" dirty="0" smtClean="0"/>
              <a:t>Creating connection</a:t>
            </a:r>
          </a:p>
          <a:p>
            <a:pPr lvl="3">
              <a:buFont typeface="Wingdings" pitchFamily="2" charset="2"/>
              <a:buChar char="Ø"/>
            </a:pPr>
            <a:r>
              <a:rPr lang="en-US" sz="3200" dirty="0" smtClean="0"/>
              <a:t>Creating statement</a:t>
            </a:r>
          </a:p>
          <a:p>
            <a:pPr lvl="3">
              <a:buFont typeface="Wingdings" pitchFamily="2" charset="2"/>
              <a:buChar char="Ø"/>
            </a:pPr>
            <a:r>
              <a:rPr lang="en-US" sz="3200" dirty="0" smtClean="0"/>
              <a:t>Executing queries</a:t>
            </a:r>
          </a:p>
          <a:p>
            <a:pPr lvl="3">
              <a:buFont typeface="Wingdings" pitchFamily="2" charset="2"/>
              <a:buChar char="Ø"/>
            </a:pPr>
            <a:r>
              <a:rPr lang="en-US" sz="3200" dirty="0" smtClean="0"/>
              <a:t>Closing connection</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1187</TotalTime>
  <Words>1698</Words>
  <Application>Microsoft Office PowerPoint</Application>
  <PresentationFormat>On-screen Show (4:3)</PresentationFormat>
  <Paragraphs>525</Paragraphs>
  <Slides>57</Slides>
  <Notes>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Unit-VI</vt:lpstr>
      <vt:lpstr>Database Programming Using JDBC (JDBC- Java Database Connectivity)</vt:lpstr>
      <vt:lpstr>Types of JDBC Drivers? </vt:lpstr>
      <vt:lpstr>Slide 4</vt:lpstr>
      <vt:lpstr>Slide 5</vt:lpstr>
      <vt:lpstr>Slide 6</vt:lpstr>
      <vt:lpstr>Slide 7</vt:lpstr>
      <vt:lpstr>Slide 8</vt:lpstr>
      <vt:lpstr>Accessing the database</vt:lpstr>
      <vt:lpstr>Slide 10</vt:lpstr>
      <vt:lpstr>Slide 11</vt:lpstr>
      <vt:lpstr>Slide 12</vt:lpstr>
      <vt:lpstr>Slide 13</vt:lpstr>
      <vt:lpstr>Slide 14</vt:lpstr>
      <vt:lpstr>Slide 15</vt:lpstr>
      <vt:lpstr>Slide 16</vt:lpstr>
      <vt:lpstr> JDBC - Statements, PreparedStatement and CallableStatement </vt:lpstr>
      <vt:lpstr>Slide 18</vt:lpstr>
      <vt:lpstr>Slide 19</vt:lpstr>
      <vt:lpstr>Ex</vt:lpstr>
      <vt:lpstr>Slide 21</vt:lpstr>
      <vt:lpstr>Slide 22</vt:lpstr>
      <vt:lpstr>Slide 23</vt:lpstr>
      <vt:lpstr>Ex:</vt:lpstr>
      <vt:lpstr>Slide 25</vt:lpstr>
      <vt:lpstr>StoredProc.java</vt:lpstr>
      <vt:lpstr>Slide 27</vt:lpstr>
      <vt:lpstr>Slide 28</vt:lpstr>
      <vt:lpstr>Metadata through JDBC</vt:lpstr>
      <vt:lpstr>Slide 30</vt:lpstr>
      <vt:lpstr>Simple Example of DatabaseMetaData interface </vt:lpstr>
      <vt:lpstr>Accessing a Database from a JSP page</vt:lpstr>
      <vt:lpstr>Performing the CRUD operations</vt:lpstr>
      <vt:lpstr>Connection Pooling</vt:lpstr>
      <vt:lpstr>The javax.sql package</vt:lpstr>
      <vt:lpstr>Struts</vt:lpstr>
      <vt:lpstr>Introduction to Struts Framework</vt:lpstr>
      <vt:lpstr>Slide 38</vt:lpstr>
      <vt:lpstr>Slide 39</vt:lpstr>
      <vt:lpstr>Slide 40</vt:lpstr>
      <vt:lpstr>Struts application flow</vt:lpstr>
      <vt:lpstr>       Contd..</vt:lpstr>
      <vt:lpstr>The ActionServlet Class</vt:lpstr>
      <vt:lpstr>The ActionForm Class</vt:lpstr>
      <vt:lpstr>Slide 45</vt:lpstr>
      <vt:lpstr>The Action Class</vt:lpstr>
      <vt:lpstr>Importance of struts-config.xml</vt:lpstr>
      <vt:lpstr>Slide 48</vt:lpstr>
      <vt:lpstr>Slide 49</vt:lpstr>
      <vt:lpstr>Importance of a form bean</vt:lpstr>
      <vt:lpstr>Slide 51</vt:lpstr>
      <vt:lpstr>Sample Application Development using Struts API</vt:lpstr>
      <vt:lpstr>Slide 53</vt:lpstr>
      <vt:lpstr>web.xml </vt:lpstr>
      <vt:lpstr>struts-config.xml</vt:lpstr>
      <vt:lpstr>LogingActionForm.java </vt:lpstr>
      <vt:lpstr>LoginAction.java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Unit-VI</dc:title>
  <dc:creator>NV SUBBAREDDY</dc:creator>
  <cp:lastModifiedBy>SNIST</cp:lastModifiedBy>
  <cp:revision>74</cp:revision>
  <dcterms:created xsi:type="dcterms:W3CDTF">2006-08-16T00:00:00Z</dcterms:created>
  <dcterms:modified xsi:type="dcterms:W3CDTF">2016-04-12T04:45:57Z</dcterms:modified>
</cp:coreProperties>
</file>