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notesSlides/notesSlide1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4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5.xml" ContentType="application/vnd.openxmlformats-officedocument.presentationml.notesSlide+xml"/>
  <Override PartName="/ppt/tags/tag42.xml" ContentType="application/vnd.openxmlformats-officedocument.presentationml.tags+xml"/>
  <Override PartName="/ppt/notesSlides/notesSlide16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7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8.xml" ContentType="application/vnd.openxmlformats-officedocument.presentationml.notesSlide+xml"/>
  <Override PartName="/ppt/tags/tag47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33"/>
  </p:notesMasterIdLst>
  <p:sldIdLst>
    <p:sldId id="290" r:id="rId2"/>
    <p:sldId id="29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92" r:id="rId15"/>
    <p:sldId id="274" r:id="rId16"/>
    <p:sldId id="275" r:id="rId17"/>
    <p:sldId id="276" r:id="rId18"/>
    <p:sldId id="293" r:id="rId19"/>
    <p:sldId id="294" r:id="rId20"/>
    <p:sldId id="295" r:id="rId21"/>
    <p:sldId id="296" r:id="rId22"/>
    <p:sldId id="297" r:id="rId23"/>
    <p:sldId id="282" r:id="rId24"/>
    <p:sldId id="298" r:id="rId25"/>
    <p:sldId id="287" r:id="rId26"/>
    <p:sldId id="299" r:id="rId27"/>
    <p:sldId id="304" r:id="rId28"/>
    <p:sldId id="300" r:id="rId29"/>
    <p:sldId id="301" r:id="rId30"/>
    <p:sldId id="302" r:id="rId31"/>
    <p:sldId id="30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A00ABB"/>
    <a:srgbClr val="0000FF"/>
    <a:srgbClr val="FFFFFF"/>
    <a:srgbClr val="5B9BD5"/>
    <a:srgbClr val="FF3300"/>
    <a:srgbClr val="70AD47"/>
    <a:srgbClr val="FFFF66"/>
    <a:srgbClr val="FFFF00"/>
    <a:srgbClr val="1E0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5" autoAdjust="0"/>
    <p:restoredTop sz="95299" autoAdjust="0"/>
  </p:normalViewPr>
  <p:slideViewPr>
    <p:cSldViewPr snapToGrid="0">
      <p:cViewPr varScale="1">
        <p:scale>
          <a:sx n="80" d="100"/>
          <a:sy n="80" d="100"/>
        </p:scale>
        <p:origin x="70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9E3AF-9FE6-4AA0-BF23-71344A0D2388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EBAB3-3494-4749-8CD6-F8E9F9812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3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比如，</a:t>
            </a:r>
            <a:r>
              <a:rPr lang="en-US" altLang="zh-CN" dirty="0"/>
              <a:t>Load</a:t>
            </a:r>
            <a:r>
              <a:rPr lang="zh-CN" altLang="en-US" dirty="0"/>
              <a:t>指令用</a:t>
            </a:r>
            <a:r>
              <a:rPr lang="en-US" altLang="zh-CN" dirty="0"/>
              <a:t>5</a:t>
            </a:r>
            <a:r>
              <a:rPr lang="zh-CN" altLang="en-US" dirty="0"/>
              <a:t>个周期，</a:t>
            </a:r>
            <a:r>
              <a:rPr lang="en-US" altLang="zh-CN" dirty="0"/>
              <a:t>R</a:t>
            </a:r>
            <a:r>
              <a:rPr lang="zh-CN" altLang="en-US" dirty="0"/>
              <a:t>类型指令用</a:t>
            </a:r>
            <a:r>
              <a:rPr lang="en-US" altLang="zh-CN" dirty="0"/>
              <a:t>4</a:t>
            </a:r>
            <a:r>
              <a:rPr lang="zh-CN" altLang="en-US" dirty="0"/>
              <a:t>个周期，跳转指令用</a:t>
            </a:r>
            <a:r>
              <a:rPr lang="en-US" altLang="zh-CN" dirty="0"/>
              <a:t>3</a:t>
            </a:r>
            <a:r>
              <a:rPr lang="zh-CN" altLang="en-US" dirty="0"/>
              <a:t>个周期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514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265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36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263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Data Memory</a:t>
            </a:r>
            <a:r>
              <a:rPr lang="zh-CN" altLang="en-US" dirty="0"/>
              <a:t>读操作为组合逻辑！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132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S2</a:t>
            </a:r>
            <a:r>
              <a:rPr lang="zh-CN" altLang="en-US" dirty="0"/>
              <a:t>、</a:t>
            </a:r>
            <a:r>
              <a:rPr lang="en-US" altLang="zh-CN" dirty="0"/>
              <a:t>S9</a:t>
            </a:r>
            <a:r>
              <a:rPr lang="zh-CN" altLang="en-US" dirty="0"/>
              <a:t>相同，可以合并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453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0070C0"/>
                </a:solidFill>
              </a:rPr>
              <a:t>注意</a:t>
            </a:r>
            <a:r>
              <a:rPr lang="zh-CN" altLang="en-US" dirty="0">
                <a:solidFill>
                  <a:srgbClr val="0070C0"/>
                </a:solidFill>
              </a:rPr>
              <a:t>：</a:t>
            </a:r>
            <a:r>
              <a:rPr lang="en-US" altLang="zh-CN" dirty="0" err="1">
                <a:solidFill>
                  <a:srgbClr val="0070C0"/>
                </a:solidFill>
              </a:rPr>
              <a:t>PCSrc</a:t>
            </a:r>
            <a:r>
              <a:rPr lang="zh-CN" altLang="en-US" dirty="0">
                <a:solidFill>
                  <a:srgbClr val="0070C0"/>
                </a:solidFill>
              </a:rPr>
              <a:t>扩展为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zh-CN" altLang="en-US" dirty="0">
                <a:solidFill>
                  <a:srgbClr val="0070C0"/>
                </a:solidFill>
              </a:rPr>
              <a:t>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501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枚举类型，教材</a:t>
            </a:r>
            <a:r>
              <a:rPr lang="en-US" altLang="zh-CN" dirty="0"/>
              <a:t>P128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946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291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0070C0"/>
                </a:solidFill>
              </a:rPr>
              <a:t>注意</a:t>
            </a:r>
            <a:r>
              <a:rPr lang="zh-CN" altLang="en-US" dirty="0">
                <a:solidFill>
                  <a:srgbClr val="0070C0"/>
                </a:solidFill>
              </a:rPr>
              <a:t>：</a:t>
            </a:r>
            <a:r>
              <a:rPr lang="en-US" altLang="zh-CN" dirty="0" err="1">
                <a:solidFill>
                  <a:srgbClr val="0070C0"/>
                </a:solidFill>
              </a:rPr>
              <a:t>PCSrc</a:t>
            </a:r>
            <a:r>
              <a:rPr lang="zh-CN" altLang="en-US" dirty="0">
                <a:solidFill>
                  <a:srgbClr val="0070C0"/>
                </a:solidFill>
              </a:rPr>
              <a:t>扩展为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zh-CN" altLang="en-US" dirty="0">
                <a:solidFill>
                  <a:srgbClr val="0070C0"/>
                </a:solidFill>
              </a:rPr>
              <a:t>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614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486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84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984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965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022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782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234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369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20000"/>
              </a:spcBef>
              <a:buFontTx/>
              <a:buNone/>
            </a:pPr>
            <a:endParaRPr lang="en-US" altLang="zh-CN" sz="1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77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94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 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57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350A-B200-4809-8D5F-29D22C46D9FD}" type="slidenum">
              <a:rPr lang="zh-CN" altLang="en-US" sz="1400" b="1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 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5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jpeg"/><Relationship Id="rId7" Type="http://schemas.openxmlformats.org/officeDocument/2006/relationships/hyperlink" Target="http://product.dangdang.com/23948890.html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hyperlink" Target="https://www.xilinx.com/support/download.html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6.wmf"/><Relationship Id="rId2" Type="http://schemas.openxmlformats.org/officeDocument/2006/relationships/tags" Target="../tags/tag1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9.xml"/><Relationship Id="rId7" Type="http://schemas.openxmlformats.org/officeDocument/2006/relationships/image" Target="../media/image17.wmf"/><Relationship Id="rId2" Type="http://schemas.openxmlformats.org/officeDocument/2006/relationships/tags" Target="../tags/tag18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19.wmf"/><Relationship Id="rId2" Type="http://schemas.openxmlformats.org/officeDocument/2006/relationships/tags" Target="../tags/tag20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tags" Target="../tags/tag24.xml"/><Relationship Id="rId7" Type="http://schemas.openxmlformats.org/officeDocument/2006/relationships/oleObject" Target="../embeddings/oleObject10.bin"/><Relationship Id="rId2" Type="http://schemas.openxmlformats.org/officeDocument/2006/relationships/tags" Target="../tags/tag23.xml"/><Relationship Id="rId1" Type="http://schemas.openxmlformats.org/officeDocument/2006/relationships/vmlDrawing" Target="../drawings/vmlDrawing11.v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1.wmf"/><Relationship Id="rId4" Type="http://schemas.openxmlformats.org/officeDocument/2006/relationships/tags" Target="../tags/tag25.xml"/><Relationship Id="rId9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20.wmf"/><Relationship Id="rId2" Type="http://schemas.openxmlformats.org/officeDocument/2006/relationships/tags" Target="../tags/tag29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.bin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18.png"/><Relationship Id="rId2" Type="http://schemas.openxmlformats.org/officeDocument/2006/relationships/tags" Target="../tags/tag3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20.wmf"/><Relationship Id="rId2" Type="http://schemas.openxmlformats.org/officeDocument/2006/relationships/tags" Target="../tags/tag3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0.bin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6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41.xml"/><Relationship Id="rId7" Type="http://schemas.openxmlformats.org/officeDocument/2006/relationships/image" Target="../media/image25.wmf"/><Relationship Id="rId2" Type="http://schemas.openxmlformats.org/officeDocument/2006/relationships/tags" Target="../tags/tag40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5.bin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tags" Target="../tags/tag44.xml"/><Relationship Id="rId7" Type="http://schemas.openxmlformats.org/officeDocument/2006/relationships/image" Target="../media/image32.png"/><Relationship Id="rId2" Type="http://schemas.openxmlformats.org/officeDocument/2006/relationships/tags" Target="../tags/tag4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1.png"/><Relationship Id="rId5" Type="http://schemas.openxmlformats.org/officeDocument/2006/relationships/notesSlide" Target="../notesSlides/notesSlide17.xml"/><Relationship Id="rId10" Type="http://schemas.openxmlformats.org/officeDocument/2006/relationships/image" Target="../media/image33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0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image" Target="../media/image25.wmf"/><Relationship Id="rId2" Type="http://schemas.openxmlformats.org/officeDocument/2006/relationships/tags" Target="../tags/tag45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7.bin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9.wmf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7.xml"/><Relationship Id="rId7" Type="http://schemas.openxmlformats.org/officeDocument/2006/relationships/image" Target="../media/image10.wmf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2.wmf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13.wmf"/><Relationship Id="rId2" Type="http://schemas.openxmlformats.org/officeDocument/2006/relationships/tags" Target="../tags/tag1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5.wmf"/><Relationship Id="rId2" Type="http://schemas.openxmlformats.org/officeDocument/2006/relationships/tags" Target="../tags/tag1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3612197" y="3576176"/>
            <a:ext cx="5458357" cy="6985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612197" y="2577201"/>
            <a:ext cx="5458356" cy="6985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611" y="340363"/>
            <a:ext cx="12192000" cy="1227703"/>
          </a:xfrm>
        </p:spPr>
        <p:txBody>
          <a:bodyPr anchor="ctr">
            <a:normAutofit/>
          </a:bodyPr>
          <a:lstStyle/>
          <a:p>
            <a:r>
              <a:rPr lang="zh-CN" altLang="en-US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计算机组成与体系结构</a:t>
            </a:r>
            <a:r>
              <a:rPr lang="zh-CN" altLang="en-US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zh-CN" altLang="en-US" b="1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76403" y="2446981"/>
            <a:ext cx="5894151" cy="828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体系结构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MIPS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汇编语言）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76402" y="3655285"/>
            <a:ext cx="62071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marR="0" lvl="0" indent="-5715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微体系结构（单周期处理器）</a:t>
            </a:r>
          </a:p>
        </p:txBody>
      </p:sp>
      <p:pic>
        <p:nvPicPr>
          <p:cNvPr id="14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>
            <a:extLst>
              <a:ext uri="{FF2B5EF4-FFF2-40B4-BE49-F238E27FC236}">
                <a16:creationId xmlns:a16="http://schemas.microsoft.com/office/drawing/2014/main" id="{4900DC5D-B6A5-4B60-B5DA-89DD8657D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24" y="6075463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3A17FF50-FAC3-4EE9-8E52-CD150D138784}"/>
              </a:ext>
            </a:extLst>
          </p:cNvPr>
          <p:cNvSpPr/>
          <p:nvPr/>
        </p:nvSpPr>
        <p:spPr>
          <a:xfrm>
            <a:off x="8338963" y="6336252"/>
            <a:ext cx="1252266" cy="429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2023-4-12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57D09B0-67B7-47FB-B49C-65B5993F79AC}"/>
              </a:ext>
            </a:extLst>
          </p:cNvPr>
          <p:cNvGrpSpPr/>
          <p:nvPr/>
        </p:nvGrpSpPr>
        <p:grpSpPr>
          <a:xfrm>
            <a:off x="10106811" y="2577201"/>
            <a:ext cx="1438855" cy="2267029"/>
            <a:chOff x="10289371" y="1067727"/>
            <a:chExt cx="1567478" cy="2438616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CE942420-464D-47F9-BF82-C84C565E9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0357" y="1839633"/>
              <a:ext cx="1345506" cy="1666710"/>
            </a:xfrm>
            <a:prstGeom prst="rect">
              <a:avLst/>
            </a:pr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23" name="Picture 2" descr="https://img-a.udemycdn.com/course/750x422/2634040_ef44.jpg">
              <a:hlinkClick r:id="rId5"/>
              <a:extLst>
                <a:ext uri="{FF2B5EF4-FFF2-40B4-BE49-F238E27FC236}">
                  <a16:creationId xmlns:a16="http://schemas.microsoft.com/office/drawing/2014/main" id="{42AA283F-AD4E-4F1D-A9CB-B91473A74A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35" t="24856" r="15137" b="24159"/>
            <a:stretch/>
          </p:blipFill>
          <p:spPr bwMode="auto">
            <a:xfrm>
              <a:off x="10289371" y="1067727"/>
              <a:ext cx="1567478" cy="637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图片 23">
            <a:hlinkClick r:id="rId7"/>
            <a:extLst>
              <a:ext uri="{FF2B5EF4-FFF2-40B4-BE49-F238E27FC236}">
                <a16:creationId xmlns:a16="http://schemas.microsoft.com/office/drawing/2014/main" id="{04CFD087-EA9B-4B3F-9F35-9C616558D27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788" y="2667623"/>
            <a:ext cx="1438855" cy="204382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Front"/>
            <a:lightRig rig="threePt" dir="t"/>
          </a:scene3d>
          <a:sp3d>
            <a:bevelT w="139700" prst="cross"/>
          </a:sp3d>
        </p:spPr>
      </p:pic>
      <p:sp>
        <p:nvSpPr>
          <p:cNvPr id="19" name="圆角矩形 10">
            <a:extLst>
              <a:ext uri="{FF2B5EF4-FFF2-40B4-BE49-F238E27FC236}">
                <a16:creationId xmlns:a16="http://schemas.microsoft.com/office/drawing/2014/main" id="{437D0AD4-8EF9-4E3B-A0B8-A5F3B0AAE60E}"/>
              </a:ext>
            </a:extLst>
          </p:cNvPr>
          <p:cNvSpPr/>
          <p:nvPr/>
        </p:nvSpPr>
        <p:spPr>
          <a:xfrm>
            <a:off x="3612197" y="4575151"/>
            <a:ext cx="5458357" cy="6985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2237568-10F6-47F8-A46A-7FC1553D74D6}"/>
              </a:ext>
            </a:extLst>
          </p:cNvPr>
          <p:cNvSpPr/>
          <p:nvPr/>
        </p:nvSpPr>
        <p:spPr>
          <a:xfrm>
            <a:off x="3176402" y="4654260"/>
            <a:ext cx="60965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marR="0" lvl="0" indent="-5715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微体系结构（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周期处理器）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95CDD3-43F0-4107-BC47-32AB4EE474BE}"/>
              </a:ext>
            </a:extLst>
          </p:cNvPr>
          <p:cNvSpPr/>
          <p:nvPr/>
        </p:nvSpPr>
        <p:spPr>
          <a:xfrm>
            <a:off x="723827" y="4790703"/>
            <a:ext cx="20681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第</a:t>
            </a:r>
            <a:r>
              <a:rPr lang="en-US" altLang="zh-CN" sz="2400" b="1" dirty="0"/>
              <a:t>7.4</a:t>
            </a:r>
            <a:r>
              <a:rPr lang="zh-CN" altLang="en-US" sz="2400" dirty="0"/>
              <a:t>节 </a:t>
            </a:r>
            <a:r>
              <a:rPr lang="en-US" altLang="zh-CN" sz="2400" dirty="0"/>
              <a:t>(P240)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527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5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42764470"/>
              </p:ext>
            </p:extLst>
          </p:nvPr>
        </p:nvGraphicFramePr>
        <p:xfrm>
          <a:off x="1325664" y="1548735"/>
          <a:ext cx="9077606" cy="3239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1" name="VISIO" r:id="rId6" imgW="5730120" imgH="2044080" progId="Visio.Drawing.6">
                  <p:embed/>
                </p:oleObj>
              </mc:Choice>
              <mc:Fallback>
                <p:oleObj name="VISIO" r:id="rId6" imgW="5730120" imgH="2044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664" y="1548735"/>
                        <a:ext cx="9077606" cy="3239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标题 1">
            <a:extLst>
              <a:ext uri="{FF2B5EF4-FFF2-40B4-BE49-F238E27FC236}">
                <a16:creationId xmlns:a16="http://schemas.microsoft.com/office/drawing/2014/main" id="{9C84F634-E773-46AF-BB22-580E633C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000" b="1" dirty="0" err="1">
                <a:solidFill>
                  <a:srgbClr val="FF0000"/>
                </a:solidFill>
                <a:latin typeface="Courier New" pitchFamily="49" charset="0"/>
              </a:rPr>
              <a:t>sw</a:t>
            </a:r>
            <a:r>
              <a:rPr lang="en-US" altLang="zh-CN" sz="4000" dirty="0">
                <a:latin typeface="Courier New" pitchFamily="49" charset="0"/>
              </a:rPr>
              <a:t> rt, </a:t>
            </a:r>
            <a:r>
              <a:rPr lang="en-US" altLang="zh-CN" sz="4000" dirty="0" err="1">
                <a:latin typeface="Courier New" pitchFamily="49" charset="0"/>
              </a:rPr>
              <a:t>imm</a:t>
            </a:r>
            <a:r>
              <a:rPr lang="en-US" altLang="zh-CN" sz="4000" dirty="0">
                <a:latin typeface="Courier New" pitchFamily="49" charset="0"/>
              </a:rPr>
              <a:t>(</a:t>
            </a:r>
            <a:r>
              <a:rPr lang="en-US" altLang="zh-CN" sz="4000" dirty="0" err="1">
                <a:latin typeface="Courier New" pitchFamily="49" charset="0"/>
              </a:rPr>
              <a:t>rs</a:t>
            </a:r>
            <a:r>
              <a:rPr lang="en-US" altLang="zh-CN" sz="4000" dirty="0">
                <a:latin typeface="Courier New" pitchFamily="49" charset="0"/>
              </a:rPr>
              <a:t>)</a:t>
            </a:r>
            <a:endParaRPr lang="zh-CN" altLang="en-US" sz="4000" b="1" dirty="0"/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F8E30E9A-BBDE-4B81-8933-C5A37145C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227649"/>
              </p:ext>
            </p:extLst>
          </p:nvPr>
        </p:nvGraphicFramePr>
        <p:xfrm>
          <a:off x="8124111" y="825970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(6)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accent1"/>
                          </a:solidFill>
                        </a:rPr>
                        <a:t>rt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imm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(16)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文本框 37">
            <a:extLst>
              <a:ext uri="{FF2B5EF4-FFF2-40B4-BE49-F238E27FC236}">
                <a16:creationId xmlns:a16="http://schemas.microsoft.com/office/drawing/2014/main" id="{FFFADA37-C5C8-4AA6-8DE0-FAB3B7FAE8B8}"/>
              </a:ext>
            </a:extLst>
          </p:cNvPr>
          <p:cNvSpPr txBox="1"/>
          <p:nvPr/>
        </p:nvSpPr>
        <p:spPr>
          <a:xfrm>
            <a:off x="8764777" y="1175220"/>
            <a:ext cx="3276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25        21 </a:t>
            </a:r>
            <a:r>
              <a:rPr lang="en-US" altLang="zh-CN" sz="1200" dirty="0">
                <a:solidFill>
                  <a:schemeClr val="accent1"/>
                </a:solidFill>
              </a:rPr>
              <a:t>20 </a:t>
            </a:r>
            <a:r>
              <a:rPr lang="en-US" altLang="zh-CN" sz="1200" dirty="0"/>
              <a:t>      </a:t>
            </a:r>
            <a:r>
              <a:rPr lang="en-US" altLang="zh-CN" sz="1200" dirty="0">
                <a:solidFill>
                  <a:schemeClr val="accent1"/>
                </a:solidFill>
              </a:rPr>
              <a:t>16</a:t>
            </a:r>
            <a:r>
              <a:rPr lang="en-US" altLang="zh-CN" sz="1200" dirty="0"/>
              <a:t>  15                                             0 </a:t>
            </a:r>
            <a:endParaRPr lang="zh-CN" altLang="en-US" sz="1200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4B06889-1BB7-4139-8D2D-D2034BB7476D}"/>
              </a:ext>
            </a:extLst>
          </p:cNvPr>
          <p:cNvGrpSpPr/>
          <p:nvPr/>
        </p:nvGrpSpPr>
        <p:grpSpPr>
          <a:xfrm>
            <a:off x="1545243" y="4969634"/>
            <a:ext cx="8175379" cy="1633334"/>
            <a:chOff x="1545243" y="4969634"/>
            <a:chExt cx="8175379" cy="1633334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CBB252E1-ADAD-4F1F-9AF4-F65F5D960255}"/>
                </a:ext>
              </a:extLst>
            </p:cNvPr>
            <p:cNvSpPr/>
            <p:nvPr/>
          </p:nvSpPr>
          <p:spPr>
            <a:xfrm>
              <a:off x="2444727" y="5408923"/>
              <a:ext cx="982579" cy="9825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839EFD3-8DA5-4A5D-9085-B8FBCAAECBAE}"/>
                </a:ext>
              </a:extLst>
            </p:cNvPr>
            <p:cNvSpPr txBox="1"/>
            <p:nvPr/>
          </p:nvSpPr>
          <p:spPr>
            <a:xfrm>
              <a:off x="1545243" y="5899657"/>
              <a:ext cx="653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Reset</a:t>
              </a:r>
              <a:endParaRPr lang="zh-CN" altLang="en-US" sz="1600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F67BF00C-C838-4AAD-AA65-FE42339A7D77}"/>
                </a:ext>
              </a:extLst>
            </p:cNvPr>
            <p:cNvCxnSpPr>
              <a:cxnSpLocks/>
              <a:stCxn id="17" idx="3"/>
              <a:endCxn id="16" idx="2"/>
            </p:cNvCxnSpPr>
            <p:nvPr/>
          </p:nvCxnSpPr>
          <p:spPr>
            <a:xfrm flipV="1">
              <a:off x="2198371" y="5900213"/>
              <a:ext cx="246356" cy="168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F8235C0-8B98-4CF9-9346-CC668A826229}"/>
                </a:ext>
              </a:extLst>
            </p:cNvPr>
            <p:cNvSpPr txBox="1"/>
            <p:nvPr/>
          </p:nvSpPr>
          <p:spPr>
            <a:xfrm>
              <a:off x="2386026" y="4969634"/>
              <a:ext cx="1099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>
                      <a:lumMod val="65000"/>
                    </a:schemeClr>
                  </a:solidFill>
                </a:rPr>
                <a:t>S0: </a:t>
              </a:r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</a:rPr>
                <a:t>取指令</a:t>
              </a: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0F93476-E06C-490E-B334-473331FF6BE8}"/>
                </a:ext>
              </a:extLst>
            </p:cNvPr>
            <p:cNvSpPr/>
            <p:nvPr/>
          </p:nvSpPr>
          <p:spPr>
            <a:xfrm>
              <a:off x="4500018" y="5408923"/>
              <a:ext cx="982579" cy="9825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E700F38-D2C8-4415-84E6-1256E5D87D2A}"/>
                </a:ext>
              </a:extLst>
            </p:cNvPr>
            <p:cNvSpPr txBox="1"/>
            <p:nvPr/>
          </p:nvSpPr>
          <p:spPr>
            <a:xfrm>
              <a:off x="4541504" y="4969634"/>
              <a:ext cx="899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>
                      <a:lumMod val="65000"/>
                    </a:schemeClr>
                  </a:solidFill>
                </a:rPr>
                <a:t>S1: </a:t>
              </a:r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</a:rPr>
                <a:t>译码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476524B3-C99B-4A9C-8991-04F006E402BA}"/>
                </a:ext>
              </a:extLst>
            </p:cNvPr>
            <p:cNvCxnSpPr>
              <a:cxnSpLocks/>
              <a:stCxn id="16" idx="6"/>
              <a:endCxn id="20" idx="2"/>
            </p:cNvCxnSpPr>
            <p:nvPr/>
          </p:nvCxnSpPr>
          <p:spPr>
            <a:xfrm>
              <a:off x="3427306" y="5900213"/>
              <a:ext cx="10727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6A41B598-FE80-42B9-823D-71581E7B6104}"/>
                </a:ext>
              </a:extLst>
            </p:cNvPr>
            <p:cNvSpPr/>
            <p:nvPr/>
          </p:nvSpPr>
          <p:spPr>
            <a:xfrm>
              <a:off x="6555309" y="5408923"/>
              <a:ext cx="982579" cy="9825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F914B42-472D-40B9-9A8F-DA985EC4A1E9}"/>
                </a:ext>
              </a:extLst>
            </p:cNvPr>
            <p:cNvSpPr txBox="1"/>
            <p:nvPr/>
          </p:nvSpPr>
          <p:spPr>
            <a:xfrm>
              <a:off x="6184025" y="4971897"/>
              <a:ext cx="17203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>
                      <a:lumMod val="65000"/>
                    </a:schemeClr>
                  </a:solidFill>
                </a:rPr>
                <a:t>S2: </a:t>
              </a:r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</a:rPr>
                <a:t>求存储器地址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6597845B-4EEE-46C5-A240-A034133157B2}"/>
                </a:ext>
              </a:extLst>
            </p:cNvPr>
            <p:cNvCxnSpPr>
              <a:cxnSpLocks/>
              <a:stCxn id="20" idx="6"/>
              <a:endCxn id="23" idx="2"/>
            </p:cNvCxnSpPr>
            <p:nvPr/>
          </p:nvCxnSpPr>
          <p:spPr>
            <a:xfrm>
              <a:off x="5482597" y="5900213"/>
              <a:ext cx="10727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E913B0EC-DDE9-438F-A017-520C0D07D85A}"/>
                </a:ext>
              </a:extLst>
            </p:cNvPr>
            <p:cNvSpPr/>
            <p:nvPr/>
          </p:nvSpPr>
          <p:spPr>
            <a:xfrm>
              <a:off x="8610600" y="5408923"/>
              <a:ext cx="982579" cy="98257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800EAAF-29E0-45A8-A5E6-D70C01579602}"/>
                </a:ext>
              </a:extLst>
            </p:cNvPr>
            <p:cNvSpPr txBox="1"/>
            <p:nvPr/>
          </p:nvSpPr>
          <p:spPr>
            <a:xfrm>
              <a:off x="8410648" y="4972513"/>
              <a:ext cx="13099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00FF"/>
                  </a:solidFill>
                </a:rPr>
                <a:t>S3: </a:t>
              </a:r>
              <a:r>
                <a:rPr lang="zh-CN" altLang="en-US" sz="1600" b="1" dirty="0">
                  <a:solidFill>
                    <a:srgbClr val="0000FF"/>
                  </a:solidFill>
                </a:rPr>
                <a:t>写存储器</a:t>
              </a: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E70616F8-297C-4F18-876F-76559489099A}"/>
                </a:ext>
              </a:extLst>
            </p:cNvPr>
            <p:cNvCxnSpPr>
              <a:cxnSpLocks/>
              <a:stCxn id="23" idx="6"/>
              <a:endCxn id="27" idx="2"/>
            </p:cNvCxnSpPr>
            <p:nvPr/>
          </p:nvCxnSpPr>
          <p:spPr>
            <a:xfrm>
              <a:off x="7537888" y="5900213"/>
              <a:ext cx="1072712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1D4B4EB-9DD9-4CC9-A7DE-E658CAC5695A}"/>
                </a:ext>
              </a:extLst>
            </p:cNvPr>
            <p:cNvSpPr/>
            <p:nvPr/>
          </p:nvSpPr>
          <p:spPr>
            <a:xfrm>
              <a:off x="8679098" y="5662291"/>
              <a:ext cx="86299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00FF"/>
                  </a:solidFill>
                </a:rPr>
                <a:t>IorD</a:t>
              </a:r>
              <a:r>
                <a:rPr lang="en-US" altLang="zh-CN" sz="1200" dirty="0">
                  <a:solidFill>
                    <a:srgbClr val="0000FF"/>
                  </a:solidFill>
                </a:rPr>
                <a:t> = 1</a:t>
              </a:r>
            </a:p>
            <a:p>
              <a:pPr algn="ctr"/>
              <a:r>
                <a:rPr lang="en-US" altLang="zh-CN" sz="1200" dirty="0" err="1">
                  <a:solidFill>
                    <a:srgbClr val="0000FF"/>
                  </a:solidFill>
                </a:rPr>
                <a:t>MemWrite</a:t>
              </a:r>
              <a:endParaRPr lang="zh-CN" altLang="en-US" sz="900" dirty="0">
                <a:solidFill>
                  <a:srgbClr val="0000FF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A9512FC-9B2F-45A3-AF12-59215D32724E}"/>
                </a:ext>
              </a:extLst>
            </p:cNvPr>
            <p:cNvSpPr/>
            <p:nvPr/>
          </p:nvSpPr>
          <p:spPr>
            <a:xfrm>
              <a:off x="2320767" y="5411934"/>
              <a:ext cx="1270214" cy="101566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it-IT" altLang="zh-CN" sz="1000" dirty="0"/>
                <a:t>IRWrite</a:t>
              </a:r>
            </a:p>
            <a:p>
              <a:pPr algn="ctr"/>
              <a:r>
                <a:rPr lang="it-IT" altLang="zh-CN" sz="1000" dirty="0"/>
                <a:t>IorD = 0</a:t>
              </a:r>
            </a:p>
            <a:p>
              <a:pPr algn="ctr"/>
              <a:r>
                <a:rPr lang="en-US" altLang="zh-CN" sz="1000" dirty="0" err="1"/>
                <a:t>ALUControl</a:t>
              </a:r>
              <a:r>
                <a:rPr lang="en-US" altLang="zh-CN" sz="1000" dirty="0"/>
                <a:t>=</a:t>
              </a:r>
              <a:r>
                <a:rPr lang="zh-CN" altLang="en-US" sz="1000" dirty="0"/>
                <a:t>加法</a:t>
              </a:r>
              <a:endParaRPr lang="en-US" altLang="zh-CN" sz="1000" dirty="0"/>
            </a:p>
            <a:p>
              <a:pPr algn="ctr"/>
              <a:r>
                <a:rPr lang="it-IT" altLang="zh-CN" sz="1000" dirty="0"/>
                <a:t>ALUSrcA=  0</a:t>
              </a:r>
            </a:p>
            <a:p>
              <a:pPr algn="ctr"/>
              <a:r>
                <a:rPr lang="it-IT" altLang="zh-CN" sz="1000" dirty="0"/>
                <a:t>ALUSrcB=01</a:t>
              </a:r>
            </a:p>
            <a:p>
              <a:pPr algn="ctr"/>
              <a:r>
                <a:rPr lang="it-IT" altLang="zh-CN" sz="1000" dirty="0"/>
                <a:t>PCwrite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5C33973-CC05-4784-B06D-6C428939D958}"/>
                </a:ext>
              </a:extLst>
            </p:cNvPr>
            <p:cNvSpPr/>
            <p:nvPr/>
          </p:nvSpPr>
          <p:spPr>
            <a:xfrm>
              <a:off x="6502974" y="5685377"/>
              <a:ext cx="1103187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err="1"/>
                <a:t>ALUControl</a:t>
              </a:r>
              <a:r>
                <a:rPr lang="en-US" altLang="zh-CN" sz="1000" dirty="0"/>
                <a:t>=</a:t>
              </a:r>
              <a:r>
                <a:rPr lang="zh-CN" altLang="en-US" sz="1000" dirty="0"/>
                <a:t>加法</a:t>
              </a:r>
              <a:endParaRPr lang="en-US" altLang="zh-CN" sz="1000" dirty="0"/>
            </a:p>
            <a:p>
              <a:pPr algn="ctr"/>
              <a:r>
                <a:rPr lang="it-IT" altLang="zh-CN" sz="1000" dirty="0"/>
                <a:t>ALUSrcA=  1</a:t>
              </a:r>
            </a:p>
            <a:p>
              <a:pPr algn="ctr"/>
              <a:r>
                <a:rPr lang="it-IT" altLang="zh-CN" sz="1000" dirty="0"/>
                <a:t>ALUSrcB=10</a:t>
              </a:r>
            </a:p>
          </p:txBody>
        </p:sp>
        <p:sp>
          <p:nvSpPr>
            <p:cNvPr id="39" name="右中括号 38">
              <a:extLst>
                <a:ext uri="{FF2B5EF4-FFF2-40B4-BE49-F238E27FC236}">
                  <a16:creationId xmlns:a16="http://schemas.microsoft.com/office/drawing/2014/main" id="{062D0FC2-6068-4982-B590-4FAB68514589}"/>
                </a:ext>
              </a:extLst>
            </p:cNvPr>
            <p:cNvSpPr/>
            <p:nvPr/>
          </p:nvSpPr>
          <p:spPr>
            <a:xfrm rot="5400000">
              <a:off x="5940739" y="3415750"/>
              <a:ext cx="202237" cy="6172200"/>
            </a:xfrm>
            <a:prstGeom prst="rightBracket">
              <a:avLst>
                <a:gd name="adj" fmla="val 120995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9E43E501-295C-448F-9B7F-AECE60F9A3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884478" y="3456080"/>
            <a:ext cx="1755337" cy="440109"/>
          </a:xfrm>
          <a:prstGeom prst="bentConnector3">
            <a:avLst>
              <a:gd name="adj1" fmla="val 100019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10B3EEA1-993E-4F97-852C-0D1EDD6548F4}"/>
              </a:ext>
            </a:extLst>
          </p:cNvPr>
          <p:cNvCxnSpPr>
            <a:cxnSpLocks/>
          </p:cNvCxnSpPr>
          <p:nvPr/>
        </p:nvCxnSpPr>
        <p:spPr>
          <a:xfrm>
            <a:off x="2209799" y="2866030"/>
            <a:ext cx="7772401" cy="1704607"/>
          </a:xfrm>
          <a:prstGeom prst="bentConnector3">
            <a:avLst>
              <a:gd name="adj1" fmla="val 15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D64473F0-36BD-4810-BC4E-695A1300FDD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8373" y="2747524"/>
            <a:ext cx="540278" cy="11850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002BFB8-0E86-4BDF-B44D-9EAC0719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10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8279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5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90965896"/>
              </p:ext>
            </p:extLst>
          </p:nvPr>
        </p:nvGraphicFramePr>
        <p:xfrm>
          <a:off x="1246211" y="1671936"/>
          <a:ext cx="9248835" cy="3299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0" name="VISIO" r:id="rId6" imgW="5730120" imgH="2044080" progId="Visio.Drawing.6">
                  <p:embed/>
                </p:oleObj>
              </mc:Choice>
              <mc:Fallback>
                <p:oleObj name="VISIO" r:id="rId6" imgW="5730120" imgH="2044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211" y="1671936"/>
                        <a:ext cx="9248835" cy="3299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标题 1">
            <a:extLst>
              <a:ext uri="{FF2B5EF4-FFF2-40B4-BE49-F238E27FC236}">
                <a16:creationId xmlns:a16="http://schemas.microsoft.com/office/drawing/2014/main" id="{E64A5D74-F492-46C1-BEC4-48A337F3B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b="1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  <a:ea typeface="等线" panose="02010600030101010101" pitchFamily="2" charset="-122"/>
              </a:rPr>
              <a:t>add, sub, and, or, </a:t>
            </a:r>
            <a:r>
              <a:rPr lang="en-US" altLang="zh-CN" sz="3600" b="1" dirty="0" err="1">
                <a:solidFill>
                  <a:srgbClr val="ED7D31">
                    <a:lumMod val="75000"/>
                  </a:srgbClr>
                </a:solidFill>
                <a:latin typeface="Calibri" panose="020F0502020204030204"/>
                <a:ea typeface="等线" panose="02010600030101010101" pitchFamily="2" charset="-122"/>
              </a:rPr>
              <a:t>slt</a:t>
            </a:r>
            <a:endParaRPr lang="zh-CN" altLang="en-US" sz="4000" b="1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C35D485-38A2-437F-BF29-56A480A104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8069" y="986951"/>
            <a:ext cx="4192980" cy="54691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613720B-A46B-4564-8BDB-9A6BF97B3811}"/>
              </a:ext>
            </a:extLst>
          </p:cNvPr>
          <p:cNvSpPr txBox="1"/>
          <p:nvPr/>
        </p:nvSpPr>
        <p:spPr>
          <a:xfrm>
            <a:off x="8591349" y="710498"/>
            <a:ext cx="2328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25     21  </a:t>
            </a:r>
            <a:r>
              <a:rPr lang="en-US" altLang="zh-CN" sz="1400" dirty="0">
                <a:solidFill>
                  <a:srgbClr val="FF0000"/>
                </a:solidFill>
              </a:rPr>
              <a:t>20     16  </a:t>
            </a:r>
            <a:r>
              <a:rPr lang="en-US" altLang="zh-CN" sz="1400" b="1" dirty="0">
                <a:solidFill>
                  <a:srgbClr val="FF0000"/>
                </a:solidFill>
              </a:rPr>
              <a:t>15      11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3880EAB-2470-4005-AC41-8A379E603E96}"/>
              </a:ext>
            </a:extLst>
          </p:cNvPr>
          <p:cNvSpPr/>
          <p:nvPr/>
        </p:nvSpPr>
        <p:spPr>
          <a:xfrm>
            <a:off x="5611360" y="1780904"/>
            <a:ext cx="57624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FF0000"/>
                </a:solidFill>
              </a:rPr>
              <a:t>RegWrite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6A53E6C-B5CD-4960-859F-E6E52F6812D5}"/>
              </a:ext>
            </a:extLst>
          </p:cNvPr>
          <p:cNvGrpSpPr/>
          <p:nvPr/>
        </p:nvGrpSpPr>
        <p:grpSpPr>
          <a:xfrm>
            <a:off x="1545243" y="5162138"/>
            <a:ext cx="8175379" cy="1597233"/>
            <a:chOff x="1545243" y="5162138"/>
            <a:chExt cx="8175379" cy="159723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41E5767-9C20-41B8-969E-F5A8C1FCA57F}"/>
                </a:ext>
              </a:extLst>
            </p:cNvPr>
            <p:cNvSpPr/>
            <p:nvPr/>
          </p:nvSpPr>
          <p:spPr>
            <a:xfrm>
              <a:off x="2444727" y="5564772"/>
              <a:ext cx="982579" cy="9825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E7F0FAB-A08D-4917-8013-98A07C322FA8}"/>
                </a:ext>
              </a:extLst>
            </p:cNvPr>
            <p:cNvSpPr txBox="1"/>
            <p:nvPr/>
          </p:nvSpPr>
          <p:spPr>
            <a:xfrm>
              <a:off x="1545243" y="6056061"/>
              <a:ext cx="653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Reset</a:t>
              </a:r>
              <a:endParaRPr lang="zh-CN" altLang="en-US" sz="16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ECBD915-E89F-48BF-A22D-64C105E534DD}"/>
                </a:ext>
              </a:extLst>
            </p:cNvPr>
            <p:cNvCxnSpPr>
              <a:cxnSpLocks/>
              <a:stCxn id="20" idx="3"/>
              <a:endCxn id="19" idx="2"/>
            </p:cNvCxnSpPr>
            <p:nvPr/>
          </p:nvCxnSpPr>
          <p:spPr>
            <a:xfrm flipV="1">
              <a:off x="2198371" y="6056062"/>
              <a:ext cx="246356" cy="1692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EEFE261-825E-4CC3-B241-103553090988}"/>
                </a:ext>
              </a:extLst>
            </p:cNvPr>
            <p:cNvSpPr txBox="1"/>
            <p:nvPr/>
          </p:nvSpPr>
          <p:spPr>
            <a:xfrm>
              <a:off x="2386026" y="5162138"/>
              <a:ext cx="1099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>
                      <a:lumMod val="65000"/>
                    </a:schemeClr>
                  </a:solidFill>
                </a:rPr>
                <a:t>S0: </a:t>
              </a:r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</a:rPr>
                <a:t>取指令</a:t>
              </a: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03CC825-ED28-48B1-AE17-24F1548671BC}"/>
                </a:ext>
              </a:extLst>
            </p:cNvPr>
            <p:cNvSpPr/>
            <p:nvPr/>
          </p:nvSpPr>
          <p:spPr>
            <a:xfrm>
              <a:off x="4500018" y="5564772"/>
              <a:ext cx="982579" cy="9825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332817F-FFAA-43DC-B02E-636434FCDCF0}"/>
                </a:ext>
              </a:extLst>
            </p:cNvPr>
            <p:cNvSpPr txBox="1"/>
            <p:nvPr/>
          </p:nvSpPr>
          <p:spPr>
            <a:xfrm>
              <a:off x="4541504" y="5162138"/>
              <a:ext cx="899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>
                      <a:lumMod val="65000"/>
                    </a:schemeClr>
                  </a:solidFill>
                </a:rPr>
                <a:t>S1: </a:t>
              </a:r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</a:rPr>
                <a:t>译码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19DE4432-DDF6-45B3-9D78-927EC2D35710}"/>
                </a:ext>
              </a:extLst>
            </p:cNvPr>
            <p:cNvCxnSpPr>
              <a:cxnSpLocks/>
              <a:stCxn id="19" idx="6"/>
              <a:endCxn id="23" idx="2"/>
            </p:cNvCxnSpPr>
            <p:nvPr/>
          </p:nvCxnSpPr>
          <p:spPr>
            <a:xfrm>
              <a:off x="3427306" y="6056062"/>
              <a:ext cx="10727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D105CFF6-7E11-446A-A6C0-1B44499C3B02}"/>
                </a:ext>
              </a:extLst>
            </p:cNvPr>
            <p:cNvSpPr/>
            <p:nvPr/>
          </p:nvSpPr>
          <p:spPr>
            <a:xfrm>
              <a:off x="6555309" y="5564771"/>
              <a:ext cx="982579" cy="98257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B25B7C2-44B8-494C-894A-C780C367537D}"/>
                </a:ext>
              </a:extLst>
            </p:cNvPr>
            <p:cNvSpPr txBox="1"/>
            <p:nvPr/>
          </p:nvSpPr>
          <p:spPr>
            <a:xfrm>
              <a:off x="6594394" y="5162138"/>
              <a:ext cx="899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00FF"/>
                  </a:solidFill>
                </a:rPr>
                <a:t>S2: </a:t>
              </a:r>
              <a:r>
                <a:rPr lang="zh-CN" altLang="en-US" sz="1600" b="1" dirty="0">
                  <a:solidFill>
                    <a:srgbClr val="0000FF"/>
                  </a:solidFill>
                </a:rPr>
                <a:t>计算</a:t>
              </a: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25D2F93A-2EA6-4F02-9479-C9EB023CDEF7}"/>
                </a:ext>
              </a:extLst>
            </p:cNvPr>
            <p:cNvCxnSpPr>
              <a:cxnSpLocks/>
              <a:stCxn id="23" idx="6"/>
              <a:endCxn id="26" idx="2"/>
            </p:cNvCxnSpPr>
            <p:nvPr/>
          </p:nvCxnSpPr>
          <p:spPr>
            <a:xfrm flipV="1">
              <a:off x="5482597" y="6056061"/>
              <a:ext cx="1072712" cy="1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CBBA5FC-13BD-4501-8F11-2095FE7B426D}"/>
                </a:ext>
              </a:extLst>
            </p:cNvPr>
            <p:cNvSpPr/>
            <p:nvPr/>
          </p:nvSpPr>
          <p:spPr>
            <a:xfrm>
              <a:off x="8610600" y="5565327"/>
              <a:ext cx="982579" cy="98257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80342D2-316D-4490-BB4C-497F2CBBF6A0}"/>
                </a:ext>
              </a:extLst>
            </p:cNvPr>
            <p:cNvSpPr txBox="1"/>
            <p:nvPr/>
          </p:nvSpPr>
          <p:spPr>
            <a:xfrm>
              <a:off x="8410648" y="5165017"/>
              <a:ext cx="13099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00FF"/>
                  </a:solidFill>
                </a:rPr>
                <a:t>S3: </a:t>
              </a:r>
              <a:r>
                <a:rPr lang="zh-CN" altLang="en-US" sz="1600" b="1" dirty="0">
                  <a:solidFill>
                    <a:srgbClr val="0000FF"/>
                  </a:solidFill>
                </a:rPr>
                <a:t>写寄存器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5E11873-FB1E-4191-95AE-90C93DB4FC27}"/>
                </a:ext>
              </a:extLst>
            </p:cNvPr>
            <p:cNvCxnSpPr>
              <a:cxnSpLocks/>
              <a:stCxn id="26" idx="6"/>
              <a:endCxn id="29" idx="2"/>
            </p:cNvCxnSpPr>
            <p:nvPr/>
          </p:nvCxnSpPr>
          <p:spPr>
            <a:xfrm>
              <a:off x="7537888" y="6056061"/>
              <a:ext cx="1072712" cy="556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180F834-E23A-4ECC-AE7C-8E49B9FA5884}"/>
                </a:ext>
              </a:extLst>
            </p:cNvPr>
            <p:cNvSpPr/>
            <p:nvPr/>
          </p:nvSpPr>
          <p:spPr>
            <a:xfrm>
              <a:off x="8610355" y="5728460"/>
              <a:ext cx="103188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00FF"/>
                  </a:solidFill>
                </a:rPr>
                <a:t>RegDst</a:t>
              </a:r>
              <a:r>
                <a:rPr lang="en-US" altLang="zh-CN" sz="1200" dirty="0">
                  <a:solidFill>
                    <a:srgbClr val="0000FF"/>
                  </a:solidFill>
                </a:rPr>
                <a:t> = 1</a:t>
              </a:r>
            </a:p>
            <a:p>
              <a:pPr algn="ctr"/>
              <a:r>
                <a:rPr lang="en-US" altLang="zh-CN" sz="1200" dirty="0" err="1">
                  <a:solidFill>
                    <a:srgbClr val="0000FF"/>
                  </a:solidFill>
                </a:rPr>
                <a:t>MemtoReg</a:t>
              </a:r>
              <a:r>
                <a:rPr lang="en-US" altLang="zh-CN" sz="1200" dirty="0">
                  <a:solidFill>
                    <a:srgbClr val="0000FF"/>
                  </a:solidFill>
                </a:rPr>
                <a:t>=0</a:t>
              </a:r>
            </a:p>
            <a:p>
              <a:pPr algn="ctr"/>
              <a:r>
                <a:rPr lang="en-US" altLang="zh-CN" sz="1200" dirty="0" err="1">
                  <a:solidFill>
                    <a:srgbClr val="0000FF"/>
                  </a:solidFill>
                </a:rPr>
                <a:t>RegWrite</a:t>
              </a:r>
              <a:endParaRPr lang="zh-CN" altLang="en-US" sz="900" dirty="0">
                <a:solidFill>
                  <a:srgbClr val="0000FF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90E4622-2A97-4D66-BA34-69B9732CFCFA}"/>
                </a:ext>
              </a:extLst>
            </p:cNvPr>
            <p:cNvSpPr/>
            <p:nvPr/>
          </p:nvSpPr>
          <p:spPr>
            <a:xfrm>
              <a:off x="2320767" y="5560314"/>
              <a:ext cx="1270214" cy="101566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it-IT" altLang="zh-CN" sz="1000" dirty="0"/>
                <a:t>IRWrite</a:t>
              </a:r>
            </a:p>
            <a:p>
              <a:pPr algn="ctr"/>
              <a:r>
                <a:rPr lang="it-IT" altLang="zh-CN" sz="1000" dirty="0"/>
                <a:t>IorD = 0</a:t>
              </a:r>
            </a:p>
            <a:p>
              <a:pPr algn="ctr"/>
              <a:r>
                <a:rPr lang="en-US" altLang="zh-CN" sz="1000" dirty="0" err="1"/>
                <a:t>ALUControl</a:t>
              </a:r>
              <a:r>
                <a:rPr lang="en-US" altLang="zh-CN" sz="1000" dirty="0"/>
                <a:t>=</a:t>
              </a:r>
              <a:r>
                <a:rPr lang="zh-CN" altLang="en-US" sz="1000" dirty="0"/>
                <a:t>加法</a:t>
              </a:r>
              <a:endParaRPr lang="en-US" altLang="zh-CN" sz="1000" dirty="0"/>
            </a:p>
            <a:p>
              <a:pPr algn="ctr"/>
              <a:r>
                <a:rPr lang="it-IT" altLang="zh-CN" sz="1000" dirty="0"/>
                <a:t>ALUSrcA=  0</a:t>
              </a:r>
            </a:p>
            <a:p>
              <a:pPr algn="ctr"/>
              <a:r>
                <a:rPr lang="it-IT" altLang="zh-CN" sz="1000" dirty="0"/>
                <a:t>ALUSrcB=01</a:t>
              </a:r>
            </a:p>
            <a:p>
              <a:pPr algn="ctr"/>
              <a:r>
                <a:rPr lang="it-IT" altLang="zh-CN" sz="1000" dirty="0"/>
                <a:t>PCwrite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9E52FA8-3233-4F21-999C-2FC422E1BFCE}"/>
                </a:ext>
              </a:extLst>
            </p:cNvPr>
            <p:cNvSpPr/>
            <p:nvPr/>
          </p:nvSpPr>
          <p:spPr>
            <a:xfrm>
              <a:off x="6504534" y="5875734"/>
              <a:ext cx="1103187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err="1">
                  <a:solidFill>
                    <a:srgbClr val="0000FF"/>
                  </a:solidFill>
                </a:rPr>
                <a:t>ALUControl</a:t>
              </a:r>
              <a:r>
                <a:rPr lang="en-US" altLang="zh-CN" sz="1000" dirty="0">
                  <a:solidFill>
                    <a:srgbClr val="0000FF"/>
                  </a:solidFill>
                </a:rPr>
                <a:t>=</a:t>
              </a:r>
              <a:r>
                <a:rPr lang="zh-CN" altLang="en-US" sz="1000" dirty="0">
                  <a:solidFill>
                    <a:srgbClr val="FF0000"/>
                  </a:solidFill>
                </a:rPr>
                <a:t>变化</a:t>
              </a:r>
              <a:endParaRPr lang="en-US" altLang="zh-CN" sz="1000" dirty="0">
                <a:solidFill>
                  <a:srgbClr val="FF0000"/>
                </a:solidFill>
              </a:endParaRPr>
            </a:p>
            <a:p>
              <a:pPr algn="ctr"/>
              <a:r>
                <a:rPr lang="it-IT" altLang="zh-CN" sz="1000" dirty="0">
                  <a:solidFill>
                    <a:srgbClr val="0000FF"/>
                  </a:solidFill>
                </a:rPr>
                <a:t>ALUSrcA=  1</a:t>
              </a:r>
            </a:p>
            <a:p>
              <a:pPr algn="ctr"/>
              <a:r>
                <a:rPr lang="it-IT" altLang="zh-CN" sz="1000" dirty="0">
                  <a:solidFill>
                    <a:srgbClr val="0000FF"/>
                  </a:solidFill>
                </a:rPr>
                <a:t>ALUSrcB=</a:t>
              </a:r>
              <a:r>
                <a:rPr lang="en-US" altLang="zh-CN" sz="1000" dirty="0">
                  <a:solidFill>
                    <a:srgbClr val="0000FF"/>
                  </a:solidFill>
                </a:rPr>
                <a:t>0</a:t>
              </a:r>
              <a:r>
                <a:rPr lang="it-IT" altLang="zh-CN" sz="1000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36" name="右中括号 35">
              <a:extLst>
                <a:ext uri="{FF2B5EF4-FFF2-40B4-BE49-F238E27FC236}">
                  <a16:creationId xmlns:a16="http://schemas.microsoft.com/office/drawing/2014/main" id="{B4D738F6-EA68-4ADA-9285-8BE6A2FE43F5}"/>
                </a:ext>
              </a:extLst>
            </p:cNvPr>
            <p:cNvSpPr/>
            <p:nvPr/>
          </p:nvSpPr>
          <p:spPr>
            <a:xfrm rot="5400000">
              <a:off x="5920842" y="3572308"/>
              <a:ext cx="202237" cy="6171889"/>
            </a:xfrm>
            <a:prstGeom prst="rightBracket">
              <a:avLst>
                <a:gd name="adj" fmla="val 120995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2AC51182-9CCA-4E93-83B7-23F585B582E0}"/>
              </a:ext>
            </a:extLst>
          </p:cNvPr>
          <p:cNvCxnSpPr>
            <a:cxnSpLocks/>
          </p:cNvCxnSpPr>
          <p:nvPr/>
        </p:nvCxnSpPr>
        <p:spPr>
          <a:xfrm flipH="1">
            <a:off x="6678304" y="2715679"/>
            <a:ext cx="623248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6">
            <a:extLst>
              <a:ext uri="{FF2B5EF4-FFF2-40B4-BE49-F238E27FC236}">
                <a16:creationId xmlns:a16="http://schemas.microsoft.com/office/drawing/2014/main" id="{195FB6C7-6259-4219-8157-4D5E9B23F9B2}"/>
              </a:ext>
            </a:extLst>
          </p:cNvPr>
          <p:cNvCxnSpPr>
            <a:cxnSpLocks/>
          </p:cNvCxnSpPr>
          <p:nvPr/>
        </p:nvCxnSpPr>
        <p:spPr>
          <a:xfrm flipV="1">
            <a:off x="4722125" y="2943368"/>
            <a:ext cx="5003046" cy="1801503"/>
          </a:xfrm>
          <a:prstGeom prst="bentConnector3">
            <a:avLst>
              <a:gd name="adj1" fmla="val 106922"/>
            </a:avLst>
          </a:prstGeom>
          <a:ln w="28575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CA00CBD-D084-441C-921E-88D52A00F208}"/>
              </a:ext>
            </a:extLst>
          </p:cNvPr>
          <p:cNvSpPr/>
          <p:nvPr/>
        </p:nvSpPr>
        <p:spPr>
          <a:xfrm>
            <a:off x="4376383" y="3047999"/>
            <a:ext cx="252000" cy="192255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CB1F1F8-1CDD-473A-AAAA-2CF07658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11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0236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5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40210338"/>
              </p:ext>
            </p:extLst>
          </p:nvPr>
        </p:nvGraphicFramePr>
        <p:xfrm>
          <a:off x="1669673" y="1643244"/>
          <a:ext cx="8557170" cy="3180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3" name="VISIO" r:id="rId6" imgW="5886360" imgH="2187000" progId="Visio.Drawing.6">
                  <p:embed/>
                </p:oleObj>
              </mc:Choice>
              <mc:Fallback>
                <p:oleObj name="VISIO" r:id="rId6" imgW="5886360" imgH="2187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9673" y="1643244"/>
                        <a:ext cx="8557170" cy="3180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2090361" y="915924"/>
            <a:ext cx="7839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dirty="0">
                <a:latin typeface="Times New Roman" pitchFamily="18" charset="0"/>
                <a:cs typeface="Arial" charset="0"/>
              </a:rPr>
              <a:t>分支目标地址</a:t>
            </a:r>
            <a:r>
              <a:rPr lang="en-US" altLang="zh-CN" sz="2400" dirty="0">
                <a:latin typeface="Times New Roman" pitchFamily="18" charset="0"/>
                <a:cs typeface="Arial" charset="0"/>
              </a:rPr>
              <a:t> = (PC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 altLang="zh-CN" sz="2400" dirty="0">
                <a:latin typeface="Times New Roman" pitchFamily="18" charset="0"/>
                <a:cs typeface="Arial" charset="0"/>
              </a:rPr>
              <a:t> 4)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 altLang="zh-CN" sz="2400" dirty="0">
                <a:latin typeface="Times New Roman" pitchFamily="18" charset="0"/>
                <a:cs typeface="Arial" charset="0"/>
              </a:rPr>
              <a:t> (sign-extended immediate &lt;&lt; 2) 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EA518BF3-F98C-4822-A1BF-D87F3208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b="1" dirty="0" err="1">
                <a:solidFill>
                  <a:srgbClr val="FF0000"/>
                </a:solidFill>
                <a:latin typeface="Courier New" pitchFamily="49" charset="0"/>
              </a:rPr>
              <a:t>beq</a:t>
            </a:r>
            <a:r>
              <a:rPr lang="en-US" altLang="zh-CN" sz="3600" dirty="0">
                <a:latin typeface="Courier New" pitchFamily="49" charset="0"/>
              </a:rPr>
              <a:t> </a:t>
            </a:r>
            <a:r>
              <a:rPr lang="en-US" altLang="zh-CN" sz="3600" dirty="0" err="1">
                <a:latin typeface="Courier New" pitchFamily="49" charset="0"/>
              </a:rPr>
              <a:t>rs</a:t>
            </a:r>
            <a:r>
              <a:rPr lang="en-US" altLang="zh-CN" sz="3600" dirty="0">
                <a:latin typeface="Courier New" pitchFamily="49" charset="0"/>
              </a:rPr>
              <a:t>, rt, label</a:t>
            </a:r>
            <a:endParaRPr lang="zh-CN" altLang="en-US" sz="4000" b="1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241CC60-EC34-4C78-B949-73C0EA6D1D49}"/>
              </a:ext>
            </a:extLst>
          </p:cNvPr>
          <p:cNvSpPr/>
          <p:nvPr/>
        </p:nvSpPr>
        <p:spPr>
          <a:xfrm>
            <a:off x="4799314" y="5591640"/>
            <a:ext cx="1270214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altLang="zh-CN" sz="1000" dirty="0">
                <a:solidFill>
                  <a:srgbClr val="0000FF"/>
                </a:solidFill>
              </a:rPr>
              <a:t>ALUSrcA=  0</a:t>
            </a:r>
          </a:p>
          <a:p>
            <a:pPr algn="ctr"/>
            <a:r>
              <a:rPr lang="it-IT" altLang="zh-CN" sz="1000" dirty="0">
                <a:solidFill>
                  <a:srgbClr val="0000FF"/>
                </a:solidFill>
              </a:rPr>
              <a:t>ALUSrcB=11</a:t>
            </a:r>
          </a:p>
          <a:p>
            <a:pPr algn="ctr"/>
            <a:r>
              <a:rPr lang="en-US" altLang="zh-CN" sz="1000" dirty="0" err="1">
                <a:solidFill>
                  <a:srgbClr val="0000FF"/>
                </a:solidFill>
              </a:rPr>
              <a:t>ALUControl</a:t>
            </a:r>
            <a:r>
              <a:rPr lang="en-US" altLang="zh-CN" sz="1000" dirty="0">
                <a:solidFill>
                  <a:srgbClr val="0000FF"/>
                </a:solidFill>
              </a:rPr>
              <a:t>=</a:t>
            </a:r>
            <a:r>
              <a:rPr lang="zh-CN" altLang="en-US" sz="1000" dirty="0">
                <a:solidFill>
                  <a:srgbClr val="0000FF"/>
                </a:solidFill>
              </a:rPr>
              <a:t>加法</a:t>
            </a:r>
            <a:endParaRPr lang="en-US" altLang="zh-CN" sz="1000" dirty="0">
              <a:solidFill>
                <a:srgbClr val="0000FF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506792C-47BD-422F-B695-CD53819136CD}"/>
              </a:ext>
            </a:extLst>
          </p:cNvPr>
          <p:cNvGrpSpPr/>
          <p:nvPr/>
        </p:nvGrpSpPr>
        <p:grpSpPr>
          <a:xfrm>
            <a:off x="1982394" y="5061875"/>
            <a:ext cx="6062998" cy="1464017"/>
            <a:chOff x="1982394" y="5061875"/>
            <a:chExt cx="6062998" cy="1464017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1A76348-9BDA-4034-8767-78C91E67A365}"/>
                </a:ext>
              </a:extLst>
            </p:cNvPr>
            <p:cNvSpPr/>
            <p:nvPr/>
          </p:nvSpPr>
          <p:spPr>
            <a:xfrm>
              <a:off x="2881878" y="5500609"/>
              <a:ext cx="982579" cy="9825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4478218-820B-41BF-B9B6-2C5C6C6AF980}"/>
                </a:ext>
              </a:extLst>
            </p:cNvPr>
            <p:cNvSpPr txBox="1"/>
            <p:nvPr/>
          </p:nvSpPr>
          <p:spPr>
            <a:xfrm>
              <a:off x="1982394" y="5991898"/>
              <a:ext cx="653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Reset</a:t>
              </a:r>
              <a:endParaRPr lang="zh-CN" altLang="en-US" sz="1600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1C8C0D51-F632-47B5-9276-7CBF31473BF2}"/>
                </a:ext>
              </a:extLst>
            </p:cNvPr>
            <p:cNvCxnSpPr>
              <a:cxnSpLocks/>
              <a:stCxn id="17" idx="3"/>
              <a:endCxn id="16" idx="2"/>
            </p:cNvCxnSpPr>
            <p:nvPr/>
          </p:nvCxnSpPr>
          <p:spPr>
            <a:xfrm flipV="1">
              <a:off x="2635522" y="5991899"/>
              <a:ext cx="246356" cy="1692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9E81A04-67BC-4F01-A838-68B3B6390146}"/>
                </a:ext>
              </a:extLst>
            </p:cNvPr>
            <p:cNvSpPr txBox="1"/>
            <p:nvPr/>
          </p:nvSpPr>
          <p:spPr>
            <a:xfrm>
              <a:off x="2823177" y="5061875"/>
              <a:ext cx="1099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>
                      <a:lumMod val="65000"/>
                    </a:schemeClr>
                  </a:solidFill>
                </a:rPr>
                <a:t>S0: </a:t>
              </a:r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</a:rPr>
                <a:t>取指令</a:t>
              </a: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0551994-5683-4C64-9EAC-68C28EB51679}"/>
                </a:ext>
              </a:extLst>
            </p:cNvPr>
            <p:cNvSpPr/>
            <p:nvPr/>
          </p:nvSpPr>
          <p:spPr>
            <a:xfrm>
              <a:off x="4937169" y="5500609"/>
              <a:ext cx="982579" cy="9825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125EFEB-C93F-4C5B-8BC4-EB3F126F1F62}"/>
                </a:ext>
              </a:extLst>
            </p:cNvPr>
            <p:cNvSpPr txBox="1"/>
            <p:nvPr/>
          </p:nvSpPr>
          <p:spPr>
            <a:xfrm>
              <a:off x="4978655" y="5061875"/>
              <a:ext cx="899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>
                      <a:lumMod val="65000"/>
                    </a:schemeClr>
                  </a:solidFill>
                </a:rPr>
                <a:t>S1: </a:t>
              </a:r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</a:rPr>
                <a:t>译码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A9535FDA-D53C-4509-A691-B00376E053AE}"/>
                </a:ext>
              </a:extLst>
            </p:cNvPr>
            <p:cNvCxnSpPr>
              <a:cxnSpLocks/>
              <a:stCxn id="16" idx="6"/>
              <a:endCxn id="20" idx="2"/>
            </p:cNvCxnSpPr>
            <p:nvPr/>
          </p:nvCxnSpPr>
          <p:spPr>
            <a:xfrm>
              <a:off x="3864457" y="5991899"/>
              <a:ext cx="10727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928DA95-3A04-470B-A4C8-D6226344E2DD}"/>
                </a:ext>
              </a:extLst>
            </p:cNvPr>
            <p:cNvSpPr/>
            <p:nvPr/>
          </p:nvSpPr>
          <p:spPr>
            <a:xfrm>
              <a:off x="6992460" y="5500608"/>
              <a:ext cx="982579" cy="98257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0BE5685-E024-4E13-A3CD-ABF08A2EA674}"/>
                </a:ext>
              </a:extLst>
            </p:cNvPr>
            <p:cNvSpPr txBox="1"/>
            <p:nvPr/>
          </p:nvSpPr>
          <p:spPr>
            <a:xfrm>
              <a:off x="7031545" y="5061875"/>
              <a:ext cx="899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00FF"/>
                  </a:solidFill>
                </a:rPr>
                <a:t>S2: </a:t>
              </a:r>
              <a:r>
                <a:rPr lang="zh-CN" altLang="en-US" sz="1600" b="1" dirty="0">
                  <a:solidFill>
                    <a:srgbClr val="0000FF"/>
                  </a:solidFill>
                </a:rPr>
                <a:t>分支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E4712E6-F876-429C-A68D-3484E32EC186}"/>
                </a:ext>
              </a:extLst>
            </p:cNvPr>
            <p:cNvCxnSpPr>
              <a:cxnSpLocks/>
              <a:stCxn id="20" idx="6"/>
              <a:endCxn id="23" idx="2"/>
            </p:cNvCxnSpPr>
            <p:nvPr/>
          </p:nvCxnSpPr>
          <p:spPr>
            <a:xfrm flipV="1">
              <a:off x="5919748" y="5991898"/>
              <a:ext cx="1072712" cy="1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D87B39F-4093-4994-90ED-D6C96AC18D83}"/>
                </a:ext>
              </a:extLst>
            </p:cNvPr>
            <p:cNvSpPr/>
            <p:nvPr/>
          </p:nvSpPr>
          <p:spPr>
            <a:xfrm>
              <a:off x="2757918" y="5464063"/>
              <a:ext cx="1270214" cy="106182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it-IT" altLang="zh-CN" sz="900" dirty="0"/>
                <a:t>IRWrite</a:t>
              </a:r>
            </a:p>
            <a:p>
              <a:pPr algn="ctr"/>
              <a:r>
                <a:rPr lang="it-IT" altLang="zh-CN" sz="900" dirty="0"/>
                <a:t>IorD = 0</a:t>
              </a:r>
            </a:p>
            <a:p>
              <a:pPr algn="ctr"/>
              <a:r>
                <a:rPr lang="en-US" altLang="zh-CN" sz="900" dirty="0" err="1"/>
                <a:t>ALUControl</a:t>
              </a:r>
              <a:r>
                <a:rPr lang="en-US" altLang="zh-CN" sz="900" dirty="0"/>
                <a:t>=</a:t>
              </a:r>
              <a:r>
                <a:rPr lang="zh-CN" altLang="en-US" sz="900" dirty="0"/>
                <a:t>加法</a:t>
              </a:r>
              <a:endParaRPr lang="en-US" altLang="zh-CN" sz="900" dirty="0"/>
            </a:p>
            <a:p>
              <a:pPr algn="ctr"/>
              <a:r>
                <a:rPr lang="it-IT" altLang="zh-CN" sz="900" dirty="0"/>
                <a:t>ALUSrcA=  0</a:t>
              </a:r>
            </a:p>
            <a:p>
              <a:pPr algn="ctr"/>
              <a:r>
                <a:rPr lang="it-IT" altLang="zh-CN" sz="900" dirty="0"/>
                <a:t>ALUSrcB=01</a:t>
              </a:r>
            </a:p>
            <a:p>
              <a:pPr algn="ctr"/>
              <a:r>
                <a:rPr lang="it-IT" altLang="zh-CN" sz="900" dirty="0"/>
                <a:t>PCwrite</a:t>
              </a:r>
            </a:p>
            <a:p>
              <a:pPr algn="ctr"/>
              <a:r>
                <a:rPr lang="it-IT" altLang="zh-CN" sz="900" dirty="0">
                  <a:solidFill>
                    <a:srgbClr val="0000FF"/>
                  </a:solidFill>
                </a:rPr>
                <a:t>PCSrc=0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611D2ED-8D3B-4301-9882-EF2740C90748}"/>
                </a:ext>
              </a:extLst>
            </p:cNvPr>
            <p:cNvSpPr/>
            <p:nvPr/>
          </p:nvSpPr>
          <p:spPr>
            <a:xfrm>
              <a:off x="6963044" y="5576123"/>
              <a:ext cx="1082348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altLang="zh-CN" sz="1000" dirty="0">
                  <a:solidFill>
                    <a:srgbClr val="0000FF"/>
                  </a:solidFill>
                </a:rPr>
                <a:t>ALUSrcA=  1</a:t>
              </a:r>
            </a:p>
            <a:p>
              <a:pPr algn="ctr"/>
              <a:r>
                <a:rPr lang="it-IT" altLang="zh-CN" sz="1000" dirty="0">
                  <a:solidFill>
                    <a:srgbClr val="0000FF"/>
                  </a:solidFill>
                </a:rPr>
                <a:t>ALUSrcB=</a:t>
              </a:r>
              <a:r>
                <a:rPr lang="en-US" altLang="zh-CN" sz="1000" dirty="0">
                  <a:solidFill>
                    <a:srgbClr val="0000FF"/>
                  </a:solidFill>
                </a:rPr>
                <a:t>0</a:t>
              </a:r>
              <a:r>
                <a:rPr lang="it-IT" altLang="zh-CN" sz="1000" dirty="0">
                  <a:solidFill>
                    <a:srgbClr val="0000FF"/>
                  </a:solidFill>
                </a:rPr>
                <a:t>0</a:t>
              </a:r>
            </a:p>
            <a:p>
              <a:r>
                <a:rPr lang="en-US" altLang="zh-CN" sz="1000" dirty="0" err="1">
                  <a:solidFill>
                    <a:srgbClr val="0000FF"/>
                  </a:solidFill>
                </a:rPr>
                <a:t>ALUControl</a:t>
              </a:r>
              <a:r>
                <a:rPr lang="en-US" altLang="zh-CN" sz="1000" dirty="0">
                  <a:solidFill>
                    <a:srgbClr val="0000FF"/>
                  </a:solidFill>
                </a:rPr>
                <a:t>=Zero</a:t>
              </a:r>
            </a:p>
            <a:p>
              <a:pPr algn="ctr"/>
              <a:r>
                <a:rPr lang="en-US" altLang="zh-CN" sz="1000" dirty="0">
                  <a:solidFill>
                    <a:srgbClr val="0000FF"/>
                  </a:solidFill>
                </a:rPr>
                <a:t>Branch</a:t>
              </a:r>
            </a:p>
            <a:p>
              <a:pPr algn="ctr"/>
              <a:r>
                <a:rPr lang="en-US" altLang="zh-CN" sz="1000" dirty="0" err="1">
                  <a:solidFill>
                    <a:srgbClr val="0000FF"/>
                  </a:solidFill>
                </a:rPr>
                <a:t>PCSrc</a:t>
              </a:r>
              <a:r>
                <a:rPr lang="en-US" altLang="zh-CN" sz="1000" dirty="0">
                  <a:solidFill>
                    <a:srgbClr val="0000FF"/>
                  </a:solidFill>
                </a:rPr>
                <a:t>=1</a:t>
              </a:r>
              <a:endParaRPr lang="it-IT" altLang="zh-CN" sz="1000" dirty="0">
                <a:solidFill>
                  <a:srgbClr val="0000FF"/>
                </a:solidFill>
              </a:endParaRPr>
            </a:p>
          </p:txBody>
        </p:sp>
      </p:grp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5EB3957-CE57-4BDA-AF8C-F28C3CC4351C}"/>
              </a:ext>
            </a:extLst>
          </p:cNvPr>
          <p:cNvCxnSpPr/>
          <p:nvPr/>
        </p:nvCxnSpPr>
        <p:spPr>
          <a:xfrm flipH="1">
            <a:off x="3790604" y="1302327"/>
            <a:ext cx="1146565" cy="441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CA6A7D4-D806-4A03-ADE9-80965667BB28}"/>
              </a:ext>
            </a:extLst>
          </p:cNvPr>
          <p:cNvCxnSpPr>
            <a:cxnSpLocks/>
          </p:cNvCxnSpPr>
          <p:nvPr/>
        </p:nvCxnSpPr>
        <p:spPr>
          <a:xfrm>
            <a:off x="5547361" y="1302327"/>
            <a:ext cx="266006" cy="4577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中括号 28">
            <a:extLst>
              <a:ext uri="{FF2B5EF4-FFF2-40B4-BE49-F238E27FC236}">
                <a16:creationId xmlns:a16="http://schemas.microsoft.com/office/drawing/2014/main" id="{7FDA1DD9-85A3-4596-99A3-2C6A0774BEF9}"/>
              </a:ext>
            </a:extLst>
          </p:cNvPr>
          <p:cNvSpPr/>
          <p:nvPr/>
        </p:nvSpPr>
        <p:spPr>
          <a:xfrm rot="5400000">
            <a:off x="5325125" y="4494826"/>
            <a:ext cx="202237" cy="4178964"/>
          </a:xfrm>
          <a:prstGeom prst="rightBracket">
            <a:avLst>
              <a:gd name="adj" fmla="val 120995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6E600D0-A66D-4E69-9205-9C4D3E96EAE9}"/>
              </a:ext>
            </a:extLst>
          </p:cNvPr>
          <p:cNvGrpSpPr/>
          <p:nvPr/>
        </p:nvGrpSpPr>
        <p:grpSpPr>
          <a:xfrm>
            <a:off x="7975039" y="5061875"/>
            <a:ext cx="2216546" cy="1421312"/>
            <a:chOff x="7975039" y="5061875"/>
            <a:chExt cx="2216546" cy="1421312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9978824-C4E9-4674-9785-DF5236784B1C}"/>
                </a:ext>
              </a:extLst>
            </p:cNvPr>
            <p:cNvGrpSpPr/>
            <p:nvPr/>
          </p:nvGrpSpPr>
          <p:grpSpPr>
            <a:xfrm>
              <a:off x="7975039" y="5500608"/>
              <a:ext cx="2216546" cy="982579"/>
              <a:chOff x="7975039" y="5500608"/>
              <a:chExt cx="2216546" cy="982579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D37AED0F-CF4D-4E1E-B429-B5ECFB3932B7}"/>
                  </a:ext>
                </a:extLst>
              </p:cNvPr>
              <p:cNvGrpSpPr/>
              <p:nvPr/>
            </p:nvGrpSpPr>
            <p:grpSpPr>
              <a:xfrm>
                <a:off x="7975039" y="5500608"/>
                <a:ext cx="2041396" cy="982579"/>
                <a:chOff x="7975039" y="5500608"/>
                <a:chExt cx="2041396" cy="982579"/>
              </a:xfrm>
            </p:grpSpPr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7FB7B85C-5855-4EB8-BFC7-4CCF2337E29D}"/>
                    </a:ext>
                  </a:extLst>
                </p:cNvPr>
                <p:cNvSpPr/>
                <p:nvPr/>
              </p:nvSpPr>
              <p:spPr>
                <a:xfrm>
                  <a:off x="9033856" y="5500608"/>
                  <a:ext cx="982579" cy="982579"/>
                </a:xfrm>
                <a:prstGeom prst="ellipse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1EDE2B15-4F9B-49B5-BD5A-A8AC56D67AEC}"/>
                    </a:ext>
                  </a:extLst>
                </p:cNvPr>
                <p:cNvCxnSpPr>
                  <a:cxnSpLocks/>
                  <a:stCxn id="23" idx="6"/>
                  <a:endCxn id="33" idx="2"/>
                </p:cNvCxnSpPr>
                <p:nvPr/>
              </p:nvCxnSpPr>
              <p:spPr>
                <a:xfrm>
                  <a:off x="7975039" y="5991898"/>
                  <a:ext cx="1058817" cy="0"/>
                </a:xfrm>
                <a:prstGeom prst="straightConnector1">
                  <a:avLst/>
                </a:prstGeom>
                <a:ln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47D109C9-3F67-4BDC-944B-727C7BCA8E6F}"/>
                  </a:ext>
                </a:extLst>
              </p:cNvPr>
              <p:cNvSpPr/>
              <p:nvPr/>
            </p:nvSpPr>
            <p:spPr>
              <a:xfrm>
                <a:off x="8921371" y="5651480"/>
                <a:ext cx="1270214" cy="553998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t-IT" altLang="zh-CN" sz="1000" dirty="0">
                    <a:solidFill>
                      <a:srgbClr val="0000FF"/>
                    </a:solidFill>
                  </a:rPr>
                  <a:t>ALUSrcA=  0</a:t>
                </a:r>
              </a:p>
              <a:p>
                <a:pPr algn="ctr"/>
                <a:r>
                  <a:rPr lang="it-IT" altLang="zh-CN" sz="1000" dirty="0">
                    <a:solidFill>
                      <a:srgbClr val="0000FF"/>
                    </a:solidFill>
                  </a:rPr>
                  <a:t>ALUSrcB=11</a:t>
                </a:r>
              </a:p>
              <a:p>
                <a:pPr algn="ctr"/>
                <a:r>
                  <a:rPr lang="en-US" altLang="zh-CN" sz="1000" dirty="0" err="1">
                    <a:solidFill>
                      <a:srgbClr val="0000FF"/>
                    </a:solidFill>
                  </a:rPr>
                  <a:t>ALUControl</a:t>
                </a:r>
                <a:r>
                  <a:rPr lang="en-US" altLang="zh-CN" sz="1000" dirty="0">
                    <a:solidFill>
                      <a:srgbClr val="0000FF"/>
                    </a:solidFill>
                  </a:rPr>
                  <a:t>=</a:t>
                </a:r>
                <a:r>
                  <a:rPr lang="zh-CN" altLang="en-US" sz="1000" dirty="0">
                    <a:solidFill>
                      <a:srgbClr val="0000FF"/>
                    </a:solidFill>
                  </a:rPr>
                  <a:t>加法</a:t>
                </a:r>
                <a:endParaRPr lang="en-US" altLang="zh-CN" sz="1000" dirty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E5C9D20-04ED-4764-9B92-68DF3816B66B}"/>
                </a:ext>
              </a:extLst>
            </p:cNvPr>
            <p:cNvSpPr txBox="1"/>
            <p:nvPr/>
          </p:nvSpPr>
          <p:spPr>
            <a:xfrm>
              <a:off x="9029761" y="5061875"/>
              <a:ext cx="899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0000FF"/>
                  </a:solidFill>
                </a:rPr>
                <a:t>S3: </a:t>
              </a:r>
              <a:r>
                <a:rPr lang="zh-CN" altLang="en-US" sz="1600" dirty="0">
                  <a:solidFill>
                    <a:srgbClr val="0000FF"/>
                  </a:solidFill>
                </a:rPr>
                <a:t>计算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BDF9C89-9E57-45A8-941F-3F15A6B8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12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6727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9619528"/>
              </p:ext>
            </p:extLst>
          </p:nvPr>
        </p:nvGraphicFramePr>
        <p:xfrm>
          <a:off x="774159" y="1167064"/>
          <a:ext cx="10346228" cy="5233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4" name="VISIO" r:id="rId5" imgW="5743440" imgH="2904480" progId="Visio.Drawing.6">
                  <p:embed/>
                </p:oleObj>
              </mc:Choice>
              <mc:Fallback>
                <p:oleObj name="VISIO" r:id="rId5" imgW="5743440" imgH="2904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159" y="1167064"/>
                        <a:ext cx="10346228" cy="5233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4FB5C8F8-1826-4AC9-A145-D86CD4C7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数据路径 </a:t>
            </a:r>
            <a:r>
              <a:rPr lang="en-US" altLang="zh-CN" sz="36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6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spc="3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控制单元</a:t>
            </a:r>
            <a:endParaRPr lang="zh-CN" altLang="en-US" sz="4000" spc="3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C6B495D-4683-4462-9785-856004E2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13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104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50137943"/>
              </p:ext>
            </p:extLst>
          </p:nvPr>
        </p:nvGraphicFramePr>
        <p:xfrm>
          <a:off x="774159" y="1167064"/>
          <a:ext cx="10346228" cy="5233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0" name="VISIO" r:id="rId7" imgW="5743440" imgH="2904480" progId="Visio.Drawing.6">
                  <p:embed/>
                </p:oleObj>
              </mc:Choice>
              <mc:Fallback>
                <p:oleObj name="VISIO" r:id="rId7" imgW="5743440" imgH="2904480" progId="Visio.Drawing.6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159" y="1167064"/>
                        <a:ext cx="10346228" cy="5233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4FB5C8F8-1826-4AC9-A145-D86CD4C7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数据路径 </a:t>
            </a:r>
            <a:r>
              <a:rPr lang="en-US" altLang="zh-CN" sz="36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6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spc="3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控制单元</a:t>
            </a:r>
            <a:endParaRPr lang="zh-CN" altLang="en-US" sz="4000" spc="3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24E94C1-4DE6-440E-80A0-560AD0D8A6DC}"/>
              </a:ext>
            </a:extLst>
          </p:cNvPr>
          <p:cNvSpPr/>
          <p:nvPr/>
        </p:nvSpPr>
        <p:spPr>
          <a:xfrm>
            <a:off x="641684" y="1078832"/>
            <a:ext cx="10635916" cy="538212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Group 26">
            <a:extLst>
              <a:ext uri="{FF2B5EF4-FFF2-40B4-BE49-F238E27FC236}">
                <a16:creationId xmlns:a16="http://schemas.microsoft.com/office/drawing/2014/main" id="{3219FB50-6F70-4826-9EC1-07242B4B1822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01596013"/>
              </p:ext>
            </p:extLst>
          </p:nvPr>
        </p:nvGraphicFramePr>
        <p:xfrm>
          <a:off x="83652" y="3202149"/>
          <a:ext cx="4502106" cy="3650112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035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9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486">
                  <a:extLst>
                    <a:ext uri="{9D8B030D-6E8A-4147-A177-3AD203B41FA5}">
                      <a16:colId xmlns:a16="http://schemas.microsoft.com/office/drawing/2014/main" val="253580813"/>
                    </a:ext>
                  </a:extLst>
                </a:gridCol>
              </a:tblGrid>
              <a:tr h="37408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ALU Decoder truth table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722678122"/>
                  </a:ext>
                </a:extLst>
              </a:tr>
              <a:tr h="374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ALUOp</a:t>
                      </a:r>
                      <a:r>
                        <a:rPr kumimoji="0" lang="en-US" sz="140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1:0</a:t>
                      </a:r>
                      <a:endParaRPr kumimoji="0" lang="en-US" sz="14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Funct</a:t>
                      </a:r>
                      <a:r>
                        <a:rPr kumimoji="0" lang="en-US" altLang="zh-CN" sz="1400" b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5:0</a:t>
                      </a:r>
                      <a:endParaRPr kumimoji="0" lang="en-US" sz="14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ALUControl</a:t>
                      </a:r>
                      <a:r>
                        <a:rPr kumimoji="0" lang="en-US" sz="1400" b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2:0</a:t>
                      </a:r>
                      <a:endParaRPr kumimoji="0" lang="en-US" sz="14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指令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010 (Add)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lw</a:t>
                      </a:r>
                      <a:r>
                        <a:rPr kumimoji="0" 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kumimoji="0" lang="en-US" sz="14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sw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110 (Subtract)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beq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744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100000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010 (Add)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add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4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100010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110 (Subtract)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sub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74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100100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000 (And)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74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100101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001 (Or)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74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101010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111 (SLT)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slt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Not Used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306453"/>
                  </a:ext>
                </a:extLst>
              </a:tr>
            </a:tbl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9EA5A298-88FC-4A79-A7C9-3E4828BA9B87}"/>
              </a:ext>
            </a:extLst>
          </p:cNvPr>
          <p:cNvGrpSpPr/>
          <p:nvPr/>
        </p:nvGrpSpPr>
        <p:grpSpPr>
          <a:xfrm>
            <a:off x="7412277" y="1103349"/>
            <a:ext cx="4502107" cy="4197600"/>
            <a:chOff x="7412277" y="1103349"/>
            <a:chExt cx="4502107" cy="4197600"/>
          </a:xfrm>
        </p:grpSpPr>
        <p:graphicFrame>
          <p:nvGraphicFramePr>
            <p:cNvPr id="7" name="Object 5">
              <a:extLst>
                <a:ext uri="{FF2B5EF4-FFF2-40B4-BE49-F238E27FC236}">
                  <a16:creationId xmlns:a16="http://schemas.microsoft.com/office/drawing/2014/main" id="{CD730622-BB4B-4C78-8A55-F4889A9BAEEC}"/>
                </a:ext>
              </a:extLst>
            </p:cNvPr>
            <p:cNvGraphicFramePr>
              <a:graphicFrameLocks noChangeAspect="1"/>
            </p:cNvGraphicFramePr>
            <p:nvPr>
              <p:custDataLst>
                <p:tags r:id="rId4"/>
              </p:custDataLst>
              <p:extLst>
                <p:ext uri="{D42A27DB-BD31-4B8C-83A1-F6EECF244321}">
                  <p14:modId xmlns:p14="http://schemas.microsoft.com/office/powerpoint/2010/main" val="1556841514"/>
                </p:ext>
              </p:extLst>
            </p:nvPr>
          </p:nvGraphicFramePr>
          <p:xfrm>
            <a:off x="7412277" y="1103349"/>
            <a:ext cx="4502107" cy="4197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1" name="VISIO" r:id="rId9" imgW="2135880" imgH="1990080" progId="Visio.Drawing.6">
                    <p:embed/>
                  </p:oleObj>
                </mc:Choice>
                <mc:Fallback>
                  <p:oleObj name="VISIO" r:id="rId9" imgW="2135880" imgH="1990080" progId="Visio.Drawing.6">
                    <p:embed/>
                    <p:pic>
                      <p:nvPicPr>
                        <p:cNvPr id="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12277" y="1103349"/>
                          <a:ext cx="4502107" cy="41976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28575">
                          <a:solidFill>
                            <a:srgbClr val="FF0000"/>
                          </a:solidFill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0BC9199-CFC6-4DEF-BA9C-2DFB8F740398}"/>
                </a:ext>
              </a:extLst>
            </p:cNvPr>
            <p:cNvSpPr/>
            <p:nvPr/>
          </p:nvSpPr>
          <p:spPr>
            <a:xfrm>
              <a:off x="8745794" y="2551472"/>
              <a:ext cx="555522" cy="240890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EDE7C13-1779-4CD1-9719-2D9D1506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14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94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56448353"/>
              </p:ext>
            </p:extLst>
          </p:nvPr>
        </p:nvGraphicFramePr>
        <p:xfrm>
          <a:off x="3927338" y="2401035"/>
          <a:ext cx="8000805" cy="4064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3" name="VISIO" r:id="rId4" imgW="5743440" imgH="2916720" progId="Visio.Drawing.6">
                  <p:embed/>
                </p:oleObj>
              </mc:Choice>
              <mc:Fallback>
                <p:oleObj name="VISIO" r:id="rId4" imgW="5743440" imgH="2916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7338" y="2401035"/>
                        <a:ext cx="8000805" cy="4064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椭圆 11">
            <a:extLst>
              <a:ext uri="{FF2B5EF4-FFF2-40B4-BE49-F238E27FC236}">
                <a16:creationId xmlns:a16="http://schemas.microsoft.com/office/drawing/2014/main" id="{C3939176-6CC4-4E37-8A1A-5D05045277B0}"/>
              </a:ext>
            </a:extLst>
          </p:cNvPr>
          <p:cNvSpPr/>
          <p:nvPr/>
        </p:nvSpPr>
        <p:spPr>
          <a:xfrm>
            <a:off x="1446109" y="1462009"/>
            <a:ext cx="982579" cy="98257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A7B1F7-DC2C-44CD-9FB6-AED9C11FAF54}"/>
              </a:ext>
            </a:extLst>
          </p:cNvPr>
          <p:cNvSpPr txBox="1"/>
          <p:nvPr/>
        </p:nvSpPr>
        <p:spPr>
          <a:xfrm>
            <a:off x="546625" y="1953298"/>
            <a:ext cx="653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Reset</a:t>
            </a:r>
            <a:endParaRPr lang="zh-CN" altLang="en-US" sz="16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6F05703-5FEA-4901-9F6C-E5F6331D5F86}"/>
              </a:ext>
            </a:extLst>
          </p:cNvPr>
          <p:cNvCxnSpPr>
            <a:cxnSpLocks/>
            <a:stCxn id="13" idx="3"/>
            <a:endCxn id="12" idx="2"/>
          </p:cNvCxnSpPr>
          <p:nvPr/>
        </p:nvCxnSpPr>
        <p:spPr>
          <a:xfrm flipV="1">
            <a:off x="1199753" y="1953299"/>
            <a:ext cx="246356" cy="16927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D35F22B-C11C-4E6E-B8A7-19F0B5DACB8B}"/>
              </a:ext>
            </a:extLst>
          </p:cNvPr>
          <p:cNvSpPr txBox="1"/>
          <p:nvPr/>
        </p:nvSpPr>
        <p:spPr>
          <a:xfrm>
            <a:off x="1243029" y="1044205"/>
            <a:ext cx="1566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</a:rPr>
              <a:t>S0: </a:t>
            </a:r>
            <a:r>
              <a:rPr lang="zh-CN" altLang="en-US" sz="1600" b="1" dirty="0">
                <a:solidFill>
                  <a:srgbClr val="0000FF"/>
                </a:solidFill>
              </a:rPr>
              <a:t>取指令 </a:t>
            </a:r>
            <a:r>
              <a:rPr lang="en-US" altLang="zh-CN" sz="1600" dirty="0">
                <a:solidFill>
                  <a:srgbClr val="0000FF"/>
                </a:solidFill>
              </a:rPr>
              <a:t>+ PC'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C3CE8AF-B1D9-4CDA-9E62-A8BA9F90F6E4}"/>
              </a:ext>
            </a:extLst>
          </p:cNvPr>
          <p:cNvSpPr/>
          <p:nvPr/>
        </p:nvSpPr>
        <p:spPr>
          <a:xfrm>
            <a:off x="1322149" y="1425463"/>
            <a:ext cx="1270214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altLang="zh-CN" sz="900" dirty="0">
                <a:solidFill>
                  <a:srgbClr val="0000FF"/>
                </a:solidFill>
              </a:rPr>
              <a:t>IRWrite</a:t>
            </a:r>
          </a:p>
          <a:p>
            <a:pPr algn="ctr"/>
            <a:r>
              <a:rPr lang="it-IT" altLang="zh-CN" sz="900" dirty="0">
                <a:solidFill>
                  <a:srgbClr val="0000FF"/>
                </a:solidFill>
              </a:rPr>
              <a:t>IorD = 0</a:t>
            </a:r>
          </a:p>
          <a:p>
            <a:pPr algn="ctr"/>
            <a:r>
              <a:rPr lang="en-US" altLang="zh-CN" sz="900" dirty="0" err="1">
                <a:solidFill>
                  <a:srgbClr val="0000FF"/>
                </a:solidFill>
              </a:rPr>
              <a:t>ALUControl</a:t>
            </a:r>
            <a:r>
              <a:rPr lang="en-US" altLang="zh-CN" sz="900" dirty="0">
                <a:solidFill>
                  <a:srgbClr val="0000FF"/>
                </a:solidFill>
              </a:rPr>
              <a:t>=</a:t>
            </a:r>
            <a:r>
              <a:rPr lang="zh-CN" altLang="en-US" sz="900" dirty="0">
                <a:solidFill>
                  <a:srgbClr val="0000FF"/>
                </a:solidFill>
              </a:rPr>
              <a:t>加法</a:t>
            </a:r>
            <a:endParaRPr lang="en-US" altLang="zh-CN" sz="900" dirty="0">
              <a:solidFill>
                <a:srgbClr val="0000FF"/>
              </a:solidFill>
            </a:endParaRPr>
          </a:p>
          <a:p>
            <a:pPr algn="ctr"/>
            <a:r>
              <a:rPr lang="it-IT" altLang="zh-CN" sz="900" dirty="0">
                <a:solidFill>
                  <a:srgbClr val="0000FF"/>
                </a:solidFill>
              </a:rPr>
              <a:t>ALUSrcA=  0</a:t>
            </a:r>
          </a:p>
          <a:p>
            <a:pPr algn="ctr"/>
            <a:r>
              <a:rPr lang="it-IT" altLang="zh-CN" sz="900" dirty="0">
                <a:solidFill>
                  <a:srgbClr val="0000FF"/>
                </a:solidFill>
              </a:rPr>
              <a:t>ALUSrcB=01</a:t>
            </a:r>
          </a:p>
          <a:p>
            <a:pPr algn="ctr"/>
            <a:r>
              <a:rPr lang="it-IT" altLang="zh-CN" sz="900" dirty="0">
                <a:solidFill>
                  <a:srgbClr val="0000FF"/>
                </a:solidFill>
              </a:rPr>
              <a:t>PCwrite</a:t>
            </a:r>
          </a:p>
          <a:p>
            <a:pPr algn="ctr"/>
            <a:r>
              <a:rPr lang="it-IT" altLang="zh-CN" sz="900" dirty="0">
                <a:solidFill>
                  <a:srgbClr val="0000FF"/>
                </a:solidFill>
              </a:rPr>
              <a:t>PCSrc=0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A7B8C679-6BB3-4ED5-8E7F-0CD71749A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3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控制单元 </a:t>
            </a:r>
            <a:r>
              <a:rPr lang="en-US" altLang="zh-CN" sz="3600" spc="3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FSM</a:t>
            </a:r>
            <a:endParaRPr lang="zh-CN" altLang="en-US" sz="4000" spc="3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4F3E09A-6E09-4978-AD96-90530FC95008}"/>
              </a:ext>
            </a:extLst>
          </p:cNvPr>
          <p:cNvSpPr/>
          <p:nvPr/>
        </p:nvSpPr>
        <p:spPr>
          <a:xfrm>
            <a:off x="6931512" y="815860"/>
            <a:ext cx="3191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2800" dirty="0">
                <a:latin typeface="Courier New" pitchFamily="49" charset="0"/>
              </a:rPr>
              <a:t> rt, </a:t>
            </a:r>
            <a:r>
              <a:rPr lang="en-US" altLang="zh-CN" sz="2800" dirty="0" err="1">
                <a:latin typeface="Courier New" pitchFamily="49" charset="0"/>
              </a:rPr>
              <a:t>imm</a:t>
            </a:r>
            <a:r>
              <a:rPr lang="en-US" altLang="zh-CN" sz="2800" dirty="0">
                <a:latin typeface="Courier New" pitchFamily="49" charset="0"/>
              </a:rPr>
              <a:t>(</a:t>
            </a:r>
            <a:r>
              <a:rPr lang="en-US" altLang="zh-CN" sz="2800" dirty="0" err="1">
                <a:latin typeface="Courier New" pitchFamily="49" charset="0"/>
              </a:rPr>
              <a:t>rs</a:t>
            </a:r>
            <a:r>
              <a:rPr lang="en-US" altLang="zh-CN" sz="2800" dirty="0">
                <a:latin typeface="Courier New" pitchFamily="49" charset="0"/>
              </a:rPr>
              <a:t>)</a:t>
            </a:r>
            <a:endParaRPr lang="zh-CN" altLang="en-US" sz="2800" dirty="0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DE479F67-9713-4252-B42B-7F4B57322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150326"/>
              </p:ext>
            </p:extLst>
          </p:nvPr>
        </p:nvGraphicFramePr>
        <p:xfrm>
          <a:off x="6551448" y="1561130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rs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rt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Imm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5" name="组合 24">
            <a:extLst>
              <a:ext uri="{FF2B5EF4-FFF2-40B4-BE49-F238E27FC236}">
                <a16:creationId xmlns:a16="http://schemas.microsoft.com/office/drawing/2014/main" id="{069539D9-1959-4065-9667-3C2DB613E2CD}"/>
              </a:ext>
            </a:extLst>
          </p:cNvPr>
          <p:cNvGrpSpPr/>
          <p:nvPr/>
        </p:nvGrpSpPr>
        <p:grpSpPr>
          <a:xfrm>
            <a:off x="7166611" y="1921447"/>
            <a:ext cx="3309770" cy="309323"/>
            <a:chOff x="8522288" y="1238621"/>
            <a:chExt cx="3309770" cy="309323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F731F6B-27CC-423D-8CCD-A340D49CAA3E}"/>
                </a:ext>
              </a:extLst>
            </p:cNvPr>
            <p:cNvSpPr txBox="1"/>
            <p:nvPr/>
          </p:nvSpPr>
          <p:spPr>
            <a:xfrm>
              <a:off x="8522288" y="1238621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25       21</a:t>
              </a:r>
              <a:endParaRPr lang="zh-CN" altLang="en-US" sz="1400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06C20FA-7DB5-4D20-9451-3D0B8BAEFC2A}"/>
                </a:ext>
              </a:extLst>
            </p:cNvPr>
            <p:cNvSpPr txBox="1"/>
            <p:nvPr/>
          </p:nvSpPr>
          <p:spPr>
            <a:xfrm>
              <a:off x="9810351" y="1240167"/>
              <a:ext cx="2021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15                                       0</a:t>
              </a:r>
              <a:endParaRPr lang="zh-CN" altLang="en-US" sz="1400" dirty="0"/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C09C405-714C-42D1-BB5A-45086E78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15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7112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8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004402"/>
              </p:ext>
            </p:extLst>
          </p:nvPr>
        </p:nvGraphicFramePr>
        <p:xfrm>
          <a:off x="3942260" y="2607433"/>
          <a:ext cx="80359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02" name="VISIO" r:id="rId4" imgW="5743440" imgH="2904480" progId="Visio.Drawing.6">
                  <p:embed/>
                </p:oleObj>
              </mc:Choice>
              <mc:Fallback>
                <p:oleObj name="VISIO" r:id="rId4" imgW="5743440" imgH="2904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2260" y="2607433"/>
                        <a:ext cx="8035925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46625" y="3554762"/>
            <a:ext cx="309571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E0AB6"/>
                </a:solidFill>
              </a:rPr>
              <a:t>读</a:t>
            </a:r>
            <a:r>
              <a:rPr lang="en-US" altLang="zh-CN" sz="2000" dirty="0" err="1">
                <a:solidFill>
                  <a:srgbClr val="1E0AB6"/>
                </a:solidFill>
              </a:rPr>
              <a:t>rs</a:t>
            </a:r>
            <a:r>
              <a:rPr lang="zh-CN" altLang="en-US" sz="2000" dirty="0">
                <a:solidFill>
                  <a:srgbClr val="1E0AB6"/>
                </a:solidFill>
              </a:rPr>
              <a:t>、</a:t>
            </a:r>
            <a:r>
              <a:rPr lang="en-US" altLang="zh-CN" sz="2000" dirty="0" err="1">
                <a:solidFill>
                  <a:srgbClr val="1E0AB6"/>
                </a:solidFill>
              </a:rPr>
              <a:t>rt</a:t>
            </a:r>
            <a:r>
              <a:rPr lang="zh-CN" altLang="en-US" sz="2000" dirty="0">
                <a:solidFill>
                  <a:srgbClr val="1E0AB6"/>
                </a:solidFill>
              </a:rPr>
              <a:t>字段</a:t>
            </a:r>
            <a:endParaRPr lang="en-US" altLang="zh-CN" sz="2000" dirty="0">
              <a:solidFill>
                <a:srgbClr val="1E0AB6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E0AB6"/>
                </a:solidFill>
              </a:rPr>
              <a:t>对立即数进行符号扩展</a:t>
            </a:r>
            <a:endParaRPr lang="en-US" altLang="zh-CN" sz="2000" dirty="0">
              <a:solidFill>
                <a:srgbClr val="1E0AB6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E0AB6"/>
                </a:solidFill>
              </a:rPr>
              <a:t>Opcode</a:t>
            </a:r>
            <a:r>
              <a:rPr lang="zh-CN" altLang="en-US" sz="2000" dirty="0">
                <a:solidFill>
                  <a:srgbClr val="1E0AB6"/>
                </a:solidFill>
              </a:rPr>
              <a:t>字段译码</a:t>
            </a:r>
            <a:endParaRPr lang="en-US" altLang="zh-CN" sz="2000" dirty="0">
              <a:solidFill>
                <a:srgbClr val="1E0AB6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E67CD23-5E11-436C-A8BD-40F0E17C600D}"/>
              </a:ext>
            </a:extLst>
          </p:cNvPr>
          <p:cNvSpPr/>
          <p:nvPr/>
        </p:nvSpPr>
        <p:spPr>
          <a:xfrm>
            <a:off x="1446109" y="1462009"/>
            <a:ext cx="982579" cy="982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81A200-F569-4242-9EE3-693495FC7E34}"/>
              </a:ext>
            </a:extLst>
          </p:cNvPr>
          <p:cNvSpPr txBox="1"/>
          <p:nvPr/>
        </p:nvSpPr>
        <p:spPr>
          <a:xfrm>
            <a:off x="546625" y="1953298"/>
            <a:ext cx="653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Reset</a:t>
            </a:r>
            <a:endParaRPr lang="zh-CN" altLang="en-US" sz="16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88240B9-7EC3-4695-83CD-8184254B7D49}"/>
              </a:ext>
            </a:extLst>
          </p:cNvPr>
          <p:cNvCxnSpPr>
            <a:cxnSpLocks/>
            <a:stCxn id="13" idx="3"/>
            <a:endCxn id="9" idx="2"/>
          </p:cNvCxnSpPr>
          <p:nvPr/>
        </p:nvCxnSpPr>
        <p:spPr>
          <a:xfrm flipV="1">
            <a:off x="1199753" y="1953299"/>
            <a:ext cx="246356" cy="169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A3DFD4D-152E-4DC2-BD62-C283EDCAF94B}"/>
              </a:ext>
            </a:extLst>
          </p:cNvPr>
          <p:cNvSpPr/>
          <p:nvPr/>
        </p:nvSpPr>
        <p:spPr>
          <a:xfrm>
            <a:off x="1322149" y="1425463"/>
            <a:ext cx="1270214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altLang="zh-CN" sz="900" dirty="0"/>
              <a:t>IRWrite</a:t>
            </a:r>
          </a:p>
          <a:p>
            <a:pPr algn="ctr"/>
            <a:r>
              <a:rPr lang="it-IT" altLang="zh-CN" sz="900" dirty="0"/>
              <a:t>IorD = 0</a:t>
            </a:r>
          </a:p>
          <a:p>
            <a:pPr algn="ctr"/>
            <a:r>
              <a:rPr lang="en-US" altLang="zh-CN" sz="900" dirty="0" err="1"/>
              <a:t>ALUControl</a:t>
            </a:r>
            <a:r>
              <a:rPr lang="en-US" altLang="zh-CN" sz="900" dirty="0"/>
              <a:t>=</a:t>
            </a:r>
            <a:r>
              <a:rPr lang="zh-CN" altLang="en-US" sz="900" dirty="0"/>
              <a:t>加法</a:t>
            </a:r>
            <a:endParaRPr lang="en-US" altLang="zh-CN" sz="900" dirty="0"/>
          </a:p>
          <a:p>
            <a:pPr algn="ctr"/>
            <a:r>
              <a:rPr lang="it-IT" altLang="zh-CN" sz="900" dirty="0"/>
              <a:t>ALUSrcA=  0</a:t>
            </a:r>
          </a:p>
          <a:p>
            <a:pPr algn="ctr"/>
            <a:r>
              <a:rPr lang="it-IT" altLang="zh-CN" sz="900" dirty="0"/>
              <a:t>ALUSrcB=01</a:t>
            </a:r>
          </a:p>
          <a:p>
            <a:pPr algn="ctr"/>
            <a:r>
              <a:rPr lang="it-IT" altLang="zh-CN" sz="900" dirty="0"/>
              <a:t>PCwrite</a:t>
            </a:r>
          </a:p>
          <a:p>
            <a:pPr algn="ctr"/>
            <a:r>
              <a:rPr lang="it-IT" altLang="zh-CN" sz="900" dirty="0"/>
              <a:t>PCSrc=0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4C4A701-C4B1-46C2-9219-D328FA32A17F}"/>
              </a:ext>
            </a:extLst>
          </p:cNvPr>
          <p:cNvGrpSpPr/>
          <p:nvPr/>
        </p:nvGrpSpPr>
        <p:grpSpPr>
          <a:xfrm>
            <a:off x="2428688" y="1023275"/>
            <a:ext cx="2055291" cy="1421313"/>
            <a:chOff x="2428688" y="1023275"/>
            <a:chExt cx="2055291" cy="1421313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A39BC770-790A-4854-86C7-BD50ABC66599}"/>
                </a:ext>
              </a:extLst>
            </p:cNvPr>
            <p:cNvSpPr/>
            <p:nvPr/>
          </p:nvSpPr>
          <p:spPr>
            <a:xfrm>
              <a:off x="3501400" y="1462009"/>
              <a:ext cx="982579" cy="98257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FE74999-41C3-4CD2-A7AD-9269EFAC57EF}"/>
                </a:ext>
              </a:extLst>
            </p:cNvPr>
            <p:cNvSpPr txBox="1"/>
            <p:nvPr/>
          </p:nvSpPr>
          <p:spPr>
            <a:xfrm>
              <a:off x="3542886" y="1023275"/>
              <a:ext cx="899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00FF"/>
                  </a:solidFill>
                </a:rPr>
                <a:t>S1: </a:t>
              </a:r>
              <a:r>
                <a:rPr lang="zh-CN" altLang="en-US" sz="1600" b="1" dirty="0">
                  <a:solidFill>
                    <a:srgbClr val="0000FF"/>
                  </a:solidFill>
                </a:rPr>
                <a:t>译码</a:t>
              </a: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A7B3610-3115-45D7-8C81-0E765A5F1C66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>
              <a:off x="2428688" y="1953299"/>
              <a:ext cx="1072712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33F089A3-EFF8-402C-A4F2-CA09B062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3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控制单元 </a:t>
            </a:r>
            <a:r>
              <a:rPr lang="en-US" altLang="zh-CN" sz="3600" spc="3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FSM</a:t>
            </a:r>
            <a:endParaRPr lang="zh-CN" altLang="en-US" sz="4000" spc="3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15C5077-67E8-4E0F-9671-17EDD1C74CBB}"/>
              </a:ext>
            </a:extLst>
          </p:cNvPr>
          <p:cNvSpPr/>
          <p:nvPr/>
        </p:nvSpPr>
        <p:spPr>
          <a:xfrm>
            <a:off x="6931512" y="815860"/>
            <a:ext cx="3191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2800" dirty="0">
                <a:latin typeface="Courier New" pitchFamily="49" charset="0"/>
              </a:rPr>
              <a:t> rt, </a:t>
            </a:r>
            <a:r>
              <a:rPr lang="en-US" altLang="zh-CN" sz="2800" dirty="0" err="1">
                <a:latin typeface="Courier New" pitchFamily="49" charset="0"/>
              </a:rPr>
              <a:t>imm</a:t>
            </a:r>
            <a:r>
              <a:rPr lang="en-US" altLang="zh-CN" sz="2800" dirty="0">
                <a:latin typeface="Courier New" pitchFamily="49" charset="0"/>
              </a:rPr>
              <a:t>(</a:t>
            </a:r>
            <a:r>
              <a:rPr lang="en-US" altLang="zh-CN" sz="2800" dirty="0" err="1">
                <a:latin typeface="Courier New" pitchFamily="49" charset="0"/>
              </a:rPr>
              <a:t>rs</a:t>
            </a:r>
            <a:r>
              <a:rPr lang="en-US" altLang="zh-CN" sz="2800" dirty="0">
                <a:latin typeface="Courier New" pitchFamily="49" charset="0"/>
              </a:rPr>
              <a:t>)</a:t>
            </a:r>
            <a:endParaRPr lang="zh-CN" altLang="en-US" sz="2800" dirty="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EA82994-3C44-4B7F-B3A8-60506A516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867980"/>
              </p:ext>
            </p:extLst>
          </p:nvPr>
        </p:nvGraphicFramePr>
        <p:xfrm>
          <a:off x="6551448" y="1561130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rs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rt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Imm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8" name="组合 27">
            <a:extLst>
              <a:ext uri="{FF2B5EF4-FFF2-40B4-BE49-F238E27FC236}">
                <a16:creationId xmlns:a16="http://schemas.microsoft.com/office/drawing/2014/main" id="{02BACA44-9817-43EE-BB0E-B9A7DF02C769}"/>
              </a:ext>
            </a:extLst>
          </p:cNvPr>
          <p:cNvGrpSpPr/>
          <p:nvPr/>
        </p:nvGrpSpPr>
        <p:grpSpPr>
          <a:xfrm>
            <a:off x="7166611" y="1921447"/>
            <a:ext cx="3309770" cy="309323"/>
            <a:chOff x="8522288" y="1238621"/>
            <a:chExt cx="3309770" cy="309323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65FBE70-1F9A-4BBE-B964-C811DC4DF54E}"/>
                </a:ext>
              </a:extLst>
            </p:cNvPr>
            <p:cNvSpPr txBox="1"/>
            <p:nvPr/>
          </p:nvSpPr>
          <p:spPr>
            <a:xfrm>
              <a:off x="8522288" y="1238621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25       21</a:t>
              </a:r>
              <a:endParaRPr lang="zh-CN" altLang="en-US" sz="1400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1884126-16D9-4ADE-B009-42FE055C7B5C}"/>
                </a:ext>
              </a:extLst>
            </p:cNvPr>
            <p:cNvSpPr txBox="1"/>
            <p:nvPr/>
          </p:nvSpPr>
          <p:spPr>
            <a:xfrm>
              <a:off x="9810351" y="1240167"/>
              <a:ext cx="2021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15                                       0</a:t>
              </a:r>
              <a:endParaRPr lang="zh-CN" altLang="en-US" sz="1400" dirty="0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1381DA03-59B9-40CA-880F-38F10B14F4EB}"/>
              </a:ext>
            </a:extLst>
          </p:cNvPr>
          <p:cNvSpPr txBox="1"/>
          <p:nvPr/>
        </p:nvSpPr>
        <p:spPr>
          <a:xfrm>
            <a:off x="1243029" y="1044205"/>
            <a:ext cx="1566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</a:rPr>
              <a:t>S0: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</a:rPr>
              <a:t>取指令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+ PC'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C5FBBC-4937-4B1E-AA74-585B8C2E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16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067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70910361"/>
              </p:ext>
            </p:extLst>
          </p:nvPr>
        </p:nvGraphicFramePr>
        <p:xfrm>
          <a:off x="4327762" y="2811441"/>
          <a:ext cx="7791450" cy="394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9" name="VISIO" r:id="rId4" imgW="5743440" imgH="2904480" progId="Visio.Drawing.6">
                  <p:embed/>
                </p:oleObj>
              </mc:Choice>
              <mc:Fallback>
                <p:oleObj name="VISIO" r:id="rId4" imgW="5743440" imgH="2904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7762" y="2811441"/>
                        <a:ext cx="7791450" cy="3941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72788" y="5028862"/>
            <a:ext cx="4161524" cy="9629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E0AB6"/>
                </a:solidFill>
              </a:rPr>
              <a:t>对于</a:t>
            </a:r>
            <a:r>
              <a:rPr lang="en-US" altLang="zh-CN" sz="2000" dirty="0" err="1">
                <a:solidFill>
                  <a:srgbClr val="1E0AB6"/>
                </a:solidFill>
              </a:rPr>
              <a:t>lw</a:t>
            </a:r>
            <a:r>
              <a:rPr lang="zh-CN" altLang="en-US" sz="2000" dirty="0">
                <a:solidFill>
                  <a:srgbClr val="1E0AB6"/>
                </a:solidFill>
              </a:rPr>
              <a:t>或</a:t>
            </a:r>
            <a:r>
              <a:rPr lang="en-US" altLang="zh-CN" sz="2000" dirty="0" err="1">
                <a:solidFill>
                  <a:srgbClr val="1E0AB6"/>
                </a:solidFill>
              </a:rPr>
              <a:t>sw</a:t>
            </a:r>
            <a:r>
              <a:rPr lang="zh-CN" altLang="en-US" sz="2000" dirty="0">
                <a:solidFill>
                  <a:srgbClr val="1E0AB6"/>
                </a:solidFill>
              </a:rPr>
              <a:t>指令</a:t>
            </a:r>
            <a:r>
              <a:rPr lang="en-US" altLang="zh-CN" sz="2000" dirty="0">
                <a:solidFill>
                  <a:srgbClr val="1E0AB6"/>
                </a:solidFill>
              </a:rPr>
              <a:t/>
            </a:r>
            <a:br>
              <a:rPr lang="en-US" altLang="zh-CN" sz="2000" dirty="0">
                <a:solidFill>
                  <a:srgbClr val="1E0AB6"/>
                </a:solidFill>
              </a:rPr>
            </a:br>
            <a:r>
              <a:rPr lang="en-US" altLang="zh-CN" sz="2000" dirty="0">
                <a:solidFill>
                  <a:srgbClr val="1E0AB6"/>
                </a:solidFill>
              </a:rPr>
              <a:t>Address = </a:t>
            </a:r>
            <a:r>
              <a:rPr lang="zh-CN" altLang="en-US" sz="2000" dirty="0">
                <a:solidFill>
                  <a:srgbClr val="1E0AB6"/>
                </a:solidFill>
              </a:rPr>
              <a:t>基地址 </a:t>
            </a:r>
            <a:r>
              <a:rPr lang="en-US" altLang="zh-CN" sz="2000" dirty="0">
                <a:solidFill>
                  <a:srgbClr val="1E0AB6"/>
                </a:solidFill>
              </a:rPr>
              <a:t>+ </a:t>
            </a:r>
            <a:r>
              <a:rPr lang="zh-CN" altLang="en-US" sz="2000" dirty="0">
                <a:solidFill>
                  <a:srgbClr val="1E0AB6"/>
                </a:solidFill>
              </a:rPr>
              <a:t>立即数扩展后</a:t>
            </a:r>
            <a:endParaRPr lang="en-US" altLang="zh-CN" sz="2000" dirty="0">
              <a:solidFill>
                <a:srgbClr val="1E0AB6"/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ACB8D13-92CA-4029-8F08-ADBFD08A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3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控制单元 </a:t>
            </a:r>
            <a:r>
              <a:rPr lang="en-US" altLang="zh-CN" sz="3600" spc="3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FSM</a:t>
            </a:r>
            <a:endParaRPr lang="zh-CN" altLang="en-US" sz="4000" spc="3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285CFA6-CBB8-4EE6-A18A-774E49E3AD93}"/>
              </a:ext>
            </a:extLst>
          </p:cNvPr>
          <p:cNvSpPr/>
          <p:nvPr/>
        </p:nvSpPr>
        <p:spPr>
          <a:xfrm>
            <a:off x="1446109" y="1462009"/>
            <a:ext cx="982579" cy="982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168E8FA-A897-4836-A0A1-4CB27CAEB342}"/>
              </a:ext>
            </a:extLst>
          </p:cNvPr>
          <p:cNvSpPr txBox="1"/>
          <p:nvPr/>
        </p:nvSpPr>
        <p:spPr>
          <a:xfrm>
            <a:off x="546625" y="1953298"/>
            <a:ext cx="653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Reset</a:t>
            </a:r>
            <a:endParaRPr lang="zh-CN" altLang="en-US" sz="16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45E8CD6-4891-4749-BFB3-9F0A4FFF02A1}"/>
              </a:ext>
            </a:extLst>
          </p:cNvPr>
          <p:cNvCxnSpPr>
            <a:cxnSpLocks/>
            <a:stCxn id="15" idx="3"/>
            <a:endCxn id="14" idx="2"/>
          </p:cNvCxnSpPr>
          <p:nvPr/>
        </p:nvCxnSpPr>
        <p:spPr>
          <a:xfrm flipV="1">
            <a:off x="1199753" y="1953299"/>
            <a:ext cx="246356" cy="169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70E6117D-F9A0-42D8-9115-656B613F7449}"/>
              </a:ext>
            </a:extLst>
          </p:cNvPr>
          <p:cNvSpPr/>
          <p:nvPr/>
        </p:nvSpPr>
        <p:spPr>
          <a:xfrm>
            <a:off x="1322149" y="1425463"/>
            <a:ext cx="1270214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altLang="zh-CN" sz="900" dirty="0"/>
              <a:t>IRWrite</a:t>
            </a:r>
          </a:p>
          <a:p>
            <a:pPr algn="ctr"/>
            <a:r>
              <a:rPr lang="it-IT" altLang="zh-CN" sz="900" dirty="0"/>
              <a:t>IorD = 0</a:t>
            </a:r>
          </a:p>
          <a:p>
            <a:pPr algn="ctr"/>
            <a:r>
              <a:rPr lang="en-US" altLang="zh-CN" sz="900" dirty="0" err="1"/>
              <a:t>ALUControl</a:t>
            </a:r>
            <a:r>
              <a:rPr lang="en-US" altLang="zh-CN" sz="900" dirty="0"/>
              <a:t>=</a:t>
            </a:r>
            <a:r>
              <a:rPr lang="zh-CN" altLang="en-US" sz="900" dirty="0"/>
              <a:t>加法</a:t>
            </a:r>
            <a:endParaRPr lang="en-US" altLang="zh-CN" sz="900" dirty="0"/>
          </a:p>
          <a:p>
            <a:pPr algn="ctr"/>
            <a:r>
              <a:rPr lang="it-IT" altLang="zh-CN" sz="900" dirty="0"/>
              <a:t>ALUSrcA=  0</a:t>
            </a:r>
          </a:p>
          <a:p>
            <a:pPr algn="ctr"/>
            <a:r>
              <a:rPr lang="it-IT" altLang="zh-CN" sz="900" dirty="0"/>
              <a:t>ALUSrcB=01</a:t>
            </a:r>
          </a:p>
          <a:p>
            <a:pPr algn="ctr"/>
            <a:r>
              <a:rPr lang="it-IT" altLang="zh-CN" sz="900" dirty="0"/>
              <a:t>PCwrite</a:t>
            </a:r>
          </a:p>
          <a:p>
            <a:pPr algn="ctr"/>
            <a:r>
              <a:rPr lang="it-IT" altLang="zh-CN" sz="900" dirty="0"/>
              <a:t>PCSrc=0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DEC822A-A8C8-4FB7-9887-9C796C6E0DFA}"/>
              </a:ext>
            </a:extLst>
          </p:cNvPr>
          <p:cNvSpPr/>
          <p:nvPr/>
        </p:nvSpPr>
        <p:spPr>
          <a:xfrm>
            <a:off x="3501400" y="1462009"/>
            <a:ext cx="982579" cy="982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F9C544-E74F-4A1F-BBDB-3AD6BA0B403F}"/>
              </a:ext>
            </a:extLst>
          </p:cNvPr>
          <p:cNvSpPr txBox="1"/>
          <p:nvPr/>
        </p:nvSpPr>
        <p:spPr>
          <a:xfrm>
            <a:off x="3542886" y="1023275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S1: </a:t>
            </a:r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</a:rPr>
              <a:t>译码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CCDD73E-F34C-4B5C-8032-CBF8558F233E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428688" y="1953299"/>
            <a:ext cx="1072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6AB5DC63-086C-4D08-8172-7274BFE2F7B2}"/>
              </a:ext>
            </a:extLst>
          </p:cNvPr>
          <p:cNvGrpSpPr/>
          <p:nvPr/>
        </p:nvGrpSpPr>
        <p:grpSpPr>
          <a:xfrm>
            <a:off x="227672" y="2300693"/>
            <a:ext cx="3417623" cy="1924920"/>
            <a:chOff x="227672" y="2300693"/>
            <a:chExt cx="3417623" cy="1924920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E8F5E885-EB39-4CD8-BC05-F9EF52E92186}"/>
                </a:ext>
              </a:extLst>
            </p:cNvPr>
            <p:cNvSpPr/>
            <p:nvPr/>
          </p:nvSpPr>
          <p:spPr>
            <a:xfrm>
              <a:off x="599377" y="3243034"/>
              <a:ext cx="982579" cy="98257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42819DA-DFAB-467D-975C-768421A00B7B}"/>
                </a:ext>
              </a:extLst>
            </p:cNvPr>
            <p:cNvSpPr/>
            <p:nvPr/>
          </p:nvSpPr>
          <p:spPr>
            <a:xfrm>
              <a:off x="550649" y="3566351"/>
              <a:ext cx="1103187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err="1">
                  <a:solidFill>
                    <a:srgbClr val="0000FF"/>
                  </a:solidFill>
                </a:rPr>
                <a:t>ALUControl</a:t>
              </a:r>
              <a:r>
                <a:rPr lang="en-US" altLang="zh-CN" sz="1000" dirty="0">
                  <a:solidFill>
                    <a:srgbClr val="0000FF"/>
                  </a:solidFill>
                </a:rPr>
                <a:t>=</a:t>
              </a:r>
              <a:r>
                <a:rPr lang="zh-CN" altLang="en-US" sz="1000" dirty="0">
                  <a:solidFill>
                    <a:srgbClr val="0000FF"/>
                  </a:solidFill>
                </a:rPr>
                <a:t>加法</a:t>
              </a:r>
              <a:endParaRPr lang="en-US" altLang="zh-CN" sz="1000" dirty="0">
                <a:solidFill>
                  <a:srgbClr val="0000FF"/>
                </a:solidFill>
              </a:endParaRPr>
            </a:p>
            <a:p>
              <a:pPr algn="ctr"/>
              <a:r>
                <a:rPr lang="it-IT" altLang="zh-CN" sz="1000" dirty="0">
                  <a:solidFill>
                    <a:srgbClr val="0000FF"/>
                  </a:solidFill>
                </a:rPr>
                <a:t>ALUSrcA=  1</a:t>
              </a:r>
            </a:p>
            <a:p>
              <a:pPr algn="ctr"/>
              <a:r>
                <a:rPr lang="it-IT" altLang="zh-CN" sz="1000" dirty="0">
                  <a:solidFill>
                    <a:srgbClr val="0000FF"/>
                  </a:solidFill>
                </a:rPr>
                <a:t>ALUSrcB=10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1D598C3-C68D-47F4-ACD1-B6170E4DD7AB}"/>
                </a:ext>
              </a:extLst>
            </p:cNvPr>
            <p:cNvSpPr txBox="1"/>
            <p:nvPr/>
          </p:nvSpPr>
          <p:spPr>
            <a:xfrm>
              <a:off x="227672" y="2806255"/>
              <a:ext cx="17860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00FF"/>
                  </a:solidFill>
                </a:rPr>
                <a:t>S2: </a:t>
              </a:r>
              <a:r>
                <a:rPr lang="zh-CN" altLang="en-US" sz="1600" b="1" dirty="0">
                  <a:solidFill>
                    <a:srgbClr val="0000FF"/>
                  </a:solidFill>
                </a:rPr>
                <a:t>求存储器地址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FE073095-2EA0-42A7-8637-7FE1E760EDDB}"/>
                </a:ext>
              </a:extLst>
            </p:cNvPr>
            <p:cNvCxnSpPr>
              <a:cxnSpLocks/>
              <a:stCxn id="19" idx="3"/>
              <a:endCxn id="22" idx="7"/>
            </p:cNvCxnSpPr>
            <p:nvPr/>
          </p:nvCxnSpPr>
          <p:spPr>
            <a:xfrm flipH="1">
              <a:off x="1438061" y="2300693"/>
              <a:ext cx="2207234" cy="1086236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E73259A-7E53-4AE4-A915-4D9A4F674543}"/>
                </a:ext>
              </a:extLst>
            </p:cNvPr>
            <p:cNvSpPr txBox="1"/>
            <p:nvPr/>
          </p:nvSpPr>
          <p:spPr>
            <a:xfrm rot="20022284">
              <a:off x="2503609" y="2742950"/>
              <a:ext cx="7205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00FF"/>
                  </a:solidFill>
                </a:rPr>
                <a:t>Op = LW</a:t>
              </a:r>
            </a:p>
            <a:p>
              <a:pPr algn="ctr"/>
              <a:r>
                <a:rPr lang="zh-CN" altLang="en-US" sz="1200" dirty="0">
                  <a:solidFill>
                    <a:srgbClr val="0000FF"/>
                  </a:solidFill>
                </a:rPr>
                <a:t>或</a:t>
              </a:r>
              <a:endParaRPr lang="en-US" altLang="zh-CN" sz="1200" dirty="0">
                <a:solidFill>
                  <a:srgbClr val="0000FF"/>
                </a:solidFill>
              </a:endParaRPr>
            </a:p>
            <a:p>
              <a:r>
                <a:rPr lang="en-US" altLang="zh-CN" sz="1200" dirty="0">
                  <a:solidFill>
                    <a:srgbClr val="0000FF"/>
                  </a:solidFill>
                </a:rPr>
                <a:t>Op = SW</a:t>
              </a:r>
              <a:endParaRPr lang="zh-CN" altLang="en-US" sz="1200" dirty="0">
                <a:solidFill>
                  <a:srgbClr val="0000FF"/>
                </a:solidFill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FED9C38D-F6DC-447B-AC3F-ACC765FAE762}"/>
              </a:ext>
            </a:extLst>
          </p:cNvPr>
          <p:cNvSpPr/>
          <p:nvPr/>
        </p:nvSpPr>
        <p:spPr>
          <a:xfrm>
            <a:off x="6931512" y="815860"/>
            <a:ext cx="3191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2800" dirty="0">
                <a:latin typeface="Courier New" pitchFamily="49" charset="0"/>
              </a:rPr>
              <a:t> rt, </a:t>
            </a:r>
            <a:r>
              <a:rPr lang="en-US" altLang="zh-CN" sz="2800" dirty="0" err="1">
                <a:latin typeface="Courier New" pitchFamily="49" charset="0"/>
              </a:rPr>
              <a:t>imm</a:t>
            </a:r>
            <a:r>
              <a:rPr lang="en-US" altLang="zh-CN" sz="2800" dirty="0">
                <a:latin typeface="Courier New" pitchFamily="49" charset="0"/>
              </a:rPr>
              <a:t>(</a:t>
            </a:r>
            <a:r>
              <a:rPr lang="en-US" altLang="zh-CN" sz="2800" dirty="0" err="1">
                <a:latin typeface="Courier New" pitchFamily="49" charset="0"/>
              </a:rPr>
              <a:t>rs</a:t>
            </a:r>
            <a:r>
              <a:rPr lang="en-US" altLang="zh-CN" sz="2800" dirty="0">
                <a:latin typeface="Courier New" pitchFamily="49" charset="0"/>
              </a:rPr>
              <a:t>)</a:t>
            </a:r>
            <a:endParaRPr lang="zh-CN" altLang="en-US" sz="2800" dirty="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521F429D-DA6F-48F3-8F46-03EDF5B0E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867980"/>
              </p:ext>
            </p:extLst>
          </p:nvPr>
        </p:nvGraphicFramePr>
        <p:xfrm>
          <a:off x="6551448" y="1561130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rs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rt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Imm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9" name="组合 28">
            <a:extLst>
              <a:ext uri="{FF2B5EF4-FFF2-40B4-BE49-F238E27FC236}">
                <a16:creationId xmlns:a16="http://schemas.microsoft.com/office/drawing/2014/main" id="{E15BC633-9EB3-4080-B622-74AA8CE44B19}"/>
              </a:ext>
            </a:extLst>
          </p:cNvPr>
          <p:cNvGrpSpPr/>
          <p:nvPr/>
        </p:nvGrpSpPr>
        <p:grpSpPr>
          <a:xfrm>
            <a:off x="7166611" y="1921447"/>
            <a:ext cx="3309770" cy="309323"/>
            <a:chOff x="8522288" y="1238621"/>
            <a:chExt cx="3309770" cy="309323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2951DCF-3160-41A1-A7D5-84EF1F4DE33B}"/>
                </a:ext>
              </a:extLst>
            </p:cNvPr>
            <p:cNvSpPr txBox="1"/>
            <p:nvPr/>
          </p:nvSpPr>
          <p:spPr>
            <a:xfrm>
              <a:off x="8522288" y="1238621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25       21</a:t>
              </a:r>
              <a:endParaRPr lang="zh-CN" altLang="en-US" sz="1400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BD416D6-03AF-417D-BBDD-8E8D17832514}"/>
                </a:ext>
              </a:extLst>
            </p:cNvPr>
            <p:cNvSpPr txBox="1"/>
            <p:nvPr/>
          </p:nvSpPr>
          <p:spPr>
            <a:xfrm>
              <a:off x="9810351" y="1240167"/>
              <a:ext cx="2021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15                                       0</a:t>
              </a:r>
              <a:endParaRPr lang="zh-CN" altLang="en-US" sz="1400" dirty="0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697D035C-3650-4395-B603-9BA6FB064641}"/>
              </a:ext>
            </a:extLst>
          </p:cNvPr>
          <p:cNvSpPr txBox="1"/>
          <p:nvPr/>
        </p:nvSpPr>
        <p:spPr>
          <a:xfrm>
            <a:off x="1243029" y="1044205"/>
            <a:ext cx="1566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</a:rPr>
              <a:t>S0: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</a:rPr>
              <a:t>取指令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+ PC'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40DF5EF-F9D2-4236-9B60-B1E57775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17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956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EACB8D13-92CA-4029-8F08-ADBFD08A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3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控制单元 </a:t>
            </a:r>
            <a:r>
              <a:rPr lang="en-US" altLang="zh-CN" sz="3600" spc="3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FSM</a:t>
            </a:r>
            <a:endParaRPr lang="zh-CN" altLang="en-US" sz="4000" spc="3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285CFA6-CBB8-4EE6-A18A-774E49E3AD93}"/>
              </a:ext>
            </a:extLst>
          </p:cNvPr>
          <p:cNvSpPr/>
          <p:nvPr/>
        </p:nvSpPr>
        <p:spPr>
          <a:xfrm>
            <a:off x="1590497" y="1097041"/>
            <a:ext cx="982579" cy="982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168E8FA-A897-4836-A0A1-4CB27CAEB342}"/>
              </a:ext>
            </a:extLst>
          </p:cNvPr>
          <p:cNvSpPr txBox="1"/>
          <p:nvPr/>
        </p:nvSpPr>
        <p:spPr>
          <a:xfrm>
            <a:off x="691013" y="1588330"/>
            <a:ext cx="653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Reset</a:t>
            </a:r>
            <a:endParaRPr lang="zh-CN" altLang="en-US" sz="16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45E8CD6-4891-4749-BFB3-9F0A4FFF02A1}"/>
              </a:ext>
            </a:extLst>
          </p:cNvPr>
          <p:cNvCxnSpPr>
            <a:cxnSpLocks/>
            <a:stCxn id="15" idx="3"/>
            <a:endCxn id="14" idx="2"/>
          </p:cNvCxnSpPr>
          <p:nvPr/>
        </p:nvCxnSpPr>
        <p:spPr>
          <a:xfrm flipV="1">
            <a:off x="1344141" y="1588331"/>
            <a:ext cx="246356" cy="169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CC336CD-2956-45C9-B61A-0998FE2CDD64}"/>
              </a:ext>
            </a:extLst>
          </p:cNvPr>
          <p:cNvSpPr txBox="1"/>
          <p:nvPr/>
        </p:nvSpPr>
        <p:spPr>
          <a:xfrm>
            <a:off x="413605" y="931478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S0: 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</a:rPr>
              <a:t>取指令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+ PC'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E6117D-F9A0-42D8-9115-656B613F7449}"/>
              </a:ext>
            </a:extLst>
          </p:cNvPr>
          <p:cNvSpPr/>
          <p:nvPr/>
        </p:nvSpPr>
        <p:spPr>
          <a:xfrm>
            <a:off x="1458515" y="1060491"/>
            <a:ext cx="1270214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altLang="zh-CN" sz="900" dirty="0"/>
              <a:t>IRWrite</a:t>
            </a:r>
          </a:p>
          <a:p>
            <a:pPr algn="ctr"/>
            <a:r>
              <a:rPr lang="it-IT" altLang="zh-CN" sz="900" dirty="0"/>
              <a:t>IorD = 0</a:t>
            </a:r>
          </a:p>
          <a:p>
            <a:pPr algn="ctr"/>
            <a:r>
              <a:rPr lang="en-US" altLang="zh-CN" sz="900" dirty="0" err="1"/>
              <a:t>ALUControl</a:t>
            </a:r>
            <a:r>
              <a:rPr lang="en-US" altLang="zh-CN" sz="900" dirty="0"/>
              <a:t>=</a:t>
            </a:r>
            <a:r>
              <a:rPr lang="zh-CN" altLang="en-US" sz="900" dirty="0"/>
              <a:t>加法</a:t>
            </a:r>
            <a:endParaRPr lang="en-US" altLang="zh-CN" sz="900" dirty="0"/>
          </a:p>
          <a:p>
            <a:pPr algn="ctr"/>
            <a:r>
              <a:rPr lang="it-IT" altLang="zh-CN" sz="900" dirty="0"/>
              <a:t>ALUSrcA=  0</a:t>
            </a:r>
          </a:p>
          <a:p>
            <a:pPr algn="ctr"/>
            <a:r>
              <a:rPr lang="it-IT" altLang="zh-CN" sz="900" dirty="0"/>
              <a:t>ALUSrcB=01</a:t>
            </a:r>
          </a:p>
          <a:p>
            <a:pPr algn="ctr"/>
            <a:r>
              <a:rPr lang="it-IT" altLang="zh-CN" sz="900" dirty="0"/>
              <a:t>PCwrite</a:t>
            </a:r>
          </a:p>
          <a:p>
            <a:pPr algn="ctr"/>
            <a:r>
              <a:rPr lang="it-IT" altLang="zh-CN" sz="900" dirty="0"/>
              <a:t>PCSrc=0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DEC822A-A8C8-4FB7-9887-9C796C6E0DFA}"/>
              </a:ext>
            </a:extLst>
          </p:cNvPr>
          <p:cNvSpPr/>
          <p:nvPr/>
        </p:nvSpPr>
        <p:spPr>
          <a:xfrm>
            <a:off x="3645788" y="1097041"/>
            <a:ext cx="982579" cy="982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F9C544-E74F-4A1F-BBDB-3AD6BA0B403F}"/>
              </a:ext>
            </a:extLst>
          </p:cNvPr>
          <p:cNvSpPr txBox="1"/>
          <p:nvPr/>
        </p:nvSpPr>
        <p:spPr>
          <a:xfrm>
            <a:off x="3020958" y="927764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S1: 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</a:rPr>
              <a:t>译码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CCDD73E-F34C-4B5C-8032-CBF8558F233E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573076" y="1588331"/>
            <a:ext cx="1072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E8F5E885-EB39-4CD8-BC05-F9EF52E92186}"/>
              </a:ext>
            </a:extLst>
          </p:cNvPr>
          <p:cNvSpPr/>
          <p:nvPr/>
        </p:nvSpPr>
        <p:spPr>
          <a:xfrm>
            <a:off x="743765" y="2753737"/>
            <a:ext cx="982579" cy="982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42819DA-DFAB-467D-975C-768421A00B7B}"/>
              </a:ext>
            </a:extLst>
          </p:cNvPr>
          <p:cNvSpPr/>
          <p:nvPr/>
        </p:nvSpPr>
        <p:spPr>
          <a:xfrm>
            <a:off x="695037" y="3077054"/>
            <a:ext cx="11031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ALUControl</a:t>
            </a:r>
            <a:r>
              <a:rPr lang="en-US" altLang="zh-CN" sz="1000" dirty="0"/>
              <a:t>=</a:t>
            </a:r>
            <a:r>
              <a:rPr lang="zh-CN" altLang="en-US" sz="1000" dirty="0"/>
              <a:t>加法</a:t>
            </a:r>
            <a:endParaRPr lang="en-US" altLang="zh-CN" sz="1000" dirty="0"/>
          </a:p>
          <a:p>
            <a:pPr algn="ctr"/>
            <a:r>
              <a:rPr lang="it-IT" altLang="zh-CN" sz="1000" dirty="0"/>
              <a:t>ALUSrcA=  1</a:t>
            </a:r>
          </a:p>
          <a:p>
            <a:pPr algn="ctr"/>
            <a:r>
              <a:rPr lang="it-IT" altLang="zh-CN" sz="1000" dirty="0"/>
              <a:t>ALUSrcB=10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1D598C3-C68D-47F4-ACD1-B6170E4DD7AB}"/>
              </a:ext>
            </a:extLst>
          </p:cNvPr>
          <p:cNvSpPr txBox="1"/>
          <p:nvPr/>
        </p:nvSpPr>
        <p:spPr>
          <a:xfrm>
            <a:off x="163509" y="2441287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S2: 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</a:rPr>
              <a:t>求存储器地址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E073095-2EA0-42A7-8637-7FE1E760EDDB}"/>
              </a:ext>
            </a:extLst>
          </p:cNvPr>
          <p:cNvCxnSpPr>
            <a:cxnSpLocks/>
            <a:stCxn id="19" idx="3"/>
            <a:endCxn id="22" idx="7"/>
          </p:cNvCxnSpPr>
          <p:nvPr/>
        </p:nvCxnSpPr>
        <p:spPr>
          <a:xfrm flipH="1">
            <a:off x="1582449" y="1935725"/>
            <a:ext cx="2207234" cy="961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E73259A-7E53-4AE4-A915-4D9A4F674543}"/>
              </a:ext>
            </a:extLst>
          </p:cNvPr>
          <p:cNvSpPr txBox="1"/>
          <p:nvPr/>
        </p:nvSpPr>
        <p:spPr>
          <a:xfrm rot="20150728">
            <a:off x="2583825" y="2345895"/>
            <a:ext cx="720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Op = LW</a:t>
            </a:r>
          </a:p>
          <a:p>
            <a:pPr algn="ctr"/>
            <a:r>
              <a:rPr lang="zh-CN" altLang="en-US" sz="1200" dirty="0"/>
              <a:t>或</a:t>
            </a:r>
            <a:endParaRPr lang="en-US" altLang="zh-CN" sz="1200" dirty="0"/>
          </a:p>
          <a:p>
            <a:r>
              <a:rPr lang="en-US" altLang="zh-CN" sz="1200" dirty="0"/>
              <a:t>Op = SW</a:t>
            </a:r>
            <a:endParaRPr lang="zh-CN" altLang="en-US" sz="1200" dirty="0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1FCD7D47-0C51-4218-96BC-87702ED244D5}"/>
              </a:ext>
            </a:extLst>
          </p:cNvPr>
          <p:cNvGrpSpPr/>
          <p:nvPr/>
        </p:nvGrpSpPr>
        <p:grpSpPr>
          <a:xfrm>
            <a:off x="106558" y="5286491"/>
            <a:ext cx="1669093" cy="1427344"/>
            <a:chOff x="106558" y="5286491"/>
            <a:chExt cx="1669093" cy="1427344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D646956A-B9FB-4888-856F-43E60F3F3659}"/>
                </a:ext>
              </a:extLst>
            </p:cNvPr>
            <p:cNvSpPr/>
            <p:nvPr/>
          </p:nvSpPr>
          <p:spPr>
            <a:xfrm>
              <a:off x="743765" y="5731256"/>
              <a:ext cx="982579" cy="98257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8A5FFCD-071F-4B20-9EE0-DBDDAB708857}"/>
                </a:ext>
              </a:extLst>
            </p:cNvPr>
            <p:cNvSpPr txBox="1"/>
            <p:nvPr/>
          </p:nvSpPr>
          <p:spPr>
            <a:xfrm>
              <a:off x="106558" y="5419003"/>
              <a:ext cx="1168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0000FF"/>
                  </a:solidFill>
                </a:rPr>
                <a:t>S4: </a:t>
              </a:r>
              <a:r>
                <a:rPr lang="zh-CN" altLang="en-US" sz="1400" b="1" dirty="0">
                  <a:solidFill>
                    <a:srgbClr val="0000FF"/>
                  </a:solidFill>
                </a:rPr>
                <a:t>写寄存器</a:t>
              </a:r>
              <a:endParaRPr lang="en-US" altLang="zh-CN" sz="1400" b="1" dirty="0">
                <a:solidFill>
                  <a:srgbClr val="0000FF"/>
                </a:solidFill>
              </a:endParaRPr>
            </a:p>
            <a:p>
              <a:r>
                <a:rPr lang="en-US" altLang="zh-CN" sz="1400" b="1" dirty="0">
                  <a:solidFill>
                    <a:srgbClr val="0000FF"/>
                  </a:solidFill>
                </a:rPr>
                <a:t>       </a:t>
              </a:r>
              <a:r>
                <a:rPr lang="zh-CN" altLang="en-US" sz="1400" b="1" dirty="0">
                  <a:solidFill>
                    <a:srgbClr val="0000FF"/>
                  </a:solidFill>
                </a:rPr>
                <a:t>文件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668FDAA-5C28-49F5-85C6-1E7F70A206DA}"/>
                </a:ext>
              </a:extLst>
            </p:cNvPr>
            <p:cNvSpPr/>
            <p:nvPr/>
          </p:nvSpPr>
          <p:spPr>
            <a:xfrm>
              <a:off x="743765" y="5909684"/>
              <a:ext cx="103188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00FF"/>
                  </a:solidFill>
                </a:rPr>
                <a:t>RegDst</a:t>
              </a:r>
              <a:r>
                <a:rPr lang="en-US" altLang="zh-CN" sz="1200" dirty="0">
                  <a:solidFill>
                    <a:srgbClr val="0000FF"/>
                  </a:solidFill>
                </a:rPr>
                <a:t> = 0</a:t>
              </a:r>
            </a:p>
            <a:p>
              <a:pPr algn="ctr"/>
              <a:r>
                <a:rPr lang="en-US" altLang="zh-CN" sz="1200" dirty="0" err="1">
                  <a:solidFill>
                    <a:srgbClr val="0000FF"/>
                  </a:solidFill>
                </a:rPr>
                <a:t>MemtoReg</a:t>
              </a:r>
              <a:r>
                <a:rPr lang="en-US" altLang="zh-CN" sz="1200" dirty="0">
                  <a:solidFill>
                    <a:srgbClr val="0000FF"/>
                  </a:solidFill>
                </a:rPr>
                <a:t>=1</a:t>
              </a:r>
            </a:p>
            <a:p>
              <a:pPr algn="ctr"/>
              <a:r>
                <a:rPr lang="en-US" altLang="zh-CN" sz="1200" dirty="0" err="1">
                  <a:solidFill>
                    <a:srgbClr val="0000FF"/>
                  </a:solidFill>
                </a:rPr>
                <a:t>RegWrite</a:t>
              </a:r>
              <a:endParaRPr lang="zh-CN" altLang="en-US" sz="900" dirty="0">
                <a:solidFill>
                  <a:srgbClr val="0000FF"/>
                </a:solidFill>
              </a:endParaRP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2C06DF0B-7905-4F9D-8C45-3B6DC55C785E}"/>
                </a:ext>
              </a:extLst>
            </p:cNvPr>
            <p:cNvCxnSpPr>
              <a:cxnSpLocks/>
              <a:stCxn id="31" idx="4"/>
              <a:endCxn id="26" idx="0"/>
            </p:cNvCxnSpPr>
            <p:nvPr/>
          </p:nvCxnSpPr>
          <p:spPr>
            <a:xfrm>
              <a:off x="1235055" y="5286491"/>
              <a:ext cx="0" cy="444765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98D9207-8A3A-40E5-B31D-D8B429DEE2AE}"/>
              </a:ext>
            </a:extLst>
          </p:cNvPr>
          <p:cNvGrpSpPr/>
          <p:nvPr/>
        </p:nvGrpSpPr>
        <p:grpSpPr>
          <a:xfrm>
            <a:off x="106558" y="3736316"/>
            <a:ext cx="1846484" cy="1550175"/>
            <a:chOff x="106558" y="3736316"/>
            <a:chExt cx="1846484" cy="1550175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AE9E49B2-5CE4-404B-BDA4-D18C90F06684}"/>
                </a:ext>
              </a:extLst>
            </p:cNvPr>
            <p:cNvSpPr/>
            <p:nvPr/>
          </p:nvSpPr>
          <p:spPr>
            <a:xfrm>
              <a:off x="743765" y="4303912"/>
              <a:ext cx="982579" cy="982579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C111569-2719-4448-9E94-EAC24ED3409F}"/>
                </a:ext>
              </a:extLst>
            </p:cNvPr>
            <p:cNvSpPr/>
            <p:nvPr/>
          </p:nvSpPr>
          <p:spPr>
            <a:xfrm>
              <a:off x="894603" y="4653880"/>
              <a:ext cx="6880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00FF"/>
                  </a:solidFill>
                </a:rPr>
                <a:t>IorD</a:t>
              </a:r>
              <a:r>
                <a:rPr lang="en-US" altLang="zh-CN" sz="1200" dirty="0">
                  <a:solidFill>
                    <a:srgbClr val="0000FF"/>
                  </a:solidFill>
                </a:rPr>
                <a:t> = 1</a:t>
              </a:r>
              <a:endParaRPr lang="zh-CN" altLang="en-US" sz="900" dirty="0">
                <a:solidFill>
                  <a:srgbClr val="0000FF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D3DBFBC-37DF-48D0-B271-F3A0E4D11906}"/>
                </a:ext>
              </a:extLst>
            </p:cNvPr>
            <p:cNvSpPr txBox="1"/>
            <p:nvPr/>
          </p:nvSpPr>
          <p:spPr>
            <a:xfrm>
              <a:off x="106558" y="4005213"/>
              <a:ext cx="1168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0000FF"/>
                  </a:solidFill>
                </a:rPr>
                <a:t>S3: </a:t>
              </a:r>
              <a:r>
                <a:rPr lang="zh-CN" altLang="en-US" sz="1400" b="1" dirty="0">
                  <a:solidFill>
                    <a:srgbClr val="0000FF"/>
                  </a:solidFill>
                </a:rPr>
                <a:t>读存储器</a:t>
              </a: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96970C78-28BB-4AF8-8809-CC6235DF7892}"/>
                </a:ext>
              </a:extLst>
            </p:cNvPr>
            <p:cNvCxnSpPr>
              <a:cxnSpLocks/>
              <a:stCxn id="22" idx="4"/>
              <a:endCxn id="31" idx="0"/>
            </p:cNvCxnSpPr>
            <p:nvPr/>
          </p:nvCxnSpPr>
          <p:spPr>
            <a:xfrm>
              <a:off x="1235055" y="3736316"/>
              <a:ext cx="0" cy="567596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BF9BAA8-40C1-4E0A-8E14-52C394F6E78A}"/>
                </a:ext>
              </a:extLst>
            </p:cNvPr>
            <p:cNvSpPr txBox="1"/>
            <p:nvPr/>
          </p:nvSpPr>
          <p:spPr>
            <a:xfrm>
              <a:off x="1246630" y="3828982"/>
              <a:ext cx="7064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00FF"/>
                  </a:solidFill>
                </a:rPr>
                <a:t>Op = LW</a:t>
              </a:r>
            </a:p>
          </p:txBody>
        </p: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8D91FC7-C41E-49CA-9CA6-DD4168BF16A2}"/>
              </a:ext>
            </a:extLst>
          </p:cNvPr>
          <p:cNvCxnSpPr>
            <a:cxnSpLocks/>
            <a:stCxn id="29" idx="1"/>
            <a:endCxn id="14" idx="0"/>
          </p:cNvCxnSpPr>
          <p:nvPr/>
        </p:nvCxnSpPr>
        <p:spPr>
          <a:xfrm rot="10800000" flipH="1">
            <a:off x="743765" y="1097042"/>
            <a:ext cx="1338022" cy="5135809"/>
          </a:xfrm>
          <a:prstGeom prst="bentConnector4">
            <a:avLst>
              <a:gd name="adj1" fmla="val -47345"/>
              <a:gd name="adj2" fmla="val 104451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5">
            <a:extLst>
              <a:ext uri="{FF2B5EF4-FFF2-40B4-BE49-F238E27FC236}">
                <a16:creationId xmlns:a16="http://schemas.microsoft.com/office/drawing/2014/main" id="{82BD4DCE-9B6F-47D9-A369-F1E6D599EEF6}"/>
              </a:ext>
            </a:extLst>
          </p:cNvPr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87869948"/>
              </p:ext>
            </p:extLst>
          </p:nvPr>
        </p:nvGraphicFramePr>
        <p:xfrm>
          <a:off x="3763599" y="2511621"/>
          <a:ext cx="8264892" cy="4180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0" name="VISIO" r:id="rId6" imgW="5743440" imgH="2904480" progId="Visio.Drawing.6">
                  <p:embed/>
                </p:oleObj>
              </mc:Choice>
              <mc:Fallback>
                <p:oleObj name="VISIO" r:id="rId6" imgW="5743440" imgH="2904480" progId="Visio.Drawing.6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599" y="2511621"/>
                        <a:ext cx="8264892" cy="41808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B4184BB1-F359-4BC3-93AB-9CB03894B35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57847" y="5516350"/>
            <a:ext cx="1616241" cy="337140"/>
          </a:xfrm>
          <a:prstGeom prst="bentConnector3">
            <a:avLst>
              <a:gd name="adj1" fmla="val 372"/>
            </a:avLst>
          </a:prstGeom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7C68BBE4-1046-4C51-95BF-4D77BC632CAB}"/>
              </a:ext>
            </a:extLst>
          </p:cNvPr>
          <p:cNvCxnSpPr>
            <a:cxnSpLocks/>
          </p:cNvCxnSpPr>
          <p:nvPr/>
        </p:nvCxnSpPr>
        <p:spPr>
          <a:xfrm rot="10800000">
            <a:off x="4559968" y="4930879"/>
            <a:ext cx="7074570" cy="1562164"/>
          </a:xfrm>
          <a:prstGeom prst="bentConnector3">
            <a:avLst>
              <a:gd name="adj1" fmla="val 100057"/>
            </a:avLst>
          </a:prstGeom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A955AE65-6070-4A79-963F-91FCCDB908E2}"/>
              </a:ext>
            </a:extLst>
          </p:cNvPr>
          <p:cNvCxnSpPr>
            <a:cxnSpLocks/>
          </p:cNvCxnSpPr>
          <p:nvPr/>
        </p:nvCxnSpPr>
        <p:spPr>
          <a:xfrm flipV="1">
            <a:off x="4559968" y="4840705"/>
            <a:ext cx="481264" cy="9017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7095865E-ACF2-4B77-9082-37710B70EFE7}"/>
              </a:ext>
            </a:extLst>
          </p:cNvPr>
          <p:cNvCxnSpPr>
            <a:cxnSpLocks/>
          </p:cNvCxnSpPr>
          <p:nvPr/>
        </p:nvCxnSpPr>
        <p:spPr>
          <a:xfrm flipV="1">
            <a:off x="5041232" y="4760495"/>
            <a:ext cx="830179" cy="8021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55D6C821-1008-4976-928F-CD3995786CB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40743" y="5091162"/>
            <a:ext cx="809795" cy="148457"/>
          </a:xfrm>
          <a:prstGeom prst="bentConnector3">
            <a:avLst>
              <a:gd name="adj1" fmla="val 102246"/>
            </a:avLst>
          </a:prstGeom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5BA9EE7C-646C-4EA8-B5C1-16A64DE8DD1C}"/>
              </a:ext>
            </a:extLst>
          </p:cNvPr>
          <p:cNvGrpSpPr/>
          <p:nvPr/>
        </p:nvGrpSpPr>
        <p:grpSpPr>
          <a:xfrm>
            <a:off x="6209731" y="4760492"/>
            <a:ext cx="1149585" cy="412922"/>
            <a:chOff x="6209731" y="4760492"/>
            <a:chExt cx="1149585" cy="412922"/>
          </a:xfrm>
        </p:grpSpPr>
        <p:cxnSp>
          <p:nvCxnSpPr>
            <p:cNvPr id="48" name="连接符: 肘形 47">
              <a:extLst>
                <a:ext uri="{FF2B5EF4-FFF2-40B4-BE49-F238E27FC236}">
                  <a16:creationId xmlns:a16="http://schemas.microsoft.com/office/drawing/2014/main" id="{354E4CFD-A8B1-40C0-B732-44928785132D}"/>
                </a:ext>
              </a:extLst>
            </p:cNvPr>
            <p:cNvCxnSpPr>
              <a:cxnSpLocks/>
            </p:cNvCxnSpPr>
            <p:nvPr/>
          </p:nvCxnSpPr>
          <p:spPr>
            <a:xfrm>
              <a:off x="6209731" y="4760492"/>
              <a:ext cx="560037" cy="320845"/>
            </a:xfrm>
            <a:prstGeom prst="bentConnector3">
              <a:avLst>
                <a:gd name="adj1" fmla="val 57311"/>
              </a:avLst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F0FD608E-C131-44BA-BB99-CBA02693BF5A}"/>
                </a:ext>
              </a:extLst>
            </p:cNvPr>
            <p:cNvCxnSpPr>
              <a:cxnSpLocks/>
            </p:cNvCxnSpPr>
            <p:nvPr/>
          </p:nvCxnSpPr>
          <p:spPr>
            <a:xfrm>
              <a:off x="6796038" y="5089360"/>
              <a:ext cx="563278" cy="84054"/>
            </a:xfrm>
            <a:prstGeom prst="bentConnector3">
              <a:avLst>
                <a:gd name="adj1" fmla="val 27928"/>
              </a:avLst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5D5B63CB-3325-43AB-BEA1-89B1490169F1}"/>
              </a:ext>
            </a:extLst>
          </p:cNvPr>
          <p:cNvCxnSpPr>
            <a:cxnSpLocks/>
          </p:cNvCxnSpPr>
          <p:nvPr/>
        </p:nvCxnSpPr>
        <p:spPr>
          <a:xfrm flipV="1">
            <a:off x="6209731" y="5513338"/>
            <a:ext cx="1121582" cy="70598"/>
          </a:xfrm>
          <a:prstGeom prst="bentConnector3">
            <a:avLst>
              <a:gd name="adj1" fmla="val 80015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24740513-802E-4939-8A1F-5147925161F1}"/>
              </a:ext>
            </a:extLst>
          </p:cNvPr>
          <p:cNvSpPr/>
          <p:nvPr/>
        </p:nvSpPr>
        <p:spPr>
          <a:xfrm>
            <a:off x="6931512" y="815860"/>
            <a:ext cx="3191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2800" dirty="0">
                <a:latin typeface="Courier New" pitchFamily="49" charset="0"/>
              </a:rPr>
              <a:t> rt, </a:t>
            </a:r>
            <a:r>
              <a:rPr lang="en-US" altLang="zh-CN" sz="2800" dirty="0" err="1">
                <a:latin typeface="Courier New" pitchFamily="49" charset="0"/>
              </a:rPr>
              <a:t>imm</a:t>
            </a:r>
            <a:r>
              <a:rPr lang="en-US" altLang="zh-CN" sz="2800" dirty="0">
                <a:latin typeface="Courier New" pitchFamily="49" charset="0"/>
              </a:rPr>
              <a:t>(</a:t>
            </a:r>
            <a:r>
              <a:rPr lang="en-US" altLang="zh-CN" sz="2800" dirty="0" err="1">
                <a:latin typeface="Courier New" pitchFamily="49" charset="0"/>
              </a:rPr>
              <a:t>rs</a:t>
            </a:r>
            <a:r>
              <a:rPr lang="en-US" altLang="zh-CN" sz="2800" dirty="0">
                <a:latin typeface="Courier New" pitchFamily="49" charset="0"/>
              </a:rPr>
              <a:t>)</a:t>
            </a:r>
            <a:endParaRPr lang="zh-CN" altLang="en-US" sz="2800" dirty="0"/>
          </a:p>
        </p:txBody>
      </p:sp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B5E31E79-3E99-453E-A4E7-45842873D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867980"/>
              </p:ext>
            </p:extLst>
          </p:nvPr>
        </p:nvGraphicFramePr>
        <p:xfrm>
          <a:off x="6551448" y="1561130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rs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rt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Imm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2" name="组合 71">
            <a:extLst>
              <a:ext uri="{FF2B5EF4-FFF2-40B4-BE49-F238E27FC236}">
                <a16:creationId xmlns:a16="http://schemas.microsoft.com/office/drawing/2014/main" id="{3B40F6AD-3618-45FC-B894-CBE5A1A8C8D4}"/>
              </a:ext>
            </a:extLst>
          </p:cNvPr>
          <p:cNvGrpSpPr/>
          <p:nvPr/>
        </p:nvGrpSpPr>
        <p:grpSpPr>
          <a:xfrm>
            <a:off x="7166611" y="1921447"/>
            <a:ext cx="3309770" cy="309323"/>
            <a:chOff x="8522288" y="1238621"/>
            <a:chExt cx="3309770" cy="309323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51D5017D-A6BB-4427-8D9E-1EEB98B2DDE5}"/>
                </a:ext>
              </a:extLst>
            </p:cNvPr>
            <p:cNvSpPr txBox="1"/>
            <p:nvPr/>
          </p:nvSpPr>
          <p:spPr>
            <a:xfrm>
              <a:off x="8522288" y="1238621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25       21</a:t>
              </a:r>
              <a:endParaRPr lang="zh-CN" altLang="en-US" sz="1400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00B1F78D-06BC-4F33-95C2-74EFCAC0AA4B}"/>
                </a:ext>
              </a:extLst>
            </p:cNvPr>
            <p:cNvSpPr txBox="1"/>
            <p:nvPr/>
          </p:nvSpPr>
          <p:spPr>
            <a:xfrm>
              <a:off x="9810351" y="1240167"/>
              <a:ext cx="2021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15                                       0</a:t>
              </a:r>
              <a:endParaRPr lang="zh-CN" altLang="en-US" sz="1400" dirty="0"/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0FBA8D6-4C09-46EE-88B3-F94B8E2A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18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0493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EACB8D13-92CA-4029-8F08-ADBFD08A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3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控制单元 </a:t>
            </a:r>
            <a:r>
              <a:rPr lang="en-US" altLang="zh-CN" sz="3600" spc="3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FSM</a:t>
            </a:r>
            <a:endParaRPr lang="zh-CN" altLang="en-US" sz="4000" spc="3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285CFA6-CBB8-4EE6-A18A-774E49E3AD93}"/>
              </a:ext>
            </a:extLst>
          </p:cNvPr>
          <p:cNvSpPr/>
          <p:nvPr/>
        </p:nvSpPr>
        <p:spPr>
          <a:xfrm>
            <a:off x="1590497" y="105292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168E8FA-A897-4836-A0A1-4CB27CAEB342}"/>
              </a:ext>
            </a:extLst>
          </p:cNvPr>
          <p:cNvSpPr txBox="1"/>
          <p:nvPr/>
        </p:nvSpPr>
        <p:spPr>
          <a:xfrm>
            <a:off x="691013" y="1544209"/>
            <a:ext cx="58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Reset</a:t>
            </a:r>
            <a:endParaRPr lang="zh-CN" altLang="en-US" sz="14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45E8CD6-4891-4749-BFB3-9F0A4FFF02A1}"/>
              </a:ext>
            </a:extLst>
          </p:cNvPr>
          <p:cNvCxnSpPr>
            <a:cxnSpLocks/>
            <a:stCxn id="15" idx="3"/>
            <a:endCxn id="14" idx="2"/>
          </p:cNvCxnSpPr>
          <p:nvPr/>
        </p:nvCxnSpPr>
        <p:spPr>
          <a:xfrm flipV="1">
            <a:off x="1280342" y="1520920"/>
            <a:ext cx="310155" cy="177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CC336CD-2956-45C9-B61A-0998FE2CDD64}"/>
              </a:ext>
            </a:extLst>
          </p:cNvPr>
          <p:cNvSpPr txBox="1"/>
          <p:nvPr/>
        </p:nvSpPr>
        <p:spPr>
          <a:xfrm>
            <a:off x="637265" y="890597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S0: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取指令 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+ PC'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E6117D-F9A0-42D8-9115-656B613F7449}"/>
              </a:ext>
            </a:extLst>
          </p:cNvPr>
          <p:cNvSpPr/>
          <p:nvPr/>
        </p:nvSpPr>
        <p:spPr>
          <a:xfrm>
            <a:off x="1422418" y="1044447"/>
            <a:ext cx="1270214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altLang="zh-CN" sz="800" dirty="0"/>
              <a:t>IRWrite</a:t>
            </a:r>
          </a:p>
          <a:p>
            <a:pPr algn="ctr"/>
            <a:r>
              <a:rPr lang="it-IT" altLang="zh-CN" sz="800" dirty="0"/>
              <a:t>IorD = 0</a:t>
            </a:r>
          </a:p>
          <a:p>
            <a:pPr algn="ctr"/>
            <a:r>
              <a:rPr lang="en-US" altLang="zh-CN" sz="800" dirty="0" err="1"/>
              <a:t>ALUControl</a:t>
            </a:r>
            <a:r>
              <a:rPr lang="en-US" altLang="zh-CN" sz="800" dirty="0"/>
              <a:t>=</a:t>
            </a:r>
            <a:r>
              <a:rPr lang="zh-CN" altLang="en-US" sz="800" dirty="0"/>
              <a:t>加法</a:t>
            </a:r>
            <a:endParaRPr lang="en-US" altLang="zh-CN" sz="800" dirty="0"/>
          </a:p>
          <a:p>
            <a:pPr algn="ctr"/>
            <a:r>
              <a:rPr lang="it-IT" altLang="zh-CN" sz="800" dirty="0"/>
              <a:t>ALUSrcA=  0</a:t>
            </a:r>
          </a:p>
          <a:p>
            <a:pPr algn="ctr"/>
            <a:r>
              <a:rPr lang="it-IT" altLang="zh-CN" sz="800" dirty="0"/>
              <a:t>ALUSrcB=01</a:t>
            </a:r>
          </a:p>
          <a:p>
            <a:pPr algn="ctr"/>
            <a:r>
              <a:rPr lang="it-IT" altLang="zh-CN" sz="800" dirty="0"/>
              <a:t>PCwrite</a:t>
            </a:r>
          </a:p>
          <a:p>
            <a:pPr algn="ctr"/>
            <a:r>
              <a:rPr lang="it-IT" altLang="zh-CN" sz="800" dirty="0"/>
              <a:t>PCSrc=0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DEC822A-A8C8-4FB7-9887-9C796C6E0DFA}"/>
              </a:ext>
            </a:extLst>
          </p:cNvPr>
          <p:cNvSpPr/>
          <p:nvPr/>
        </p:nvSpPr>
        <p:spPr>
          <a:xfrm>
            <a:off x="3477342" y="105292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F9C544-E74F-4A1F-BBDB-3AD6BA0B403F}"/>
              </a:ext>
            </a:extLst>
          </p:cNvPr>
          <p:cNvSpPr txBox="1"/>
          <p:nvPr/>
        </p:nvSpPr>
        <p:spPr>
          <a:xfrm>
            <a:off x="3020958" y="883643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S1: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译码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CCDD73E-F34C-4B5C-8032-CBF8558F233E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2526497" y="1520920"/>
            <a:ext cx="9508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E8F5E885-EB39-4CD8-BC05-F9EF52E92186}"/>
              </a:ext>
            </a:extLst>
          </p:cNvPr>
          <p:cNvSpPr/>
          <p:nvPr/>
        </p:nvSpPr>
        <p:spPr>
          <a:xfrm>
            <a:off x="743765" y="270961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42819DA-DFAB-467D-975C-768421A00B7B}"/>
              </a:ext>
            </a:extLst>
          </p:cNvPr>
          <p:cNvSpPr/>
          <p:nvPr/>
        </p:nvSpPr>
        <p:spPr>
          <a:xfrm>
            <a:off x="707070" y="3000846"/>
            <a:ext cx="10118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err="1"/>
              <a:t>ALUControl</a:t>
            </a:r>
            <a:r>
              <a:rPr lang="en-US" altLang="zh-CN" sz="900" dirty="0"/>
              <a:t>=</a:t>
            </a:r>
            <a:r>
              <a:rPr lang="zh-CN" altLang="en-US" sz="900" dirty="0"/>
              <a:t>加法</a:t>
            </a:r>
            <a:endParaRPr lang="en-US" altLang="zh-CN" sz="900" dirty="0"/>
          </a:p>
          <a:p>
            <a:pPr algn="ctr"/>
            <a:r>
              <a:rPr lang="it-IT" altLang="zh-CN" sz="900" dirty="0"/>
              <a:t>ALUSrcA=  1</a:t>
            </a:r>
          </a:p>
          <a:p>
            <a:pPr algn="ctr"/>
            <a:r>
              <a:rPr lang="it-IT" altLang="zh-CN" sz="900" dirty="0"/>
              <a:t>ALUSrcB=10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1D598C3-C68D-47F4-ACD1-B6170E4DD7AB}"/>
              </a:ext>
            </a:extLst>
          </p:cNvPr>
          <p:cNvSpPr txBox="1"/>
          <p:nvPr/>
        </p:nvSpPr>
        <p:spPr>
          <a:xfrm>
            <a:off x="102461" y="2435887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S2: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求存储器地址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E073095-2EA0-42A7-8637-7FE1E760EDDB}"/>
              </a:ext>
            </a:extLst>
          </p:cNvPr>
          <p:cNvCxnSpPr>
            <a:cxnSpLocks/>
            <a:stCxn id="19" idx="3"/>
            <a:endCxn id="22" idx="7"/>
          </p:cNvCxnSpPr>
          <p:nvPr/>
        </p:nvCxnSpPr>
        <p:spPr>
          <a:xfrm flipH="1">
            <a:off x="1542691" y="1851846"/>
            <a:ext cx="2071725" cy="994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E73259A-7E53-4AE4-A915-4D9A4F674543}"/>
              </a:ext>
            </a:extLst>
          </p:cNvPr>
          <p:cNvSpPr txBox="1"/>
          <p:nvPr/>
        </p:nvSpPr>
        <p:spPr>
          <a:xfrm rot="20060416">
            <a:off x="2544637" y="2242660"/>
            <a:ext cx="6751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LW</a:t>
            </a:r>
          </a:p>
          <a:p>
            <a:pPr algn="ctr"/>
            <a:r>
              <a:rPr lang="zh-CN" altLang="en-US" sz="1100" dirty="0"/>
              <a:t>或</a:t>
            </a:r>
            <a:endParaRPr lang="en-US" altLang="zh-CN" sz="1100" dirty="0"/>
          </a:p>
          <a:p>
            <a:r>
              <a:rPr lang="en-US" altLang="zh-CN" sz="1100" dirty="0"/>
              <a:t>Op = SW</a:t>
            </a:r>
            <a:endParaRPr lang="zh-CN" altLang="en-US" sz="11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E9E49B2-5CE4-404B-BDA4-D18C90F06684}"/>
              </a:ext>
            </a:extLst>
          </p:cNvPr>
          <p:cNvSpPr/>
          <p:nvPr/>
        </p:nvSpPr>
        <p:spPr>
          <a:xfrm>
            <a:off x="743765" y="4259791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C111569-2719-4448-9E94-EAC24ED3409F}"/>
              </a:ext>
            </a:extLst>
          </p:cNvPr>
          <p:cNvSpPr/>
          <p:nvPr/>
        </p:nvSpPr>
        <p:spPr>
          <a:xfrm>
            <a:off x="920251" y="4609759"/>
            <a:ext cx="6367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/>
              <a:t>IorD</a:t>
            </a:r>
            <a:r>
              <a:rPr lang="en-US" altLang="zh-CN" sz="1100" dirty="0"/>
              <a:t> = 1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D3DBFBC-37DF-48D0-B271-F3A0E4D11906}"/>
              </a:ext>
            </a:extLst>
          </p:cNvPr>
          <p:cNvSpPr txBox="1"/>
          <p:nvPr/>
        </p:nvSpPr>
        <p:spPr>
          <a:xfrm>
            <a:off x="106558" y="4049328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S3: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读存储器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646956A-B9FB-4888-856F-43E60F3F3659}"/>
              </a:ext>
            </a:extLst>
          </p:cNvPr>
          <p:cNvSpPr/>
          <p:nvPr/>
        </p:nvSpPr>
        <p:spPr>
          <a:xfrm>
            <a:off x="743765" y="580996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8A5FFCD-071F-4B20-9EE0-DBDDAB708857}"/>
              </a:ext>
            </a:extLst>
          </p:cNvPr>
          <p:cNvSpPr txBox="1"/>
          <p:nvPr/>
        </p:nvSpPr>
        <p:spPr>
          <a:xfrm>
            <a:off x="106558" y="5581938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S4: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写寄存器</a:t>
            </a:r>
            <a:endParaRPr lang="en-US" altLang="zh-CN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      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文件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668FDAA-5C28-49F5-85C6-1E7F70A206DA}"/>
              </a:ext>
            </a:extLst>
          </p:cNvPr>
          <p:cNvSpPr/>
          <p:nvPr/>
        </p:nvSpPr>
        <p:spPr>
          <a:xfrm>
            <a:off x="733724" y="5985998"/>
            <a:ext cx="96372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/>
              <a:t>RegDst</a:t>
            </a:r>
            <a:r>
              <a:rPr lang="en-US" altLang="zh-CN" sz="1100" dirty="0"/>
              <a:t> = 0</a:t>
            </a:r>
          </a:p>
          <a:p>
            <a:pPr algn="ctr"/>
            <a:r>
              <a:rPr lang="en-US" altLang="zh-CN" sz="1100" dirty="0" err="1"/>
              <a:t>MemtoReg</a:t>
            </a:r>
            <a:r>
              <a:rPr lang="en-US" altLang="zh-CN" sz="1100" dirty="0"/>
              <a:t>=1</a:t>
            </a:r>
          </a:p>
          <a:p>
            <a:pPr algn="ctr"/>
            <a:r>
              <a:rPr lang="en-US" altLang="zh-CN" sz="1100" dirty="0" err="1"/>
              <a:t>RegWrite</a:t>
            </a:r>
            <a:endParaRPr lang="zh-CN" altLang="en-US" sz="8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6970C78-28BB-4AF8-8809-CC6235DF7892}"/>
              </a:ext>
            </a:extLst>
          </p:cNvPr>
          <p:cNvCxnSpPr>
            <a:cxnSpLocks/>
            <a:stCxn id="22" idx="4"/>
            <a:endCxn id="31" idx="0"/>
          </p:cNvCxnSpPr>
          <p:nvPr/>
        </p:nvCxnSpPr>
        <p:spPr>
          <a:xfrm>
            <a:off x="1211765" y="3645616"/>
            <a:ext cx="0" cy="614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C06DF0B-7905-4F9D-8C45-3B6DC55C785E}"/>
              </a:ext>
            </a:extLst>
          </p:cNvPr>
          <p:cNvCxnSpPr>
            <a:cxnSpLocks/>
            <a:stCxn id="31" idx="4"/>
            <a:endCxn id="26" idx="0"/>
          </p:cNvCxnSpPr>
          <p:nvPr/>
        </p:nvCxnSpPr>
        <p:spPr>
          <a:xfrm>
            <a:off x="1211765" y="5195791"/>
            <a:ext cx="0" cy="614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BF9BAA8-40C1-4E0A-8E14-52C394F6E78A}"/>
              </a:ext>
            </a:extLst>
          </p:cNvPr>
          <p:cNvSpPr txBox="1"/>
          <p:nvPr/>
        </p:nvSpPr>
        <p:spPr>
          <a:xfrm>
            <a:off x="565482" y="3760684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LW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8D91FC7-C41E-49CA-9CA6-DD4168BF16A2}"/>
              </a:ext>
            </a:extLst>
          </p:cNvPr>
          <p:cNvCxnSpPr>
            <a:cxnSpLocks/>
            <a:stCxn id="26" idx="6"/>
            <a:endCxn id="14" idx="0"/>
          </p:cNvCxnSpPr>
          <p:nvPr/>
        </p:nvCxnSpPr>
        <p:spPr>
          <a:xfrm flipV="1">
            <a:off x="1679765" y="1052920"/>
            <a:ext cx="378732" cy="5225046"/>
          </a:xfrm>
          <a:prstGeom prst="bentConnector4">
            <a:avLst>
              <a:gd name="adj1" fmla="val 804926"/>
              <a:gd name="adj2" fmla="val 1043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5">
            <a:extLst>
              <a:ext uri="{FF2B5EF4-FFF2-40B4-BE49-F238E27FC236}">
                <a16:creationId xmlns:a16="http://schemas.microsoft.com/office/drawing/2014/main" id="{82BD4DCE-9B6F-47D9-A369-F1E6D599EEF6}"/>
              </a:ext>
            </a:extLst>
          </p:cNvPr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32149645"/>
              </p:ext>
            </p:extLst>
          </p:nvPr>
        </p:nvGraphicFramePr>
        <p:xfrm>
          <a:off x="5104590" y="2755046"/>
          <a:ext cx="6855723" cy="346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7" name="VISIO" r:id="rId5" imgW="5743440" imgH="2904480" progId="Visio.Drawing.6">
                  <p:embed/>
                </p:oleObj>
              </mc:Choice>
              <mc:Fallback>
                <p:oleObj name="VISIO" r:id="rId5" imgW="5743440" imgH="2904480" progId="Visio.Drawing.6">
                  <p:embed/>
                  <p:pic>
                    <p:nvPicPr>
                      <p:cNvPr id="42" name="Object 5">
                        <a:extLst>
                          <a:ext uri="{FF2B5EF4-FFF2-40B4-BE49-F238E27FC236}">
                            <a16:creationId xmlns:a16="http://schemas.microsoft.com/office/drawing/2014/main" id="{82BD4DCE-9B6F-47D9-A369-F1E6D599EE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4590" y="2755046"/>
                        <a:ext cx="6855723" cy="346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" name="组合 88">
            <a:extLst>
              <a:ext uri="{FF2B5EF4-FFF2-40B4-BE49-F238E27FC236}">
                <a16:creationId xmlns:a16="http://schemas.microsoft.com/office/drawing/2014/main" id="{4258C839-65BB-49F2-8CBC-A196894FBF7F}"/>
              </a:ext>
            </a:extLst>
          </p:cNvPr>
          <p:cNvGrpSpPr/>
          <p:nvPr/>
        </p:nvGrpSpPr>
        <p:grpSpPr>
          <a:xfrm>
            <a:off x="1542691" y="3508542"/>
            <a:ext cx="1790354" cy="2769424"/>
            <a:chOff x="1542691" y="3508542"/>
            <a:chExt cx="1790354" cy="2769424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ED3113D9-E7B2-461F-9F04-E3E35C0FEA68}"/>
                </a:ext>
              </a:extLst>
            </p:cNvPr>
            <p:cNvSpPr/>
            <p:nvPr/>
          </p:nvSpPr>
          <p:spPr>
            <a:xfrm>
              <a:off x="2369416" y="4263282"/>
              <a:ext cx="936000" cy="93600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rgbClr val="0000FF"/>
                </a:solidFill>
              </a:endParaRP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01A461CE-5549-47CB-BEA9-788EF4FA4F58}"/>
                </a:ext>
              </a:extLst>
            </p:cNvPr>
            <p:cNvCxnSpPr>
              <a:cxnSpLocks/>
              <a:stCxn id="22" idx="5"/>
              <a:endCxn id="40" idx="1"/>
            </p:cNvCxnSpPr>
            <p:nvPr/>
          </p:nvCxnSpPr>
          <p:spPr>
            <a:xfrm>
              <a:off x="1542691" y="3508542"/>
              <a:ext cx="963799" cy="891814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02AF27E-B46A-475F-B1D5-96FE6DF7FE00}"/>
                </a:ext>
              </a:extLst>
            </p:cNvPr>
            <p:cNvSpPr txBox="1"/>
            <p:nvPr/>
          </p:nvSpPr>
          <p:spPr>
            <a:xfrm>
              <a:off x="1831406" y="3573100"/>
              <a:ext cx="6751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0000FF"/>
                  </a:solidFill>
                </a:rPr>
                <a:t>Op = SW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CF2360B-C69D-44EB-99E0-770F2D4A3337}"/>
                </a:ext>
              </a:extLst>
            </p:cNvPr>
            <p:cNvSpPr/>
            <p:nvPr/>
          </p:nvSpPr>
          <p:spPr>
            <a:xfrm>
              <a:off x="2447986" y="4513461"/>
              <a:ext cx="811441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100" dirty="0" err="1">
                  <a:solidFill>
                    <a:srgbClr val="0000FF"/>
                  </a:solidFill>
                </a:rPr>
                <a:t>IorD</a:t>
              </a:r>
              <a:r>
                <a:rPr lang="en-US" altLang="zh-CN" sz="1100" dirty="0">
                  <a:solidFill>
                    <a:srgbClr val="0000FF"/>
                  </a:solidFill>
                </a:rPr>
                <a:t> = 1</a:t>
              </a:r>
            </a:p>
            <a:p>
              <a:pPr algn="ctr"/>
              <a:r>
                <a:rPr lang="en-US" altLang="zh-CN" sz="1100" dirty="0" err="1">
                  <a:solidFill>
                    <a:srgbClr val="0000FF"/>
                  </a:solidFill>
                </a:rPr>
                <a:t>MemWrite</a:t>
              </a:r>
              <a:endParaRPr lang="zh-CN" altLang="en-US" sz="800" dirty="0">
                <a:solidFill>
                  <a:srgbClr val="0000FF"/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0F8805F4-E097-4CFE-90BC-3F202D65BF3F}"/>
                </a:ext>
              </a:extLst>
            </p:cNvPr>
            <p:cNvSpPr txBox="1"/>
            <p:nvPr/>
          </p:nvSpPr>
          <p:spPr>
            <a:xfrm>
              <a:off x="2305200" y="3959848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00FF"/>
                  </a:solidFill>
                </a:rPr>
                <a:t>S5: </a:t>
              </a:r>
              <a:r>
                <a:rPr lang="zh-CN" altLang="en-US" sz="1200" b="1" dirty="0">
                  <a:solidFill>
                    <a:srgbClr val="0000FF"/>
                  </a:solidFill>
                </a:rPr>
                <a:t>写存储器</a:t>
              </a: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F01F7310-0549-43C9-A10A-FEF104189E3A}"/>
                </a:ext>
              </a:extLst>
            </p:cNvPr>
            <p:cNvCxnSpPr>
              <a:cxnSpLocks/>
              <a:stCxn id="40" idx="4"/>
            </p:cNvCxnSpPr>
            <p:nvPr/>
          </p:nvCxnSpPr>
          <p:spPr>
            <a:xfrm>
              <a:off x="2837416" y="5199282"/>
              <a:ext cx="0" cy="1078684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A155285E-ADB3-4C34-A8B5-28097B9DE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199468"/>
              </p:ext>
            </p:extLst>
          </p:nvPr>
        </p:nvGraphicFramePr>
        <p:xfrm>
          <a:off x="6542009" y="1693588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(6)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rs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rt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(5)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imm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(16)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文本框 54">
            <a:extLst>
              <a:ext uri="{FF2B5EF4-FFF2-40B4-BE49-F238E27FC236}">
                <a16:creationId xmlns:a16="http://schemas.microsoft.com/office/drawing/2014/main" id="{C9E0934E-A406-45E4-8E02-AB054CF90F25}"/>
              </a:ext>
            </a:extLst>
          </p:cNvPr>
          <p:cNvSpPr txBox="1"/>
          <p:nvPr/>
        </p:nvSpPr>
        <p:spPr>
          <a:xfrm>
            <a:off x="7182675" y="2042838"/>
            <a:ext cx="3276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25        21 </a:t>
            </a:r>
            <a:r>
              <a:rPr lang="en-US" altLang="zh-CN" sz="1200" dirty="0">
                <a:solidFill>
                  <a:srgbClr val="FF0000"/>
                </a:solidFill>
              </a:rPr>
              <a:t>20</a:t>
            </a:r>
            <a:r>
              <a:rPr lang="en-US" altLang="zh-CN" sz="1200" dirty="0"/>
              <a:t>       </a:t>
            </a:r>
            <a:r>
              <a:rPr lang="en-US" altLang="zh-CN" sz="1200" dirty="0">
                <a:solidFill>
                  <a:srgbClr val="FF0000"/>
                </a:solidFill>
              </a:rPr>
              <a:t>16 </a:t>
            </a:r>
            <a:r>
              <a:rPr lang="en-US" altLang="zh-CN" sz="1200" dirty="0"/>
              <a:t> 15                                             0 </a:t>
            </a:r>
            <a:endParaRPr lang="zh-CN" altLang="en-US" sz="1200" dirty="0"/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602C32DE-0351-48BA-8EDD-54242EC5E5A3}"/>
              </a:ext>
            </a:extLst>
          </p:cNvPr>
          <p:cNvCxnSpPr>
            <a:cxnSpLocks/>
          </p:cNvCxnSpPr>
          <p:nvPr/>
        </p:nvCxnSpPr>
        <p:spPr>
          <a:xfrm>
            <a:off x="7415463" y="4689790"/>
            <a:ext cx="677779" cy="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7F2BAAD1-1382-49CD-8531-ACD45A30FE8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73050" y="5028895"/>
            <a:ext cx="806309" cy="128098"/>
          </a:xfrm>
          <a:prstGeom prst="bentConnector3">
            <a:avLst>
              <a:gd name="adj1" fmla="val 35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7AAA2E9E-5456-4297-9547-2B828D398B46}"/>
              </a:ext>
            </a:extLst>
          </p:cNvPr>
          <p:cNvCxnSpPr>
            <a:cxnSpLocks/>
          </p:cNvCxnSpPr>
          <p:nvPr/>
        </p:nvCxnSpPr>
        <p:spPr>
          <a:xfrm>
            <a:off x="6176211" y="5104977"/>
            <a:ext cx="3064042" cy="403155"/>
          </a:xfrm>
          <a:prstGeom prst="bentConnector3">
            <a:avLst>
              <a:gd name="adj1" fmla="val -4319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A5B8719F-E31C-4CAF-B9AB-ACB395341CC1}"/>
              </a:ext>
            </a:extLst>
          </p:cNvPr>
          <p:cNvCxnSpPr>
            <a:cxnSpLocks/>
          </p:cNvCxnSpPr>
          <p:nvPr/>
        </p:nvCxnSpPr>
        <p:spPr>
          <a:xfrm flipV="1">
            <a:off x="5767137" y="4689790"/>
            <a:ext cx="409074" cy="80400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3B67B532-2FFA-432A-AF3C-95F1634D7294}"/>
              </a:ext>
            </a:extLst>
          </p:cNvPr>
          <p:cNvCxnSpPr>
            <a:cxnSpLocks/>
          </p:cNvCxnSpPr>
          <p:nvPr/>
        </p:nvCxnSpPr>
        <p:spPr>
          <a:xfrm>
            <a:off x="5767136" y="4770190"/>
            <a:ext cx="5867404" cy="1275348"/>
          </a:xfrm>
          <a:prstGeom prst="bentConnector3">
            <a:avLst>
              <a:gd name="adj1" fmla="val 103"/>
            </a:avLst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45D82A61-AAFF-40E4-914D-B334A3A2AE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836396" y="5247394"/>
            <a:ext cx="1315548" cy="280740"/>
          </a:xfrm>
          <a:prstGeom prst="bentConnector3">
            <a:avLst>
              <a:gd name="adj1" fmla="val -606"/>
            </a:avLst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8F14C163-08EC-44BC-BF2B-091E1560A6F8}"/>
              </a:ext>
            </a:extLst>
          </p:cNvPr>
          <p:cNvSpPr/>
          <p:nvPr/>
        </p:nvSpPr>
        <p:spPr>
          <a:xfrm>
            <a:off x="6931512" y="861353"/>
            <a:ext cx="3191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  <a:latin typeface="Courier New" pitchFamily="49" charset="0"/>
              </a:rPr>
              <a:t>sw</a:t>
            </a:r>
            <a:r>
              <a:rPr lang="en-US" altLang="zh-CN" sz="2800" dirty="0">
                <a:latin typeface="Courier New" pitchFamily="49" charset="0"/>
              </a:rPr>
              <a:t> rt, </a:t>
            </a:r>
            <a:r>
              <a:rPr lang="en-US" altLang="zh-CN" sz="2800" dirty="0" err="1">
                <a:latin typeface="Courier New" pitchFamily="49" charset="0"/>
              </a:rPr>
              <a:t>imm</a:t>
            </a:r>
            <a:r>
              <a:rPr lang="en-US" altLang="zh-CN" sz="2800" dirty="0">
                <a:latin typeface="Courier New" pitchFamily="49" charset="0"/>
              </a:rPr>
              <a:t>(</a:t>
            </a:r>
            <a:r>
              <a:rPr lang="en-US" altLang="zh-CN" sz="2800" dirty="0" err="1">
                <a:latin typeface="Courier New" pitchFamily="49" charset="0"/>
              </a:rPr>
              <a:t>rs</a:t>
            </a:r>
            <a:r>
              <a:rPr lang="en-US" altLang="zh-CN" sz="2800" dirty="0">
                <a:latin typeface="Courier New" pitchFamily="49" charset="0"/>
              </a:rPr>
              <a:t>)</a:t>
            </a:r>
            <a:endParaRPr lang="zh-CN" altLang="en-US" sz="28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F0E4375-8F38-4F45-B7F7-0EB6C6C2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19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3644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8276F5A-28CA-47BD-BC7F-54111F7CB1EC}"/>
              </a:ext>
            </a:extLst>
          </p:cNvPr>
          <p:cNvSpPr/>
          <p:nvPr/>
        </p:nvSpPr>
        <p:spPr>
          <a:xfrm>
            <a:off x="160579" y="3570136"/>
            <a:ext cx="682455" cy="3049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F3BA0B7-F3B4-4E44-8E1E-10EF36B99154}"/>
              </a:ext>
            </a:extLst>
          </p:cNvPr>
          <p:cNvSpPr/>
          <p:nvPr/>
        </p:nvSpPr>
        <p:spPr>
          <a:xfrm>
            <a:off x="160579" y="238186"/>
            <a:ext cx="682455" cy="3049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59355BF-2DF6-488B-A900-5D0B7905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90" y="286247"/>
            <a:ext cx="461176" cy="6325263"/>
          </a:xfrm>
        </p:spPr>
        <p:txBody>
          <a:bodyPr>
            <a:noAutofit/>
          </a:bodyPr>
          <a:lstStyle/>
          <a:p>
            <a:pPr algn="ctr"/>
            <a:r>
              <a:rPr lang="zh-CN" altLang="en-US" sz="3200" b="1" dirty="0"/>
              <a:t>单周期 </a:t>
            </a:r>
            <a:r>
              <a:rPr lang="zh-CN" altLang="en-US" sz="3200" dirty="0"/>
              <a:t> 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/>
              <a:t>  </a:t>
            </a:r>
            <a:r>
              <a:rPr lang="zh-CN" altLang="en-US" sz="3200" b="1" dirty="0"/>
              <a:t>多周期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92FCBE-FB89-4977-8F09-8B9DC922A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559" y="238186"/>
            <a:ext cx="5637724" cy="3049679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2B59204B-40D0-4684-B4F3-5AD637FC4E30}"/>
              </a:ext>
            </a:extLst>
          </p:cNvPr>
          <p:cNvGrpSpPr/>
          <p:nvPr/>
        </p:nvGrpSpPr>
        <p:grpSpPr>
          <a:xfrm>
            <a:off x="1566753" y="3747868"/>
            <a:ext cx="10275388" cy="2941066"/>
            <a:chOff x="1566753" y="3747868"/>
            <a:chExt cx="10275388" cy="294106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A148043-F340-410D-AC46-942DDFCAF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30456" y="3747868"/>
              <a:ext cx="5711685" cy="2941066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F19E6FB-D86B-4F97-A59C-3694FE61C1A1}"/>
                </a:ext>
              </a:extLst>
            </p:cNvPr>
            <p:cNvSpPr txBox="1"/>
            <p:nvPr/>
          </p:nvSpPr>
          <p:spPr>
            <a:xfrm>
              <a:off x="1566753" y="4160545"/>
              <a:ext cx="3381054" cy="2071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2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每条指令的周期数不同。</a:t>
              </a:r>
              <a:endParaRPr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200" dirty="0"/>
                <a:t>一个</a:t>
              </a:r>
              <a:r>
                <a:rPr lang="zh-CN" altLang="en-US" sz="2200" b="1" dirty="0"/>
                <a:t>加法器</a:t>
              </a:r>
              <a:endParaRPr lang="en-US" altLang="zh-CN" sz="2200" b="1" dirty="0"/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200" dirty="0"/>
                <a:t>一个</a:t>
              </a:r>
              <a:r>
                <a:rPr lang="zh-CN" altLang="en-US" sz="2200" b="1" dirty="0"/>
                <a:t>存储器</a:t>
              </a:r>
              <a:r>
                <a:rPr lang="en-US" altLang="zh-CN" sz="2200" dirty="0"/>
                <a:t>(</a:t>
              </a:r>
              <a:r>
                <a:rPr lang="zh-CN" altLang="en-US" sz="2200" dirty="0"/>
                <a:t>指令</a:t>
              </a:r>
              <a:r>
                <a:rPr lang="en-US" altLang="zh-CN" sz="2200" dirty="0"/>
                <a:t>+</a:t>
              </a:r>
              <a:r>
                <a:rPr lang="zh-CN" altLang="en-US" sz="2200" dirty="0"/>
                <a:t>数据</a:t>
              </a:r>
              <a:r>
                <a:rPr lang="en-US" altLang="zh-CN" sz="2200" dirty="0"/>
                <a:t>)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200" dirty="0"/>
                <a:t>多</a:t>
              </a:r>
              <a:r>
                <a:rPr lang="en-US" altLang="zh-CN" sz="2200" dirty="0"/>
                <a:t>5</a:t>
              </a:r>
              <a:r>
                <a:rPr lang="zh-CN" altLang="en-US" sz="2200" dirty="0"/>
                <a:t>个寄存器、</a:t>
              </a:r>
              <a:r>
                <a:rPr lang="en-US" altLang="zh-CN" sz="2200" dirty="0"/>
                <a:t>2</a:t>
              </a:r>
              <a:r>
                <a:rPr lang="zh-CN" altLang="en-US" sz="2200" dirty="0"/>
                <a:t>个</a:t>
              </a:r>
              <a:r>
                <a:rPr lang="en-US" altLang="zh-CN" sz="2200" dirty="0"/>
                <a:t>MUX</a:t>
              </a:r>
              <a:endParaRPr lang="zh-CN" altLang="en-US" sz="2200" dirty="0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DCE9F6F0-BBA0-4F27-A84C-C6B326F56D2F}"/>
              </a:ext>
            </a:extLst>
          </p:cNvPr>
          <p:cNvSpPr txBox="1"/>
          <p:nvPr/>
        </p:nvSpPr>
        <p:spPr>
          <a:xfrm>
            <a:off x="1009332" y="674263"/>
            <a:ext cx="4950314" cy="244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每条完整的指令都在</a:t>
            </a:r>
            <a:r>
              <a:rPr lang="zh-CN" altLang="en-US" sz="2200" b="1" u="wavy" dirty="0">
                <a:latin typeface="楷体" panose="02010609060101010101" pitchFamily="49" charset="-122"/>
                <a:ea typeface="楷体" panose="02010609060101010101" pitchFamily="49" charset="-122"/>
              </a:rPr>
              <a:t>一个周期</a:t>
            </a: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中实现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200" dirty="0"/>
              <a:t>缺 点</a:t>
            </a:r>
            <a:endParaRPr lang="en-US" altLang="zh-CN" sz="2200" dirty="0"/>
          </a:p>
          <a:p>
            <a:pPr marL="268288" indent="-2682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时钟周期由最慢的指令来决定</a:t>
            </a:r>
            <a:endParaRPr lang="en-US" altLang="zh-CN" sz="2000" dirty="0"/>
          </a:p>
          <a:p>
            <a:pPr marL="268288" indent="-2682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需要</a:t>
            </a:r>
            <a:r>
              <a:rPr lang="en-US" altLang="zh-CN" sz="2000" dirty="0"/>
              <a:t>3</a:t>
            </a:r>
            <a:r>
              <a:rPr lang="zh-CN" altLang="en-US" sz="2000" dirty="0"/>
              <a:t>个</a:t>
            </a:r>
            <a:r>
              <a:rPr lang="zh-CN" altLang="en-US" sz="2000" b="1" dirty="0"/>
              <a:t>加法器</a:t>
            </a:r>
            <a:r>
              <a:rPr lang="zh-CN" altLang="en-US" sz="2000" dirty="0"/>
              <a:t>（占用较多芯片面积）</a:t>
            </a:r>
            <a:endParaRPr lang="en-US" altLang="zh-CN" sz="2000" dirty="0"/>
          </a:p>
          <a:p>
            <a:pPr marL="268288" indent="-2682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独立的</a:t>
            </a:r>
            <a:r>
              <a:rPr lang="zh-CN" altLang="en-US" sz="2000" b="1" dirty="0"/>
              <a:t>指令存储器 </a:t>
            </a:r>
            <a:r>
              <a:rPr lang="zh-CN" altLang="en-US" sz="2000" dirty="0"/>
              <a:t>和 </a:t>
            </a:r>
            <a:r>
              <a:rPr lang="zh-CN" altLang="en-US" sz="2000" b="1" dirty="0"/>
              <a:t>数据存储器</a:t>
            </a:r>
            <a:endParaRPr lang="en-US" altLang="zh-CN" sz="2000" b="1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C75E0F-30F4-4BA6-BFE7-A688B74C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566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EACB8D13-92CA-4029-8F08-ADBFD08A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3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控制单元 </a:t>
            </a:r>
            <a:r>
              <a:rPr lang="en-US" altLang="zh-CN" sz="3600" spc="3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FSM</a:t>
            </a:r>
            <a:endParaRPr lang="zh-CN" altLang="en-US" sz="4000" spc="3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285CFA6-CBB8-4EE6-A18A-774E49E3AD93}"/>
              </a:ext>
            </a:extLst>
          </p:cNvPr>
          <p:cNvSpPr/>
          <p:nvPr/>
        </p:nvSpPr>
        <p:spPr>
          <a:xfrm>
            <a:off x="1590497" y="105292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168E8FA-A897-4836-A0A1-4CB27CAEB342}"/>
              </a:ext>
            </a:extLst>
          </p:cNvPr>
          <p:cNvSpPr txBox="1"/>
          <p:nvPr/>
        </p:nvSpPr>
        <p:spPr>
          <a:xfrm>
            <a:off x="691013" y="1544209"/>
            <a:ext cx="58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Reset</a:t>
            </a:r>
            <a:endParaRPr lang="zh-CN" altLang="en-US" sz="14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45E8CD6-4891-4749-BFB3-9F0A4FFF02A1}"/>
              </a:ext>
            </a:extLst>
          </p:cNvPr>
          <p:cNvCxnSpPr>
            <a:cxnSpLocks/>
            <a:stCxn id="15" idx="3"/>
            <a:endCxn id="14" idx="2"/>
          </p:cNvCxnSpPr>
          <p:nvPr/>
        </p:nvCxnSpPr>
        <p:spPr>
          <a:xfrm flipV="1">
            <a:off x="1280342" y="1520920"/>
            <a:ext cx="310155" cy="177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CC336CD-2956-45C9-B61A-0998FE2CDD64}"/>
              </a:ext>
            </a:extLst>
          </p:cNvPr>
          <p:cNvSpPr txBox="1"/>
          <p:nvPr/>
        </p:nvSpPr>
        <p:spPr>
          <a:xfrm>
            <a:off x="637265" y="890597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S0: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取指令 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+ PC'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E6117D-F9A0-42D8-9115-656B613F7449}"/>
              </a:ext>
            </a:extLst>
          </p:cNvPr>
          <p:cNvSpPr/>
          <p:nvPr/>
        </p:nvSpPr>
        <p:spPr>
          <a:xfrm>
            <a:off x="1422418" y="1044447"/>
            <a:ext cx="1270214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altLang="zh-CN" sz="800" dirty="0"/>
              <a:t>IRWrite</a:t>
            </a:r>
          </a:p>
          <a:p>
            <a:pPr algn="ctr"/>
            <a:r>
              <a:rPr lang="it-IT" altLang="zh-CN" sz="800" dirty="0"/>
              <a:t>IorD = 0</a:t>
            </a:r>
          </a:p>
          <a:p>
            <a:pPr algn="ctr"/>
            <a:r>
              <a:rPr lang="en-US" altLang="zh-CN" sz="800" dirty="0" err="1"/>
              <a:t>ALUControl</a:t>
            </a:r>
            <a:r>
              <a:rPr lang="en-US" altLang="zh-CN" sz="800" dirty="0"/>
              <a:t>=</a:t>
            </a:r>
            <a:r>
              <a:rPr lang="zh-CN" altLang="en-US" sz="800" dirty="0"/>
              <a:t>加法</a:t>
            </a:r>
            <a:endParaRPr lang="en-US" altLang="zh-CN" sz="800" dirty="0"/>
          </a:p>
          <a:p>
            <a:pPr algn="ctr"/>
            <a:r>
              <a:rPr lang="it-IT" altLang="zh-CN" sz="800" dirty="0"/>
              <a:t>ALUSrcA=  0</a:t>
            </a:r>
          </a:p>
          <a:p>
            <a:pPr algn="ctr"/>
            <a:r>
              <a:rPr lang="it-IT" altLang="zh-CN" sz="800" dirty="0"/>
              <a:t>ALUSrcB=01</a:t>
            </a:r>
          </a:p>
          <a:p>
            <a:pPr algn="ctr"/>
            <a:r>
              <a:rPr lang="it-IT" altLang="zh-CN" sz="800" dirty="0"/>
              <a:t>PCwrite</a:t>
            </a:r>
          </a:p>
          <a:p>
            <a:pPr algn="ctr"/>
            <a:r>
              <a:rPr lang="it-IT" altLang="zh-CN" sz="800" dirty="0"/>
              <a:t>PCSrc=0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DEC822A-A8C8-4FB7-9887-9C796C6E0DFA}"/>
              </a:ext>
            </a:extLst>
          </p:cNvPr>
          <p:cNvSpPr/>
          <p:nvPr/>
        </p:nvSpPr>
        <p:spPr>
          <a:xfrm>
            <a:off x="3477342" y="105292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F9C544-E74F-4A1F-BBDB-3AD6BA0B403F}"/>
              </a:ext>
            </a:extLst>
          </p:cNvPr>
          <p:cNvSpPr txBox="1"/>
          <p:nvPr/>
        </p:nvSpPr>
        <p:spPr>
          <a:xfrm>
            <a:off x="3020958" y="883643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S1: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译码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CCDD73E-F34C-4B5C-8032-CBF8558F233E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2526497" y="1520920"/>
            <a:ext cx="9508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E8F5E885-EB39-4CD8-BC05-F9EF52E92186}"/>
              </a:ext>
            </a:extLst>
          </p:cNvPr>
          <p:cNvSpPr/>
          <p:nvPr/>
        </p:nvSpPr>
        <p:spPr>
          <a:xfrm>
            <a:off x="743765" y="270961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42819DA-DFAB-467D-975C-768421A00B7B}"/>
              </a:ext>
            </a:extLst>
          </p:cNvPr>
          <p:cNvSpPr/>
          <p:nvPr/>
        </p:nvSpPr>
        <p:spPr>
          <a:xfrm>
            <a:off x="707070" y="3000846"/>
            <a:ext cx="10118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err="1"/>
              <a:t>ALUControl</a:t>
            </a:r>
            <a:r>
              <a:rPr lang="en-US" altLang="zh-CN" sz="900" dirty="0"/>
              <a:t>=</a:t>
            </a:r>
            <a:r>
              <a:rPr lang="zh-CN" altLang="en-US" sz="900" dirty="0"/>
              <a:t>加法</a:t>
            </a:r>
            <a:endParaRPr lang="en-US" altLang="zh-CN" sz="900" dirty="0"/>
          </a:p>
          <a:p>
            <a:pPr algn="ctr"/>
            <a:r>
              <a:rPr lang="it-IT" altLang="zh-CN" sz="900" dirty="0"/>
              <a:t>ALUSrcA=  1</a:t>
            </a:r>
          </a:p>
          <a:p>
            <a:pPr algn="ctr"/>
            <a:r>
              <a:rPr lang="it-IT" altLang="zh-CN" sz="900" dirty="0"/>
              <a:t>ALUSrcB=10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1D598C3-C68D-47F4-ACD1-B6170E4DD7AB}"/>
              </a:ext>
            </a:extLst>
          </p:cNvPr>
          <p:cNvSpPr txBox="1"/>
          <p:nvPr/>
        </p:nvSpPr>
        <p:spPr>
          <a:xfrm>
            <a:off x="102461" y="2435887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S2: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求存储器地址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E073095-2EA0-42A7-8637-7FE1E760EDDB}"/>
              </a:ext>
            </a:extLst>
          </p:cNvPr>
          <p:cNvCxnSpPr>
            <a:cxnSpLocks/>
            <a:stCxn id="19" idx="3"/>
            <a:endCxn id="22" idx="7"/>
          </p:cNvCxnSpPr>
          <p:nvPr/>
        </p:nvCxnSpPr>
        <p:spPr>
          <a:xfrm flipH="1">
            <a:off x="1542691" y="1851846"/>
            <a:ext cx="2071725" cy="994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E73259A-7E53-4AE4-A915-4D9A4F674543}"/>
              </a:ext>
            </a:extLst>
          </p:cNvPr>
          <p:cNvSpPr txBox="1"/>
          <p:nvPr/>
        </p:nvSpPr>
        <p:spPr>
          <a:xfrm rot="20060416">
            <a:off x="1792759" y="2259556"/>
            <a:ext cx="6751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LW</a:t>
            </a:r>
          </a:p>
          <a:p>
            <a:pPr algn="ctr"/>
            <a:r>
              <a:rPr lang="zh-CN" altLang="en-US" sz="1100" dirty="0"/>
              <a:t>或</a:t>
            </a:r>
            <a:endParaRPr lang="en-US" altLang="zh-CN" sz="1100" dirty="0"/>
          </a:p>
          <a:p>
            <a:r>
              <a:rPr lang="en-US" altLang="zh-CN" sz="1100" dirty="0"/>
              <a:t>Op = SW</a:t>
            </a:r>
            <a:endParaRPr lang="zh-CN" altLang="en-US" sz="11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E9E49B2-5CE4-404B-BDA4-D18C90F06684}"/>
              </a:ext>
            </a:extLst>
          </p:cNvPr>
          <p:cNvSpPr/>
          <p:nvPr/>
        </p:nvSpPr>
        <p:spPr>
          <a:xfrm>
            <a:off x="743765" y="4259791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C111569-2719-4448-9E94-EAC24ED3409F}"/>
              </a:ext>
            </a:extLst>
          </p:cNvPr>
          <p:cNvSpPr/>
          <p:nvPr/>
        </p:nvSpPr>
        <p:spPr>
          <a:xfrm>
            <a:off x="920251" y="4609759"/>
            <a:ext cx="6367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/>
              <a:t>IorD</a:t>
            </a:r>
            <a:r>
              <a:rPr lang="en-US" altLang="zh-CN" sz="1100" dirty="0"/>
              <a:t> = 1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D3DBFBC-37DF-48D0-B271-F3A0E4D11906}"/>
              </a:ext>
            </a:extLst>
          </p:cNvPr>
          <p:cNvSpPr txBox="1"/>
          <p:nvPr/>
        </p:nvSpPr>
        <p:spPr>
          <a:xfrm>
            <a:off x="106558" y="4049328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S3: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读存储器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646956A-B9FB-4888-856F-43E60F3F3659}"/>
              </a:ext>
            </a:extLst>
          </p:cNvPr>
          <p:cNvSpPr/>
          <p:nvPr/>
        </p:nvSpPr>
        <p:spPr>
          <a:xfrm>
            <a:off x="743765" y="580996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8A5FFCD-071F-4B20-9EE0-DBDDAB708857}"/>
              </a:ext>
            </a:extLst>
          </p:cNvPr>
          <p:cNvSpPr txBox="1"/>
          <p:nvPr/>
        </p:nvSpPr>
        <p:spPr>
          <a:xfrm>
            <a:off x="106558" y="5581938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S4: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写寄存器</a:t>
            </a:r>
            <a:endParaRPr lang="en-US" altLang="zh-CN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      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文件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668FDAA-5C28-49F5-85C6-1E7F70A206DA}"/>
              </a:ext>
            </a:extLst>
          </p:cNvPr>
          <p:cNvSpPr/>
          <p:nvPr/>
        </p:nvSpPr>
        <p:spPr>
          <a:xfrm>
            <a:off x="733724" y="5985998"/>
            <a:ext cx="96372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/>
              <a:t>RegDst</a:t>
            </a:r>
            <a:r>
              <a:rPr lang="en-US" altLang="zh-CN" sz="1100" dirty="0"/>
              <a:t> = 0</a:t>
            </a:r>
          </a:p>
          <a:p>
            <a:pPr algn="ctr"/>
            <a:r>
              <a:rPr lang="en-US" altLang="zh-CN" sz="1100" dirty="0" err="1"/>
              <a:t>MemtoReg</a:t>
            </a:r>
            <a:r>
              <a:rPr lang="en-US" altLang="zh-CN" sz="1100" dirty="0"/>
              <a:t>=1</a:t>
            </a:r>
          </a:p>
          <a:p>
            <a:pPr algn="ctr"/>
            <a:r>
              <a:rPr lang="en-US" altLang="zh-CN" sz="1100" dirty="0" err="1"/>
              <a:t>RegWrite</a:t>
            </a:r>
            <a:endParaRPr lang="zh-CN" altLang="en-US" sz="8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6970C78-28BB-4AF8-8809-CC6235DF7892}"/>
              </a:ext>
            </a:extLst>
          </p:cNvPr>
          <p:cNvCxnSpPr>
            <a:cxnSpLocks/>
            <a:stCxn id="22" idx="4"/>
            <a:endCxn id="31" idx="0"/>
          </p:cNvCxnSpPr>
          <p:nvPr/>
        </p:nvCxnSpPr>
        <p:spPr>
          <a:xfrm>
            <a:off x="1211765" y="3645616"/>
            <a:ext cx="0" cy="614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C06DF0B-7905-4F9D-8C45-3B6DC55C785E}"/>
              </a:ext>
            </a:extLst>
          </p:cNvPr>
          <p:cNvCxnSpPr>
            <a:cxnSpLocks/>
            <a:stCxn id="31" idx="4"/>
            <a:endCxn id="26" idx="0"/>
          </p:cNvCxnSpPr>
          <p:nvPr/>
        </p:nvCxnSpPr>
        <p:spPr>
          <a:xfrm>
            <a:off x="1211765" y="5195791"/>
            <a:ext cx="0" cy="614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BF9BAA8-40C1-4E0A-8E14-52C394F6E78A}"/>
              </a:ext>
            </a:extLst>
          </p:cNvPr>
          <p:cNvSpPr txBox="1"/>
          <p:nvPr/>
        </p:nvSpPr>
        <p:spPr>
          <a:xfrm>
            <a:off x="565482" y="3760684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LW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8D91FC7-C41E-49CA-9CA6-DD4168BF16A2}"/>
              </a:ext>
            </a:extLst>
          </p:cNvPr>
          <p:cNvCxnSpPr>
            <a:cxnSpLocks/>
            <a:stCxn id="26" idx="6"/>
            <a:endCxn id="14" idx="0"/>
          </p:cNvCxnSpPr>
          <p:nvPr/>
        </p:nvCxnSpPr>
        <p:spPr>
          <a:xfrm flipV="1">
            <a:off x="1679765" y="1052920"/>
            <a:ext cx="378732" cy="5225046"/>
          </a:xfrm>
          <a:prstGeom prst="bentConnector4">
            <a:avLst>
              <a:gd name="adj1" fmla="val 804926"/>
              <a:gd name="adj2" fmla="val 1043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5">
            <a:extLst>
              <a:ext uri="{FF2B5EF4-FFF2-40B4-BE49-F238E27FC236}">
                <a16:creationId xmlns:a16="http://schemas.microsoft.com/office/drawing/2014/main" id="{82BD4DCE-9B6F-47D9-A369-F1E6D599EEF6}"/>
              </a:ext>
            </a:extLst>
          </p:cNvPr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</p:nvPr>
        </p:nvGraphicFramePr>
        <p:xfrm>
          <a:off x="5104590" y="2673161"/>
          <a:ext cx="6855723" cy="346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5" name="VISIO" r:id="rId5" imgW="5743440" imgH="2904480" progId="Visio.Drawing.6">
                  <p:embed/>
                </p:oleObj>
              </mc:Choice>
              <mc:Fallback>
                <p:oleObj name="VISIO" r:id="rId5" imgW="5743440" imgH="2904480" progId="Visio.Drawing.6">
                  <p:embed/>
                  <p:pic>
                    <p:nvPicPr>
                      <p:cNvPr id="42" name="Object 5">
                        <a:extLst>
                          <a:ext uri="{FF2B5EF4-FFF2-40B4-BE49-F238E27FC236}">
                            <a16:creationId xmlns:a16="http://schemas.microsoft.com/office/drawing/2014/main" id="{82BD4DCE-9B6F-47D9-A369-F1E6D599EE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4590" y="2673161"/>
                        <a:ext cx="6855723" cy="346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椭圆 39">
            <a:extLst>
              <a:ext uri="{FF2B5EF4-FFF2-40B4-BE49-F238E27FC236}">
                <a16:creationId xmlns:a16="http://schemas.microsoft.com/office/drawing/2014/main" id="{ED3113D9-E7B2-461F-9F04-E3E35C0FEA68}"/>
              </a:ext>
            </a:extLst>
          </p:cNvPr>
          <p:cNvSpPr/>
          <p:nvPr/>
        </p:nvSpPr>
        <p:spPr>
          <a:xfrm>
            <a:off x="2108725" y="4263282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1A461CE-5549-47CB-BEA9-788EF4FA4F58}"/>
              </a:ext>
            </a:extLst>
          </p:cNvPr>
          <p:cNvCxnSpPr>
            <a:cxnSpLocks/>
            <a:stCxn id="22" idx="5"/>
            <a:endCxn id="40" idx="1"/>
          </p:cNvCxnSpPr>
          <p:nvPr/>
        </p:nvCxnSpPr>
        <p:spPr>
          <a:xfrm>
            <a:off x="1542691" y="3508542"/>
            <a:ext cx="703108" cy="891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02AF27E-B46A-475F-B1D5-96FE6DF7FE00}"/>
              </a:ext>
            </a:extLst>
          </p:cNvPr>
          <p:cNvSpPr txBox="1"/>
          <p:nvPr/>
        </p:nvSpPr>
        <p:spPr>
          <a:xfrm>
            <a:off x="1673097" y="3562101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SW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CF2360B-C69D-44EB-99E0-770F2D4A3337}"/>
              </a:ext>
            </a:extLst>
          </p:cNvPr>
          <p:cNvSpPr/>
          <p:nvPr/>
        </p:nvSpPr>
        <p:spPr>
          <a:xfrm>
            <a:off x="2187295" y="4513461"/>
            <a:ext cx="8114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/>
              <a:t>IorD</a:t>
            </a:r>
            <a:r>
              <a:rPr lang="en-US" altLang="zh-CN" sz="1100" dirty="0"/>
              <a:t> = 1</a:t>
            </a:r>
          </a:p>
          <a:p>
            <a:pPr algn="ctr"/>
            <a:r>
              <a:rPr lang="en-US" altLang="zh-CN" sz="1100" dirty="0" err="1"/>
              <a:t>MemWrite</a:t>
            </a:r>
            <a:endParaRPr lang="zh-CN" altLang="en-US" sz="8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F8805F4-E097-4CFE-90BC-3F202D65BF3F}"/>
              </a:ext>
            </a:extLst>
          </p:cNvPr>
          <p:cNvSpPr txBox="1"/>
          <p:nvPr/>
        </p:nvSpPr>
        <p:spPr>
          <a:xfrm>
            <a:off x="1988356" y="3959848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S5: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写存储器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01F7310-0549-43C9-A10A-FEF104189E3A}"/>
              </a:ext>
            </a:extLst>
          </p:cNvPr>
          <p:cNvCxnSpPr>
            <a:cxnSpLocks/>
            <a:stCxn id="40" idx="4"/>
          </p:cNvCxnSpPr>
          <p:nvPr/>
        </p:nvCxnSpPr>
        <p:spPr>
          <a:xfrm>
            <a:off x="2576725" y="5199282"/>
            <a:ext cx="16290" cy="1086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602C32DE-0351-48BA-8EDD-54242EC5E5A3}"/>
              </a:ext>
            </a:extLst>
          </p:cNvPr>
          <p:cNvCxnSpPr>
            <a:cxnSpLocks/>
          </p:cNvCxnSpPr>
          <p:nvPr/>
        </p:nvCxnSpPr>
        <p:spPr>
          <a:xfrm rot="5400000">
            <a:off x="7389549" y="5516325"/>
            <a:ext cx="896640" cy="42706"/>
          </a:xfrm>
          <a:prstGeom prst="bentConnector3">
            <a:avLst>
              <a:gd name="adj1" fmla="val 799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7F2BAAD1-1382-49CD-8531-ACD45A30FE8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24538" y="4638158"/>
            <a:ext cx="3529727" cy="1347839"/>
          </a:xfrm>
          <a:prstGeom prst="bentConnector3">
            <a:avLst>
              <a:gd name="adj1" fmla="val -7833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7AAA2E9E-5456-4297-9547-2B828D398B46}"/>
              </a:ext>
            </a:extLst>
          </p:cNvPr>
          <p:cNvCxnSpPr>
            <a:cxnSpLocks/>
          </p:cNvCxnSpPr>
          <p:nvPr/>
        </p:nvCxnSpPr>
        <p:spPr>
          <a:xfrm flipV="1">
            <a:off x="7419474" y="4881763"/>
            <a:ext cx="661738" cy="62585"/>
          </a:xfrm>
          <a:prstGeom prst="bentConnector3">
            <a:avLst>
              <a:gd name="adj1" fmla="val 30606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1900ED6E-C530-4621-8A47-40FB51A73397}"/>
              </a:ext>
            </a:extLst>
          </p:cNvPr>
          <p:cNvSpPr txBox="1"/>
          <p:nvPr/>
        </p:nvSpPr>
        <p:spPr>
          <a:xfrm>
            <a:off x="5857776" y="1236119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R-type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A5B8719F-E31C-4CAF-B9AB-ACB395341CC1}"/>
              </a:ext>
            </a:extLst>
          </p:cNvPr>
          <p:cNvCxnSpPr>
            <a:cxnSpLocks/>
          </p:cNvCxnSpPr>
          <p:nvPr/>
        </p:nvCxnSpPr>
        <p:spPr>
          <a:xfrm flipV="1">
            <a:off x="9116704" y="4400357"/>
            <a:ext cx="1146233" cy="72000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3B67B532-2FFA-432A-AF3C-95F1634D7294}"/>
              </a:ext>
            </a:extLst>
          </p:cNvPr>
          <p:cNvCxnSpPr>
            <a:cxnSpLocks/>
          </p:cNvCxnSpPr>
          <p:nvPr/>
        </p:nvCxnSpPr>
        <p:spPr>
          <a:xfrm>
            <a:off x="10615640" y="4638159"/>
            <a:ext cx="605813" cy="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45D82A61-AAFF-40E4-914D-B334A3A2AE3F}"/>
              </a:ext>
            </a:extLst>
          </p:cNvPr>
          <p:cNvCxnSpPr>
            <a:cxnSpLocks/>
          </p:cNvCxnSpPr>
          <p:nvPr/>
        </p:nvCxnSpPr>
        <p:spPr>
          <a:xfrm>
            <a:off x="9116704" y="4609759"/>
            <a:ext cx="1206352" cy="198862"/>
          </a:xfrm>
          <a:prstGeom prst="bentConnector3">
            <a:avLst>
              <a:gd name="adj1" fmla="val 68101"/>
            </a:avLst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43F1A36B-35B3-4732-980F-C32A0A1DDC11}"/>
              </a:ext>
            </a:extLst>
          </p:cNvPr>
          <p:cNvGrpSpPr/>
          <p:nvPr/>
        </p:nvGrpSpPr>
        <p:grpSpPr>
          <a:xfrm>
            <a:off x="3027137" y="3645616"/>
            <a:ext cx="1451993" cy="2632350"/>
            <a:chOff x="3027137" y="3645616"/>
            <a:chExt cx="1451993" cy="2632350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B5EEDA66-8660-445B-ADCD-E77CEF179631}"/>
                </a:ext>
              </a:extLst>
            </p:cNvPr>
            <p:cNvSpPr/>
            <p:nvPr/>
          </p:nvSpPr>
          <p:spPr>
            <a:xfrm>
              <a:off x="3503627" y="4259790"/>
              <a:ext cx="936000" cy="936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CA1CD19D-AF44-42B7-92F6-64A7AD09B661}"/>
                </a:ext>
              </a:extLst>
            </p:cNvPr>
            <p:cNvSpPr/>
            <p:nvPr/>
          </p:nvSpPr>
          <p:spPr>
            <a:xfrm>
              <a:off x="3515405" y="4452919"/>
              <a:ext cx="963725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nn-NO" altLang="zh-CN" sz="1100" dirty="0">
                  <a:solidFill>
                    <a:srgbClr val="0000FF"/>
                  </a:solidFill>
                </a:rPr>
                <a:t>RegDst = 1</a:t>
              </a:r>
            </a:p>
            <a:p>
              <a:pPr algn="ctr"/>
              <a:r>
                <a:rPr lang="nn-NO" altLang="zh-CN" sz="1100" dirty="0">
                  <a:solidFill>
                    <a:srgbClr val="0000FF"/>
                  </a:solidFill>
                </a:rPr>
                <a:t>MemtoReg=0</a:t>
              </a:r>
            </a:p>
            <a:p>
              <a:pPr algn="ctr"/>
              <a:r>
                <a:rPr lang="nn-NO" altLang="zh-CN" sz="1100" dirty="0">
                  <a:solidFill>
                    <a:srgbClr val="0000FF"/>
                  </a:solidFill>
                </a:rPr>
                <a:t>RegWrite</a:t>
              </a:r>
              <a:endParaRPr lang="zh-CN" altLang="en-US" sz="800" dirty="0">
                <a:solidFill>
                  <a:srgbClr val="0000FF"/>
                </a:solidFill>
              </a:endParaRP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2DD25E99-6E46-4F6C-A2D1-17E9BDAE3E2F}"/>
                </a:ext>
              </a:extLst>
            </p:cNvPr>
            <p:cNvCxnSpPr>
              <a:cxnSpLocks/>
              <a:stCxn id="50" idx="4"/>
              <a:endCxn id="48" idx="0"/>
            </p:cNvCxnSpPr>
            <p:nvPr/>
          </p:nvCxnSpPr>
          <p:spPr>
            <a:xfrm>
              <a:off x="3969016" y="3645616"/>
              <a:ext cx="2611" cy="614174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27BA1D4E-5E06-4982-994C-BC4EE4496866}"/>
                </a:ext>
              </a:extLst>
            </p:cNvPr>
            <p:cNvCxnSpPr>
              <a:cxnSpLocks/>
              <a:stCxn id="48" idx="4"/>
            </p:cNvCxnSpPr>
            <p:nvPr/>
          </p:nvCxnSpPr>
          <p:spPr>
            <a:xfrm flipH="1">
              <a:off x="3965262" y="5195790"/>
              <a:ext cx="6365" cy="1082176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35BACB6-7C01-4A98-8000-3079D6A00A65}"/>
                </a:ext>
              </a:extLst>
            </p:cNvPr>
            <p:cNvSpPr txBox="1"/>
            <p:nvPr/>
          </p:nvSpPr>
          <p:spPr>
            <a:xfrm>
              <a:off x="3027137" y="3964183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00FF"/>
                  </a:solidFill>
                </a:rPr>
                <a:t>S7: </a:t>
              </a:r>
              <a:r>
                <a:rPr lang="zh-CN" altLang="en-US" sz="1200" b="1" dirty="0">
                  <a:solidFill>
                    <a:srgbClr val="0000FF"/>
                  </a:solidFill>
                </a:rPr>
                <a:t>写寄存器</a:t>
              </a: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DE218E67-88F5-43CE-813F-D40B388A9B6D}"/>
              </a:ext>
            </a:extLst>
          </p:cNvPr>
          <p:cNvGrpSpPr/>
          <p:nvPr/>
        </p:nvGrpSpPr>
        <p:grpSpPr>
          <a:xfrm>
            <a:off x="3110494" y="1988920"/>
            <a:ext cx="1368636" cy="1656696"/>
            <a:chOff x="3110494" y="1988920"/>
            <a:chExt cx="1368636" cy="1656696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DC41151D-38CE-4B82-843E-66C0F267581E}"/>
                </a:ext>
              </a:extLst>
            </p:cNvPr>
            <p:cNvSpPr/>
            <p:nvPr/>
          </p:nvSpPr>
          <p:spPr>
            <a:xfrm>
              <a:off x="3501016" y="2709616"/>
              <a:ext cx="936000" cy="93600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rgbClr val="0000FF"/>
                </a:solidFill>
              </a:endParaRP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D221E7E7-783A-40FA-8ADA-1823AF6E0E8A}"/>
                </a:ext>
              </a:extLst>
            </p:cNvPr>
            <p:cNvCxnSpPr>
              <a:cxnSpLocks/>
              <a:stCxn id="19" idx="4"/>
              <a:endCxn id="50" idx="0"/>
            </p:cNvCxnSpPr>
            <p:nvPr/>
          </p:nvCxnSpPr>
          <p:spPr>
            <a:xfrm>
              <a:off x="3945342" y="1988920"/>
              <a:ext cx="23674" cy="720696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5630B5B9-E657-43A4-B7CD-67AD920DE8A7}"/>
                </a:ext>
              </a:extLst>
            </p:cNvPr>
            <p:cNvSpPr txBox="1"/>
            <p:nvPr/>
          </p:nvSpPr>
          <p:spPr>
            <a:xfrm>
              <a:off x="3110494" y="2091015"/>
              <a:ext cx="8611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0000FF"/>
                  </a:solidFill>
                </a:rPr>
                <a:t>Op = R-type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13CF22FA-E2E9-43C2-B1EF-61AE2B30E56B}"/>
                </a:ext>
              </a:extLst>
            </p:cNvPr>
            <p:cNvSpPr txBox="1"/>
            <p:nvPr/>
          </p:nvSpPr>
          <p:spPr>
            <a:xfrm>
              <a:off x="3261644" y="2460642"/>
              <a:ext cx="7200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00FF"/>
                  </a:solidFill>
                </a:rPr>
                <a:t>S6: </a:t>
              </a:r>
              <a:r>
                <a:rPr lang="zh-CN" altLang="en-US" sz="1200" b="1" dirty="0">
                  <a:solidFill>
                    <a:srgbClr val="0000FF"/>
                  </a:solidFill>
                </a:rPr>
                <a:t>计算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AD5F471-E1A6-4303-8E60-809BDAE9F169}"/>
                </a:ext>
              </a:extLst>
            </p:cNvPr>
            <p:cNvSpPr/>
            <p:nvPr/>
          </p:nvSpPr>
          <p:spPr>
            <a:xfrm>
              <a:off x="3467315" y="3008103"/>
              <a:ext cx="1011815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900" dirty="0" err="1">
                  <a:solidFill>
                    <a:srgbClr val="0000FF"/>
                  </a:solidFill>
                </a:rPr>
                <a:t>ALUControl</a:t>
              </a:r>
              <a:r>
                <a:rPr lang="en-US" altLang="zh-CN" sz="900" dirty="0">
                  <a:solidFill>
                    <a:srgbClr val="0000FF"/>
                  </a:solidFill>
                </a:rPr>
                <a:t>=</a:t>
              </a:r>
              <a:r>
                <a:rPr lang="zh-CN" altLang="en-US" sz="900" dirty="0">
                  <a:solidFill>
                    <a:srgbClr val="0000FF"/>
                  </a:solidFill>
                </a:rPr>
                <a:t>变化</a:t>
              </a:r>
              <a:endParaRPr lang="en-US" altLang="zh-CN" sz="900" dirty="0">
                <a:solidFill>
                  <a:srgbClr val="0000FF"/>
                </a:solidFill>
              </a:endParaRPr>
            </a:p>
            <a:p>
              <a:pPr algn="ctr"/>
              <a:r>
                <a:rPr lang="en-US" altLang="zh-CN" sz="900" dirty="0" err="1">
                  <a:solidFill>
                    <a:srgbClr val="0000FF"/>
                  </a:solidFill>
                </a:rPr>
                <a:t>ALUSrcA</a:t>
              </a:r>
              <a:r>
                <a:rPr lang="en-US" altLang="zh-CN" sz="900" dirty="0">
                  <a:solidFill>
                    <a:srgbClr val="0000FF"/>
                  </a:solidFill>
                </a:rPr>
                <a:t>= 1</a:t>
              </a:r>
            </a:p>
            <a:p>
              <a:pPr algn="ctr"/>
              <a:r>
                <a:rPr lang="en-US" altLang="zh-CN" sz="900" dirty="0" err="1">
                  <a:solidFill>
                    <a:srgbClr val="0000FF"/>
                  </a:solidFill>
                </a:rPr>
                <a:t>ALUSrcB</a:t>
              </a:r>
              <a:r>
                <a:rPr lang="en-US" altLang="zh-CN" sz="900" dirty="0">
                  <a:solidFill>
                    <a:srgbClr val="0000FF"/>
                  </a:solidFill>
                </a:rPr>
                <a:t>=00</a:t>
              </a:r>
              <a:endParaRPr lang="zh-CN" altLang="en-US" sz="600" dirty="0">
                <a:solidFill>
                  <a:srgbClr val="0000FF"/>
                </a:solidFill>
              </a:endParaRPr>
            </a:p>
          </p:txBody>
        </p:sp>
      </p:grp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6CC8D8E9-8F88-4A63-8062-1797E9F207D8}"/>
              </a:ext>
            </a:extLst>
          </p:cNvPr>
          <p:cNvCxnSpPr>
            <a:cxnSpLocks/>
          </p:cNvCxnSpPr>
          <p:nvPr/>
        </p:nvCxnSpPr>
        <p:spPr>
          <a:xfrm rot="10800000">
            <a:off x="7896726" y="5089361"/>
            <a:ext cx="184486" cy="6416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图片 83">
            <a:extLst>
              <a:ext uri="{FF2B5EF4-FFF2-40B4-BE49-F238E27FC236}">
                <a16:creationId xmlns:a16="http://schemas.microsoft.com/office/drawing/2014/main" id="{895EC982-057F-46C8-BE3F-0C3D22E6CD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7307" y="1286307"/>
            <a:ext cx="4192980" cy="546911"/>
          </a:xfrm>
          <a:prstGeom prst="rect">
            <a:avLst/>
          </a:prstGeom>
        </p:spPr>
      </p:pic>
      <p:sp>
        <p:nvSpPr>
          <p:cNvPr id="85" name="文本框 84">
            <a:extLst>
              <a:ext uri="{FF2B5EF4-FFF2-40B4-BE49-F238E27FC236}">
                <a16:creationId xmlns:a16="http://schemas.microsoft.com/office/drawing/2014/main" id="{39B277B7-2E33-4C3E-9427-9EC18226B5AE}"/>
              </a:ext>
            </a:extLst>
          </p:cNvPr>
          <p:cNvSpPr txBox="1"/>
          <p:nvPr/>
        </p:nvSpPr>
        <p:spPr>
          <a:xfrm>
            <a:off x="7860587" y="1009854"/>
            <a:ext cx="2328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25     21  20     16  15      11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0F012CDB-C56A-4BF9-8776-8F86A060C38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70867" y="4620347"/>
            <a:ext cx="396000" cy="252000"/>
          </a:xfrm>
          <a:prstGeom prst="bentConnector3">
            <a:avLst>
              <a:gd name="adj1" fmla="val -1231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7129464-B294-4E88-A691-F2DA742F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20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3834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EACB8D13-92CA-4029-8F08-ADBFD08A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3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控制单元 </a:t>
            </a:r>
            <a:r>
              <a:rPr lang="en-US" altLang="zh-CN" sz="3600" spc="3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FSM</a:t>
            </a:r>
            <a:endParaRPr lang="zh-CN" altLang="en-US" sz="4000" spc="3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285CFA6-CBB8-4EE6-A18A-774E49E3AD93}"/>
              </a:ext>
            </a:extLst>
          </p:cNvPr>
          <p:cNvSpPr/>
          <p:nvPr/>
        </p:nvSpPr>
        <p:spPr>
          <a:xfrm>
            <a:off x="1590497" y="105292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168E8FA-A897-4836-A0A1-4CB27CAEB342}"/>
              </a:ext>
            </a:extLst>
          </p:cNvPr>
          <p:cNvSpPr txBox="1"/>
          <p:nvPr/>
        </p:nvSpPr>
        <p:spPr>
          <a:xfrm>
            <a:off x="691013" y="1544209"/>
            <a:ext cx="58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Reset</a:t>
            </a:r>
            <a:endParaRPr lang="zh-CN" altLang="en-US" sz="14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45E8CD6-4891-4749-BFB3-9F0A4FFF02A1}"/>
              </a:ext>
            </a:extLst>
          </p:cNvPr>
          <p:cNvCxnSpPr>
            <a:cxnSpLocks/>
            <a:stCxn id="15" idx="3"/>
            <a:endCxn id="14" idx="2"/>
          </p:cNvCxnSpPr>
          <p:nvPr/>
        </p:nvCxnSpPr>
        <p:spPr>
          <a:xfrm flipV="1">
            <a:off x="1280342" y="1520920"/>
            <a:ext cx="310155" cy="177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CC336CD-2956-45C9-B61A-0998FE2CDD64}"/>
              </a:ext>
            </a:extLst>
          </p:cNvPr>
          <p:cNvSpPr txBox="1"/>
          <p:nvPr/>
        </p:nvSpPr>
        <p:spPr>
          <a:xfrm>
            <a:off x="637265" y="890597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S0: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取指令 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+ PC'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E6117D-F9A0-42D8-9115-656B613F7449}"/>
              </a:ext>
            </a:extLst>
          </p:cNvPr>
          <p:cNvSpPr/>
          <p:nvPr/>
        </p:nvSpPr>
        <p:spPr>
          <a:xfrm>
            <a:off x="1422418" y="1044447"/>
            <a:ext cx="1270214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altLang="zh-CN" sz="800" dirty="0"/>
              <a:t>IRWrite</a:t>
            </a:r>
          </a:p>
          <a:p>
            <a:pPr algn="ctr"/>
            <a:r>
              <a:rPr lang="it-IT" altLang="zh-CN" sz="800" dirty="0"/>
              <a:t>IorD = 0</a:t>
            </a:r>
          </a:p>
          <a:p>
            <a:pPr algn="ctr"/>
            <a:r>
              <a:rPr lang="en-US" altLang="zh-CN" sz="800" dirty="0" err="1"/>
              <a:t>ALUControl</a:t>
            </a:r>
            <a:r>
              <a:rPr lang="en-US" altLang="zh-CN" sz="800" dirty="0"/>
              <a:t>=</a:t>
            </a:r>
            <a:r>
              <a:rPr lang="zh-CN" altLang="en-US" sz="800" dirty="0"/>
              <a:t>加法</a:t>
            </a:r>
            <a:endParaRPr lang="en-US" altLang="zh-CN" sz="800" dirty="0"/>
          </a:p>
          <a:p>
            <a:pPr algn="ctr"/>
            <a:r>
              <a:rPr lang="it-IT" altLang="zh-CN" sz="800" dirty="0"/>
              <a:t>ALUSrcA=  0</a:t>
            </a:r>
          </a:p>
          <a:p>
            <a:pPr algn="ctr"/>
            <a:r>
              <a:rPr lang="it-IT" altLang="zh-CN" sz="800" dirty="0"/>
              <a:t>ALUSrcB=01</a:t>
            </a:r>
          </a:p>
          <a:p>
            <a:pPr algn="ctr"/>
            <a:r>
              <a:rPr lang="it-IT" altLang="zh-CN" sz="800" dirty="0"/>
              <a:t>PCwrite</a:t>
            </a:r>
          </a:p>
          <a:p>
            <a:pPr algn="ctr"/>
            <a:r>
              <a:rPr lang="it-IT" altLang="zh-CN" sz="800" dirty="0"/>
              <a:t>PCSrc=0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DEC822A-A8C8-4FB7-9887-9C796C6E0DFA}"/>
              </a:ext>
            </a:extLst>
          </p:cNvPr>
          <p:cNvSpPr/>
          <p:nvPr/>
        </p:nvSpPr>
        <p:spPr>
          <a:xfrm>
            <a:off x="3477342" y="105292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F9C544-E74F-4A1F-BBDB-3AD6BA0B403F}"/>
              </a:ext>
            </a:extLst>
          </p:cNvPr>
          <p:cNvSpPr txBox="1"/>
          <p:nvPr/>
        </p:nvSpPr>
        <p:spPr>
          <a:xfrm>
            <a:off x="3020958" y="883643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S1: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译码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CCDD73E-F34C-4B5C-8032-CBF8558F233E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2526497" y="1520920"/>
            <a:ext cx="9508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E8F5E885-EB39-4CD8-BC05-F9EF52E92186}"/>
              </a:ext>
            </a:extLst>
          </p:cNvPr>
          <p:cNvSpPr/>
          <p:nvPr/>
        </p:nvSpPr>
        <p:spPr>
          <a:xfrm>
            <a:off x="743765" y="270961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42819DA-DFAB-467D-975C-768421A00B7B}"/>
              </a:ext>
            </a:extLst>
          </p:cNvPr>
          <p:cNvSpPr/>
          <p:nvPr/>
        </p:nvSpPr>
        <p:spPr>
          <a:xfrm>
            <a:off x="707070" y="3000846"/>
            <a:ext cx="10118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err="1"/>
              <a:t>ALUControl</a:t>
            </a:r>
            <a:r>
              <a:rPr lang="en-US" altLang="zh-CN" sz="900" dirty="0"/>
              <a:t>=</a:t>
            </a:r>
            <a:r>
              <a:rPr lang="zh-CN" altLang="en-US" sz="900" dirty="0"/>
              <a:t>加法</a:t>
            </a:r>
            <a:endParaRPr lang="en-US" altLang="zh-CN" sz="900" dirty="0"/>
          </a:p>
          <a:p>
            <a:pPr algn="ctr"/>
            <a:r>
              <a:rPr lang="it-IT" altLang="zh-CN" sz="900" dirty="0"/>
              <a:t>ALUSrcA=  1</a:t>
            </a:r>
          </a:p>
          <a:p>
            <a:pPr algn="ctr"/>
            <a:r>
              <a:rPr lang="it-IT" altLang="zh-CN" sz="900" dirty="0"/>
              <a:t>ALUSrcB=10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1D598C3-C68D-47F4-ACD1-B6170E4DD7AB}"/>
              </a:ext>
            </a:extLst>
          </p:cNvPr>
          <p:cNvSpPr txBox="1"/>
          <p:nvPr/>
        </p:nvSpPr>
        <p:spPr>
          <a:xfrm>
            <a:off x="102461" y="2435887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S2: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求存储器地址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E073095-2EA0-42A7-8637-7FE1E760EDDB}"/>
              </a:ext>
            </a:extLst>
          </p:cNvPr>
          <p:cNvCxnSpPr>
            <a:cxnSpLocks/>
            <a:stCxn id="19" idx="3"/>
            <a:endCxn id="22" idx="7"/>
          </p:cNvCxnSpPr>
          <p:nvPr/>
        </p:nvCxnSpPr>
        <p:spPr>
          <a:xfrm flipH="1">
            <a:off x="1542691" y="1851846"/>
            <a:ext cx="2071725" cy="994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E73259A-7E53-4AE4-A915-4D9A4F674543}"/>
              </a:ext>
            </a:extLst>
          </p:cNvPr>
          <p:cNvSpPr txBox="1"/>
          <p:nvPr/>
        </p:nvSpPr>
        <p:spPr>
          <a:xfrm rot="20060416">
            <a:off x="1705741" y="2159296"/>
            <a:ext cx="1366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LW </a:t>
            </a:r>
            <a:r>
              <a:rPr lang="zh-CN" altLang="en-US" sz="1100" dirty="0"/>
              <a:t>或</a:t>
            </a:r>
            <a:r>
              <a:rPr lang="en-US" altLang="zh-CN" sz="1100" dirty="0"/>
              <a:t> Op = SW</a:t>
            </a:r>
            <a:endParaRPr lang="zh-CN" altLang="en-US" sz="11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E9E49B2-5CE4-404B-BDA4-D18C90F06684}"/>
              </a:ext>
            </a:extLst>
          </p:cNvPr>
          <p:cNvSpPr/>
          <p:nvPr/>
        </p:nvSpPr>
        <p:spPr>
          <a:xfrm>
            <a:off x="743765" y="4259791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C111569-2719-4448-9E94-EAC24ED3409F}"/>
              </a:ext>
            </a:extLst>
          </p:cNvPr>
          <p:cNvSpPr/>
          <p:nvPr/>
        </p:nvSpPr>
        <p:spPr>
          <a:xfrm>
            <a:off x="920251" y="4609759"/>
            <a:ext cx="6367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/>
              <a:t>IorD</a:t>
            </a:r>
            <a:r>
              <a:rPr lang="en-US" altLang="zh-CN" sz="1100" dirty="0"/>
              <a:t> = 1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D3DBFBC-37DF-48D0-B271-F3A0E4D11906}"/>
              </a:ext>
            </a:extLst>
          </p:cNvPr>
          <p:cNvSpPr txBox="1"/>
          <p:nvPr/>
        </p:nvSpPr>
        <p:spPr>
          <a:xfrm>
            <a:off x="106558" y="4049328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S3: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读存储器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646956A-B9FB-4888-856F-43E60F3F3659}"/>
              </a:ext>
            </a:extLst>
          </p:cNvPr>
          <p:cNvSpPr/>
          <p:nvPr/>
        </p:nvSpPr>
        <p:spPr>
          <a:xfrm>
            <a:off x="743765" y="580996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8A5FFCD-071F-4B20-9EE0-DBDDAB708857}"/>
              </a:ext>
            </a:extLst>
          </p:cNvPr>
          <p:cNvSpPr txBox="1"/>
          <p:nvPr/>
        </p:nvSpPr>
        <p:spPr>
          <a:xfrm>
            <a:off x="106558" y="5581938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S4: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写寄存器</a:t>
            </a:r>
            <a:endParaRPr lang="en-US" altLang="zh-CN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      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文件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668FDAA-5C28-49F5-85C6-1E7F70A206DA}"/>
              </a:ext>
            </a:extLst>
          </p:cNvPr>
          <p:cNvSpPr/>
          <p:nvPr/>
        </p:nvSpPr>
        <p:spPr>
          <a:xfrm>
            <a:off x="733724" y="5985998"/>
            <a:ext cx="96372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/>
              <a:t>RegDst</a:t>
            </a:r>
            <a:r>
              <a:rPr lang="en-US" altLang="zh-CN" sz="1100" dirty="0"/>
              <a:t> = 0</a:t>
            </a:r>
          </a:p>
          <a:p>
            <a:pPr algn="ctr"/>
            <a:r>
              <a:rPr lang="en-US" altLang="zh-CN" sz="1100" dirty="0" err="1"/>
              <a:t>MemtoReg</a:t>
            </a:r>
            <a:r>
              <a:rPr lang="en-US" altLang="zh-CN" sz="1100" dirty="0"/>
              <a:t>=1</a:t>
            </a:r>
          </a:p>
          <a:p>
            <a:pPr algn="ctr"/>
            <a:r>
              <a:rPr lang="en-US" altLang="zh-CN" sz="1100" dirty="0" err="1"/>
              <a:t>RegWrite</a:t>
            </a:r>
            <a:endParaRPr lang="zh-CN" altLang="en-US" sz="8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6970C78-28BB-4AF8-8809-CC6235DF7892}"/>
              </a:ext>
            </a:extLst>
          </p:cNvPr>
          <p:cNvCxnSpPr>
            <a:cxnSpLocks/>
            <a:stCxn id="22" idx="4"/>
            <a:endCxn id="31" idx="0"/>
          </p:cNvCxnSpPr>
          <p:nvPr/>
        </p:nvCxnSpPr>
        <p:spPr>
          <a:xfrm>
            <a:off x="1211765" y="3645616"/>
            <a:ext cx="0" cy="614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C06DF0B-7905-4F9D-8C45-3B6DC55C785E}"/>
              </a:ext>
            </a:extLst>
          </p:cNvPr>
          <p:cNvCxnSpPr>
            <a:cxnSpLocks/>
            <a:stCxn id="31" idx="4"/>
            <a:endCxn id="26" idx="0"/>
          </p:cNvCxnSpPr>
          <p:nvPr/>
        </p:nvCxnSpPr>
        <p:spPr>
          <a:xfrm>
            <a:off x="1211765" y="5195791"/>
            <a:ext cx="0" cy="614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BF9BAA8-40C1-4E0A-8E14-52C394F6E78A}"/>
              </a:ext>
            </a:extLst>
          </p:cNvPr>
          <p:cNvSpPr txBox="1"/>
          <p:nvPr/>
        </p:nvSpPr>
        <p:spPr>
          <a:xfrm>
            <a:off x="565482" y="3760684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LW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8D91FC7-C41E-49CA-9CA6-DD4168BF16A2}"/>
              </a:ext>
            </a:extLst>
          </p:cNvPr>
          <p:cNvCxnSpPr>
            <a:cxnSpLocks/>
            <a:stCxn id="26" idx="6"/>
            <a:endCxn id="14" idx="0"/>
          </p:cNvCxnSpPr>
          <p:nvPr/>
        </p:nvCxnSpPr>
        <p:spPr>
          <a:xfrm flipV="1">
            <a:off x="1679765" y="1052920"/>
            <a:ext cx="378732" cy="5225046"/>
          </a:xfrm>
          <a:prstGeom prst="bentConnector4">
            <a:avLst>
              <a:gd name="adj1" fmla="val 804926"/>
              <a:gd name="adj2" fmla="val 104375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5">
            <a:extLst>
              <a:ext uri="{FF2B5EF4-FFF2-40B4-BE49-F238E27FC236}">
                <a16:creationId xmlns:a16="http://schemas.microsoft.com/office/drawing/2014/main" id="{82BD4DCE-9B6F-47D9-A369-F1E6D599EEF6}"/>
              </a:ext>
            </a:extLst>
          </p:cNvPr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</p:nvPr>
        </p:nvGraphicFramePr>
        <p:xfrm>
          <a:off x="5104590" y="2673161"/>
          <a:ext cx="6855723" cy="346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6" name="VISIO" r:id="rId5" imgW="5743440" imgH="2904480" progId="Visio.Drawing.6">
                  <p:embed/>
                </p:oleObj>
              </mc:Choice>
              <mc:Fallback>
                <p:oleObj name="VISIO" r:id="rId5" imgW="5743440" imgH="2904480" progId="Visio.Drawing.6">
                  <p:embed/>
                  <p:pic>
                    <p:nvPicPr>
                      <p:cNvPr id="42" name="Object 5">
                        <a:extLst>
                          <a:ext uri="{FF2B5EF4-FFF2-40B4-BE49-F238E27FC236}">
                            <a16:creationId xmlns:a16="http://schemas.microsoft.com/office/drawing/2014/main" id="{82BD4DCE-9B6F-47D9-A369-F1E6D599EE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4590" y="2673161"/>
                        <a:ext cx="6855723" cy="346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椭圆 39">
            <a:extLst>
              <a:ext uri="{FF2B5EF4-FFF2-40B4-BE49-F238E27FC236}">
                <a16:creationId xmlns:a16="http://schemas.microsoft.com/office/drawing/2014/main" id="{ED3113D9-E7B2-461F-9F04-E3E35C0FEA68}"/>
              </a:ext>
            </a:extLst>
          </p:cNvPr>
          <p:cNvSpPr/>
          <p:nvPr/>
        </p:nvSpPr>
        <p:spPr>
          <a:xfrm>
            <a:off x="2108725" y="4263282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1A461CE-5549-47CB-BEA9-788EF4FA4F58}"/>
              </a:ext>
            </a:extLst>
          </p:cNvPr>
          <p:cNvCxnSpPr>
            <a:cxnSpLocks/>
            <a:stCxn id="22" idx="5"/>
            <a:endCxn id="40" idx="1"/>
          </p:cNvCxnSpPr>
          <p:nvPr/>
        </p:nvCxnSpPr>
        <p:spPr>
          <a:xfrm>
            <a:off x="1542691" y="3508542"/>
            <a:ext cx="703108" cy="891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02AF27E-B46A-475F-B1D5-96FE6DF7FE00}"/>
              </a:ext>
            </a:extLst>
          </p:cNvPr>
          <p:cNvSpPr txBox="1"/>
          <p:nvPr/>
        </p:nvSpPr>
        <p:spPr>
          <a:xfrm>
            <a:off x="1673097" y="3562101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SW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CF2360B-C69D-44EB-99E0-770F2D4A3337}"/>
              </a:ext>
            </a:extLst>
          </p:cNvPr>
          <p:cNvSpPr/>
          <p:nvPr/>
        </p:nvSpPr>
        <p:spPr>
          <a:xfrm>
            <a:off x="2187295" y="4513461"/>
            <a:ext cx="8114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/>
              <a:t>IorD</a:t>
            </a:r>
            <a:r>
              <a:rPr lang="en-US" altLang="zh-CN" sz="1100" dirty="0"/>
              <a:t> = 1</a:t>
            </a:r>
          </a:p>
          <a:p>
            <a:pPr algn="ctr"/>
            <a:r>
              <a:rPr lang="en-US" altLang="zh-CN" sz="1100" dirty="0" err="1"/>
              <a:t>MemWrite</a:t>
            </a:r>
            <a:endParaRPr lang="zh-CN" altLang="en-US" sz="8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F8805F4-E097-4CFE-90BC-3F202D65BF3F}"/>
              </a:ext>
            </a:extLst>
          </p:cNvPr>
          <p:cNvSpPr txBox="1"/>
          <p:nvPr/>
        </p:nvSpPr>
        <p:spPr>
          <a:xfrm>
            <a:off x="1988356" y="3959848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S5: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写存储器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01F7310-0549-43C9-A10A-FEF104189E3A}"/>
              </a:ext>
            </a:extLst>
          </p:cNvPr>
          <p:cNvCxnSpPr>
            <a:cxnSpLocks/>
            <a:stCxn id="40" idx="4"/>
          </p:cNvCxnSpPr>
          <p:nvPr/>
        </p:nvCxnSpPr>
        <p:spPr>
          <a:xfrm>
            <a:off x="2576725" y="5199282"/>
            <a:ext cx="16290" cy="1086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602C32DE-0351-48BA-8EDD-54242EC5E5A3}"/>
              </a:ext>
            </a:extLst>
          </p:cNvPr>
          <p:cNvCxnSpPr>
            <a:cxnSpLocks/>
          </p:cNvCxnSpPr>
          <p:nvPr/>
        </p:nvCxnSpPr>
        <p:spPr>
          <a:xfrm rot="10800000" flipV="1">
            <a:off x="9785686" y="4812782"/>
            <a:ext cx="530877" cy="186571"/>
          </a:xfrm>
          <a:prstGeom prst="bentConnector3">
            <a:avLst>
              <a:gd name="adj1" fmla="val 62843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7F2BAAD1-1382-49CD-8531-ACD45A30FE80}"/>
              </a:ext>
            </a:extLst>
          </p:cNvPr>
          <p:cNvCxnSpPr>
            <a:cxnSpLocks/>
          </p:cNvCxnSpPr>
          <p:nvPr/>
        </p:nvCxnSpPr>
        <p:spPr>
          <a:xfrm rot="10800000">
            <a:off x="9722207" y="4400356"/>
            <a:ext cx="594360" cy="78622"/>
          </a:xfrm>
          <a:prstGeom prst="bentConnector3">
            <a:avLst>
              <a:gd name="adj1" fmla="val 8839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7AAA2E9E-5456-4297-9547-2B828D398B46}"/>
              </a:ext>
            </a:extLst>
          </p:cNvPr>
          <p:cNvCxnSpPr>
            <a:cxnSpLocks/>
          </p:cNvCxnSpPr>
          <p:nvPr/>
        </p:nvCxnSpPr>
        <p:spPr>
          <a:xfrm flipV="1">
            <a:off x="8907378" y="5502878"/>
            <a:ext cx="767023" cy="201579"/>
          </a:xfrm>
          <a:prstGeom prst="bentConnector3">
            <a:avLst>
              <a:gd name="adj1" fmla="val 97581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1900ED6E-C530-4621-8A47-40FB51A73397}"/>
              </a:ext>
            </a:extLst>
          </p:cNvPr>
          <p:cNvSpPr txBox="1"/>
          <p:nvPr/>
        </p:nvSpPr>
        <p:spPr>
          <a:xfrm>
            <a:off x="6149068" y="1190267"/>
            <a:ext cx="750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</a:rPr>
              <a:t>beq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5EEDA66-8660-445B-ADCD-E77CEF179631}"/>
              </a:ext>
            </a:extLst>
          </p:cNvPr>
          <p:cNvSpPr/>
          <p:nvPr/>
        </p:nvSpPr>
        <p:spPr>
          <a:xfrm>
            <a:off x="3503627" y="425979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221E7E7-783A-40FA-8ADA-1823AF6E0E8A}"/>
              </a:ext>
            </a:extLst>
          </p:cNvPr>
          <p:cNvCxnSpPr>
            <a:cxnSpLocks/>
            <a:stCxn id="19" idx="4"/>
            <a:endCxn id="66" idx="0"/>
          </p:cNvCxnSpPr>
          <p:nvPr/>
        </p:nvCxnSpPr>
        <p:spPr>
          <a:xfrm flipH="1">
            <a:off x="2780947" y="1988920"/>
            <a:ext cx="1164395" cy="720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CA1CD19D-AF44-42B7-92F6-64A7AD09B661}"/>
              </a:ext>
            </a:extLst>
          </p:cNvPr>
          <p:cNvSpPr/>
          <p:nvPr/>
        </p:nvSpPr>
        <p:spPr>
          <a:xfrm>
            <a:off x="3515405" y="4452919"/>
            <a:ext cx="96372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n-NO" altLang="zh-CN" sz="1100" dirty="0"/>
              <a:t>RegDst = 1</a:t>
            </a:r>
          </a:p>
          <a:p>
            <a:pPr algn="ctr"/>
            <a:r>
              <a:rPr lang="nn-NO" altLang="zh-CN" sz="1100" dirty="0"/>
              <a:t>MemtoReg=0</a:t>
            </a:r>
          </a:p>
          <a:p>
            <a:pPr algn="ctr"/>
            <a:r>
              <a:rPr lang="nn-NO" altLang="zh-CN" sz="1100" dirty="0"/>
              <a:t>RegWrite</a:t>
            </a:r>
            <a:endParaRPr lang="zh-CN" altLang="en-US" sz="800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DD25E99-6E46-4F6C-A2D1-17E9BDAE3E2F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2780947" y="3645616"/>
            <a:ext cx="833469" cy="754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7BA1D4E-5E06-4982-994C-BC4EE4496866}"/>
              </a:ext>
            </a:extLst>
          </p:cNvPr>
          <p:cNvCxnSpPr>
            <a:cxnSpLocks/>
            <a:stCxn id="48" idx="4"/>
          </p:cNvCxnSpPr>
          <p:nvPr/>
        </p:nvCxnSpPr>
        <p:spPr>
          <a:xfrm flipH="1">
            <a:off x="3965262" y="5195790"/>
            <a:ext cx="6365" cy="1082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5630B5B9-E657-43A4-B7CD-67AD920DE8A7}"/>
              </a:ext>
            </a:extLst>
          </p:cNvPr>
          <p:cNvSpPr txBox="1"/>
          <p:nvPr/>
        </p:nvSpPr>
        <p:spPr>
          <a:xfrm rot="19683771">
            <a:off x="2917344" y="2079669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R-type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3CF22FA-E2E9-43C2-B1EF-61AE2B30E56B}"/>
              </a:ext>
            </a:extLst>
          </p:cNvPr>
          <p:cNvSpPr txBox="1"/>
          <p:nvPr/>
        </p:nvSpPr>
        <p:spPr>
          <a:xfrm>
            <a:off x="2159681" y="2485324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S6: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计算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35BACB6-7C01-4A98-8000-3079D6A00A65}"/>
              </a:ext>
            </a:extLst>
          </p:cNvPr>
          <p:cNvSpPr txBox="1"/>
          <p:nvPr/>
        </p:nvSpPr>
        <p:spPr>
          <a:xfrm>
            <a:off x="3300029" y="3965034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S7: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写寄存器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AD5F471-E1A6-4303-8E60-809BDAE9F169}"/>
              </a:ext>
            </a:extLst>
          </p:cNvPr>
          <p:cNvSpPr/>
          <p:nvPr/>
        </p:nvSpPr>
        <p:spPr>
          <a:xfrm>
            <a:off x="2296734" y="2981529"/>
            <a:ext cx="10118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 err="1"/>
              <a:t>ALUControl</a:t>
            </a:r>
            <a:r>
              <a:rPr lang="en-US" altLang="zh-CN" sz="900" dirty="0"/>
              <a:t>=</a:t>
            </a:r>
            <a:r>
              <a:rPr lang="zh-CN" altLang="en-US" sz="900" dirty="0"/>
              <a:t>变化</a:t>
            </a:r>
            <a:endParaRPr lang="en-US" altLang="zh-CN" sz="900" dirty="0"/>
          </a:p>
          <a:p>
            <a:pPr algn="ctr"/>
            <a:r>
              <a:rPr lang="en-US" altLang="zh-CN" sz="900" dirty="0" err="1"/>
              <a:t>ALUSrcA</a:t>
            </a:r>
            <a:r>
              <a:rPr lang="en-US" altLang="zh-CN" sz="900" dirty="0"/>
              <a:t>= 1</a:t>
            </a:r>
          </a:p>
          <a:p>
            <a:pPr algn="ctr"/>
            <a:r>
              <a:rPr lang="en-US" altLang="zh-CN" sz="900" dirty="0" err="1"/>
              <a:t>ALUSrcB</a:t>
            </a:r>
            <a:r>
              <a:rPr lang="en-US" altLang="zh-CN" sz="900" dirty="0"/>
              <a:t>=00</a:t>
            </a:r>
            <a:endParaRPr lang="zh-CN" altLang="en-US" sz="600" dirty="0"/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6CC8D8E9-8F88-4A63-8062-1797E9F207D8}"/>
              </a:ext>
            </a:extLst>
          </p:cNvPr>
          <p:cNvCxnSpPr>
            <a:cxnSpLocks/>
          </p:cNvCxnSpPr>
          <p:nvPr/>
        </p:nvCxnSpPr>
        <p:spPr>
          <a:xfrm rot="5400000">
            <a:off x="9619980" y="5030083"/>
            <a:ext cx="204455" cy="126954"/>
          </a:xfrm>
          <a:prstGeom prst="bentConnector3">
            <a:avLst>
              <a:gd name="adj1" fmla="val 12729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A0E08285-4D33-41CA-8A39-8070DDDD4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10994"/>
              </p:ext>
            </p:extLst>
          </p:nvPr>
        </p:nvGraphicFramePr>
        <p:xfrm>
          <a:off x="7348093" y="909197"/>
          <a:ext cx="3806451" cy="7579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373">
                  <a:extLst>
                    <a:ext uri="{9D8B030D-6E8A-4147-A177-3AD203B41FA5}">
                      <a16:colId xmlns:a16="http://schemas.microsoft.com/office/drawing/2014/main" val="471377699"/>
                    </a:ext>
                  </a:extLst>
                </a:gridCol>
                <a:gridCol w="709373">
                  <a:extLst>
                    <a:ext uri="{9D8B030D-6E8A-4147-A177-3AD203B41FA5}">
                      <a16:colId xmlns:a16="http://schemas.microsoft.com/office/drawing/2014/main" val="914010242"/>
                    </a:ext>
                  </a:extLst>
                </a:gridCol>
                <a:gridCol w="709373">
                  <a:extLst>
                    <a:ext uri="{9D8B030D-6E8A-4147-A177-3AD203B41FA5}">
                      <a16:colId xmlns:a16="http://schemas.microsoft.com/office/drawing/2014/main" val="3915902532"/>
                    </a:ext>
                  </a:extLst>
                </a:gridCol>
                <a:gridCol w="1678332">
                  <a:extLst>
                    <a:ext uri="{9D8B030D-6E8A-4147-A177-3AD203B41FA5}">
                      <a16:colId xmlns:a16="http://schemas.microsoft.com/office/drawing/2014/main" val="608677436"/>
                    </a:ext>
                  </a:extLst>
                </a:gridCol>
              </a:tblGrid>
              <a:tr h="3921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位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位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位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位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688877"/>
                  </a:ext>
                </a:extLst>
              </a:tr>
              <a:tr h="265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op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rs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rt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</a:rPr>
                        <a:t>imm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041"/>
                  </a:ext>
                </a:extLst>
              </a:tr>
            </a:tbl>
          </a:graphicData>
        </a:graphic>
      </p:graphicFrame>
      <p:sp>
        <p:nvSpPr>
          <p:cNvPr id="58" name="文本框 57">
            <a:extLst>
              <a:ext uri="{FF2B5EF4-FFF2-40B4-BE49-F238E27FC236}">
                <a16:creationId xmlns:a16="http://schemas.microsoft.com/office/drawing/2014/main" id="{BE0106A0-8C19-4A3B-80AA-FAF5EB4EC39D}"/>
              </a:ext>
            </a:extLst>
          </p:cNvPr>
          <p:cNvSpPr txBox="1"/>
          <p:nvPr/>
        </p:nvSpPr>
        <p:spPr>
          <a:xfrm>
            <a:off x="8036885" y="1664648"/>
            <a:ext cx="3276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25         21  20         16  15                                        0 </a:t>
            </a:r>
            <a:endParaRPr lang="zh-CN" altLang="en-US" sz="1200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E264F848-7F9E-46F9-A223-CBD251DED857}"/>
              </a:ext>
            </a:extLst>
          </p:cNvPr>
          <p:cNvSpPr/>
          <p:nvPr/>
        </p:nvSpPr>
        <p:spPr>
          <a:xfrm>
            <a:off x="2312947" y="270961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126CDC87-9537-47D8-B423-948A0B0BCBD6}"/>
              </a:ext>
            </a:extLst>
          </p:cNvPr>
          <p:cNvGrpSpPr/>
          <p:nvPr/>
        </p:nvGrpSpPr>
        <p:grpSpPr>
          <a:xfrm>
            <a:off x="3303073" y="1851846"/>
            <a:ext cx="1472721" cy="1793770"/>
            <a:chOff x="3303073" y="1851846"/>
            <a:chExt cx="1472721" cy="179377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DC41151D-38CE-4B82-843E-66C0F267581E}"/>
                </a:ext>
              </a:extLst>
            </p:cNvPr>
            <p:cNvSpPr/>
            <p:nvPr/>
          </p:nvSpPr>
          <p:spPr>
            <a:xfrm>
              <a:off x="3501016" y="2709616"/>
              <a:ext cx="936000" cy="93600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rgbClr val="0000FF"/>
                </a:solidFill>
              </a:endParaRP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4C923C67-ABAB-4A47-BE72-B81E4F5C94C7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>
              <a:off x="4437016" y="3177616"/>
              <a:ext cx="282215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D3806A4E-6DF3-4353-BDD6-AC6430AE8F34}"/>
                </a:ext>
              </a:extLst>
            </p:cNvPr>
            <p:cNvCxnSpPr>
              <a:cxnSpLocks/>
              <a:stCxn id="19" idx="5"/>
              <a:endCxn id="50" idx="0"/>
            </p:cNvCxnSpPr>
            <p:nvPr/>
          </p:nvCxnSpPr>
          <p:spPr>
            <a:xfrm flipH="1">
              <a:off x="3969016" y="1851846"/>
              <a:ext cx="307252" cy="85777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4D32EA22-2F7E-4EFA-9D38-36D264BDB84B}"/>
                </a:ext>
              </a:extLst>
            </p:cNvPr>
            <p:cNvSpPr txBox="1"/>
            <p:nvPr/>
          </p:nvSpPr>
          <p:spPr>
            <a:xfrm>
              <a:off x="4049313" y="2214006"/>
              <a:ext cx="7264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0000FF"/>
                  </a:solidFill>
                </a:rPr>
                <a:t>Op = BEQ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EA405A04-BE64-4C99-8BBA-F4798EF835C5}"/>
                </a:ext>
              </a:extLst>
            </p:cNvPr>
            <p:cNvSpPr txBox="1"/>
            <p:nvPr/>
          </p:nvSpPr>
          <p:spPr>
            <a:xfrm>
              <a:off x="3303073" y="2449031"/>
              <a:ext cx="714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00FF"/>
                  </a:solidFill>
                </a:rPr>
                <a:t>S8: </a:t>
              </a:r>
              <a:r>
                <a:rPr lang="zh-CN" altLang="en-US" sz="1200" b="1" dirty="0">
                  <a:solidFill>
                    <a:srgbClr val="0000FF"/>
                  </a:solidFill>
                </a:rPr>
                <a:t>分支</a:t>
              </a: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E289BBB5-FEFD-47C4-B2EC-79D7CE1E59D4}"/>
                </a:ext>
              </a:extLst>
            </p:cNvPr>
            <p:cNvSpPr/>
            <p:nvPr/>
          </p:nvSpPr>
          <p:spPr>
            <a:xfrm>
              <a:off x="3434818" y="2783842"/>
              <a:ext cx="1082348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altLang="zh-CN" sz="1000" dirty="0">
                  <a:solidFill>
                    <a:srgbClr val="0000FF"/>
                  </a:solidFill>
                </a:rPr>
                <a:t>ALUSrcA=  1</a:t>
              </a:r>
            </a:p>
            <a:p>
              <a:pPr algn="ctr"/>
              <a:r>
                <a:rPr lang="it-IT" altLang="zh-CN" sz="1000" dirty="0">
                  <a:solidFill>
                    <a:srgbClr val="0000FF"/>
                  </a:solidFill>
                </a:rPr>
                <a:t>ALUSrcB=</a:t>
              </a:r>
              <a:r>
                <a:rPr lang="en-US" altLang="zh-CN" sz="1000" dirty="0">
                  <a:solidFill>
                    <a:srgbClr val="0000FF"/>
                  </a:solidFill>
                </a:rPr>
                <a:t>0</a:t>
              </a:r>
              <a:r>
                <a:rPr lang="it-IT" altLang="zh-CN" sz="1000" dirty="0">
                  <a:solidFill>
                    <a:srgbClr val="0000FF"/>
                  </a:solidFill>
                </a:rPr>
                <a:t>0</a:t>
              </a:r>
            </a:p>
            <a:p>
              <a:r>
                <a:rPr lang="en-US" altLang="zh-CN" sz="1000" dirty="0" err="1">
                  <a:solidFill>
                    <a:srgbClr val="0000FF"/>
                  </a:solidFill>
                </a:rPr>
                <a:t>ALUControl</a:t>
              </a:r>
              <a:r>
                <a:rPr lang="en-US" altLang="zh-CN" sz="1000" dirty="0">
                  <a:solidFill>
                    <a:srgbClr val="0000FF"/>
                  </a:solidFill>
                </a:rPr>
                <a:t>=Zero</a:t>
              </a:r>
            </a:p>
            <a:p>
              <a:pPr algn="ctr"/>
              <a:r>
                <a:rPr lang="en-US" altLang="zh-CN" sz="1000" dirty="0">
                  <a:solidFill>
                    <a:srgbClr val="0000FF"/>
                  </a:solidFill>
                </a:rPr>
                <a:t>Branch</a:t>
              </a:r>
            </a:p>
            <a:p>
              <a:pPr algn="ctr"/>
              <a:r>
                <a:rPr lang="en-US" altLang="zh-CN" sz="1000" dirty="0" err="1">
                  <a:solidFill>
                    <a:schemeClr val="accent6"/>
                  </a:solidFill>
                </a:rPr>
                <a:t>PCSrc</a:t>
              </a:r>
              <a:r>
                <a:rPr lang="en-US" altLang="zh-CN" sz="1000" dirty="0">
                  <a:solidFill>
                    <a:schemeClr val="accent6"/>
                  </a:solidFill>
                </a:rPr>
                <a:t>=1</a:t>
              </a:r>
              <a:endParaRPr lang="it-IT" altLang="zh-CN" sz="10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98CF0514-8FF1-40B3-8363-7289AFEEBEB9}"/>
              </a:ext>
            </a:extLst>
          </p:cNvPr>
          <p:cNvSpPr/>
          <p:nvPr/>
        </p:nvSpPr>
        <p:spPr>
          <a:xfrm>
            <a:off x="3310235" y="1136435"/>
            <a:ext cx="1270214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altLang="zh-CN" sz="1000" dirty="0">
                <a:solidFill>
                  <a:srgbClr val="FF0000"/>
                </a:solidFill>
              </a:rPr>
              <a:t>ALUSrcA=  0</a:t>
            </a:r>
          </a:p>
          <a:p>
            <a:pPr algn="ctr"/>
            <a:r>
              <a:rPr lang="it-IT" altLang="zh-CN" sz="1000" dirty="0">
                <a:solidFill>
                  <a:srgbClr val="FF0000"/>
                </a:solidFill>
              </a:rPr>
              <a:t>ALUSrcB=11</a:t>
            </a:r>
          </a:p>
          <a:p>
            <a:pPr algn="ctr"/>
            <a:r>
              <a:rPr lang="en-US" altLang="zh-CN" sz="1000" dirty="0" err="1">
                <a:solidFill>
                  <a:srgbClr val="FF0000"/>
                </a:solidFill>
              </a:rPr>
              <a:t>ALUControl</a:t>
            </a:r>
            <a:r>
              <a:rPr lang="en-US" altLang="zh-CN" sz="1000" dirty="0">
                <a:solidFill>
                  <a:srgbClr val="FF0000"/>
                </a:solidFill>
              </a:rPr>
              <a:t>=</a:t>
            </a:r>
            <a:r>
              <a:rPr lang="zh-CN" altLang="en-US" sz="1000" dirty="0">
                <a:solidFill>
                  <a:srgbClr val="FF0000"/>
                </a:solidFill>
              </a:rPr>
              <a:t>加法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6932414F-5E51-4FDA-BE09-E6F108B19061}"/>
              </a:ext>
            </a:extLst>
          </p:cNvPr>
          <p:cNvCxnSpPr>
            <a:cxnSpLocks/>
          </p:cNvCxnSpPr>
          <p:nvPr/>
        </p:nvCxnSpPr>
        <p:spPr>
          <a:xfrm rot="10800000">
            <a:off x="5747085" y="4048709"/>
            <a:ext cx="3840985" cy="285003"/>
          </a:xfrm>
          <a:prstGeom prst="bentConnector3">
            <a:avLst>
              <a:gd name="adj1" fmla="val 1865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0E56B2AF-70B9-4B59-8683-F7E83FFD156D}"/>
              </a:ext>
            </a:extLst>
          </p:cNvPr>
          <p:cNvCxnSpPr>
            <a:cxnSpLocks/>
          </p:cNvCxnSpPr>
          <p:nvPr/>
        </p:nvCxnSpPr>
        <p:spPr>
          <a:xfrm rot="5400000">
            <a:off x="5438679" y="4202676"/>
            <a:ext cx="482428" cy="174495"/>
          </a:xfrm>
          <a:prstGeom prst="bentConnector3">
            <a:avLst>
              <a:gd name="adj1" fmla="val 102373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57A00BAC-D047-45A7-97F1-CB698586045D}"/>
              </a:ext>
            </a:extLst>
          </p:cNvPr>
          <p:cNvGrpSpPr/>
          <p:nvPr/>
        </p:nvGrpSpPr>
        <p:grpSpPr>
          <a:xfrm>
            <a:off x="9089606" y="4394602"/>
            <a:ext cx="1226957" cy="107140"/>
            <a:chOff x="9089606" y="4394602"/>
            <a:chExt cx="1226957" cy="107140"/>
          </a:xfrm>
        </p:grpSpPr>
        <p:cxnSp>
          <p:nvCxnSpPr>
            <p:cNvPr id="69" name="连接符: 肘形 68">
              <a:extLst>
                <a:ext uri="{FF2B5EF4-FFF2-40B4-BE49-F238E27FC236}">
                  <a16:creationId xmlns:a16="http://schemas.microsoft.com/office/drawing/2014/main" id="{A5B8719F-E31C-4CAF-B9AB-ACB395341CC1}"/>
                </a:ext>
              </a:extLst>
            </p:cNvPr>
            <p:cNvCxnSpPr>
              <a:cxnSpLocks/>
            </p:cNvCxnSpPr>
            <p:nvPr/>
          </p:nvCxnSpPr>
          <p:spPr>
            <a:xfrm>
              <a:off x="9089606" y="4456571"/>
              <a:ext cx="495551" cy="5924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连接符: 肘形 70">
              <a:extLst>
                <a:ext uri="{FF2B5EF4-FFF2-40B4-BE49-F238E27FC236}">
                  <a16:creationId xmlns:a16="http://schemas.microsoft.com/office/drawing/2014/main" id="{4A2FB0AA-A279-4D29-A750-56B5C23676FA}"/>
                </a:ext>
              </a:extLst>
            </p:cNvPr>
            <p:cNvCxnSpPr>
              <a:cxnSpLocks/>
            </p:cNvCxnSpPr>
            <p:nvPr/>
          </p:nvCxnSpPr>
          <p:spPr>
            <a:xfrm>
              <a:off x="9722207" y="4394602"/>
              <a:ext cx="594356" cy="107140"/>
            </a:xfrm>
            <a:prstGeom prst="bentConnector3">
              <a:avLst>
                <a:gd name="adj1" fmla="val 82389"/>
              </a:avLst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EFFCD26E-9ABB-4C4F-818F-6D8FE3C136E5}"/>
              </a:ext>
            </a:extLst>
          </p:cNvPr>
          <p:cNvGrpSpPr/>
          <p:nvPr/>
        </p:nvGrpSpPr>
        <p:grpSpPr>
          <a:xfrm>
            <a:off x="9089606" y="4588875"/>
            <a:ext cx="1226957" cy="223907"/>
            <a:chOff x="9089606" y="4588875"/>
            <a:chExt cx="1226957" cy="223907"/>
          </a:xfrm>
        </p:grpSpPr>
        <p:cxnSp>
          <p:nvCxnSpPr>
            <p:cNvPr id="71" name="连接符: 肘形 70">
              <a:extLst>
                <a:ext uri="{FF2B5EF4-FFF2-40B4-BE49-F238E27FC236}">
                  <a16:creationId xmlns:a16="http://schemas.microsoft.com/office/drawing/2014/main" id="{3B67B532-2FFA-432A-AF3C-95F1634D7294}"/>
                </a:ext>
              </a:extLst>
            </p:cNvPr>
            <p:cNvCxnSpPr>
              <a:cxnSpLocks/>
            </p:cNvCxnSpPr>
            <p:nvPr/>
          </p:nvCxnSpPr>
          <p:spPr>
            <a:xfrm>
              <a:off x="9089606" y="4588875"/>
              <a:ext cx="696079" cy="20884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连接符: 肘形 70">
              <a:extLst>
                <a:ext uri="{FF2B5EF4-FFF2-40B4-BE49-F238E27FC236}">
                  <a16:creationId xmlns:a16="http://schemas.microsoft.com/office/drawing/2014/main" id="{A32CD354-23AB-4358-9A37-FA6029E61234}"/>
                </a:ext>
              </a:extLst>
            </p:cNvPr>
            <p:cNvCxnSpPr>
              <a:cxnSpLocks/>
            </p:cNvCxnSpPr>
            <p:nvPr/>
          </p:nvCxnSpPr>
          <p:spPr>
            <a:xfrm>
              <a:off x="9917879" y="4598064"/>
              <a:ext cx="398684" cy="214718"/>
            </a:xfrm>
            <a:prstGeom prst="bentConnector3">
              <a:avLst>
                <a:gd name="adj1" fmla="val 18816"/>
              </a:avLst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连接符: 肘形 70">
            <a:extLst>
              <a:ext uri="{FF2B5EF4-FFF2-40B4-BE49-F238E27FC236}">
                <a16:creationId xmlns:a16="http://schemas.microsoft.com/office/drawing/2014/main" id="{E80D75C3-7666-4EF3-853B-A301EA624CA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139707" y="3729885"/>
            <a:ext cx="1215976" cy="265728"/>
          </a:xfrm>
          <a:prstGeom prst="bentConnector3">
            <a:avLst>
              <a:gd name="adj1" fmla="val 2176"/>
            </a:avLst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肘形 70">
            <a:extLst>
              <a:ext uri="{FF2B5EF4-FFF2-40B4-BE49-F238E27FC236}">
                <a16:creationId xmlns:a16="http://schemas.microsoft.com/office/drawing/2014/main" id="{75A2D5B5-342D-4928-8321-AEEE6B8B9D2D}"/>
              </a:ext>
            </a:extLst>
          </p:cNvPr>
          <p:cNvCxnSpPr>
            <a:cxnSpLocks/>
          </p:cNvCxnSpPr>
          <p:nvPr/>
        </p:nvCxnSpPr>
        <p:spPr>
          <a:xfrm flipV="1">
            <a:off x="8020814" y="3176167"/>
            <a:ext cx="2899849" cy="878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连接符: 肘形 70">
            <a:extLst>
              <a:ext uri="{FF2B5EF4-FFF2-40B4-BE49-F238E27FC236}">
                <a16:creationId xmlns:a16="http://schemas.microsoft.com/office/drawing/2014/main" id="{BBFC2B7E-D968-4F1B-AE83-99B09E9F1697}"/>
              </a:ext>
            </a:extLst>
          </p:cNvPr>
          <p:cNvCxnSpPr>
            <a:cxnSpLocks/>
          </p:cNvCxnSpPr>
          <p:nvPr/>
        </p:nvCxnSpPr>
        <p:spPr>
          <a:xfrm>
            <a:off x="5373016" y="2703781"/>
            <a:ext cx="5954660" cy="448915"/>
          </a:xfrm>
          <a:prstGeom prst="bentConnector3">
            <a:avLst>
              <a:gd name="adj1" fmla="val 101726"/>
            </a:avLst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连接符: 肘形 70">
            <a:extLst>
              <a:ext uri="{FF2B5EF4-FFF2-40B4-BE49-F238E27FC236}">
                <a16:creationId xmlns:a16="http://schemas.microsoft.com/office/drawing/2014/main" id="{793B109E-0785-492C-91CA-F7E8B70A5C10}"/>
              </a:ext>
            </a:extLst>
          </p:cNvPr>
          <p:cNvCxnSpPr>
            <a:cxnSpLocks/>
          </p:cNvCxnSpPr>
          <p:nvPr/>
        </p:nvCxnSpPr>
        <p:spPr>
          <a:xfrm>
            <a:off x="11082006" y="3215168"/>
            <a:ext cx="99341" cy="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连接符: 肘形 70">
            <a:extLst>
              <a:ext uri="{FF2B5EF4-FFF2-40B4-BE49-F238E27FC236}">
                <a16:creationId xmlns:a16="http://schemas.microsoft.com/office/drawing/2014/main" id="{24F86108-A769-46D5-91A1-B157234EEB1A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38805" y="3635064"/>
            <a:ext cx="1967288" cy="122931"/>
          </a:xfrm>
          <a:prstGeom prst="bentConnector3">
            <a:avLst>
              <a:gd name="adj1" fmla="val -3208"/>
            </a:avLst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960245B3-33A5-4E61-BD2D-27714847F61E}"/>
              </a:ext>
            </a:extLst>
          </p:cNvPr>
          <p:cNvCxnSpPr>
            <a:cxnSpLocks/>
          </p:cNvCxnSpPr>
          <p:nvPr/>
        </p:nvCxnSpPr>
        <p:spPr>
          <a:xfrm flipH="1">
            <a:off x="10581831" y="4651211"/>
            <a:ext cx="645727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312A1CEB-CCBB-431E-8F92-CC86AF363250}"/>
              </a:ext>
            </a:extLst>
          </p:cNvPr>
          <p:cNvSpPr/>
          <p:nvPr/>
        </p:nvSpPr>
        <p:spPr>
          <a:xfrm>
            <a:off x="5380215" y="1995723"/>
            <a:ext cx="6514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dirty="0">
                <a:latin typeface="Times New Roman" pitchFamily="18" charset="0"/>
                <a:cs typeface="Arial" charset="0"/>
              </a:rPr>
              <a:t>分支目标地址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 = (PC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 4)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 (sign-extended immediate &lt;&lt; 2) </a:t>
            </a:r>
          </a:p>
        </p:txBody>
      </p:sp>
      <p:cxnSp>
        <p:nvCxnSpPr>
          <p:cNvPr id="127" name="连接符: 肘形 70">
            <a:extLst>
              <a:ext uri="{FF2B5EF4-FFF2-40B4-BE49-F238E27FC236}">
                <a16:creationId xmlns:a16="http://schemas.microsoft.com/office/drawing/2014/main" id="{267E8D5A-8BB7-4032-945C-4F8D4E09A738}"/>
              </a:ext>
            </a:extLst>
          </p:cNvPr>
          <p:cNvCxnSpPr>
            <a:cxnSpLocks/>
          </p:cNvCxnSpPr>
          <p:nvPr/>
        </p:nvCxnSpPr>
        <p:spPr>
          <a:xfrm flipV="1">
            <a:off x="11353800" y="4563295"/>
            <a:ext cx="541340" cy="77507"/>
          </a:xfrm>
          <a:prstGeom prst="bentConnector3">
            <a:avLst>
              <a:gd name="adj1" fmla="val 84456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连接符: 肘形 70">
            <a:extLst>
              <a:ext uri="{FF2B5EF4-FFF2-40B4-BE49-F238E27FC236}">
                <a16:creationId xmlns:a16="http://schemas.microsoft.com/office/drawing/2014/main" id="{2FB2D79C-71CC-4352-9BCB-55A0C4948E5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86713" y="4572391"/>
            <a:ext cx="6599331" cy="1532709"/>
          </a:xfrm>
          <a:prstGeom prst="bentConnector3">
            <a:avLst>
              <a:gd name="adj1" fmla="val -46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肘形 70">
            <a:extLst>
              <a:ext uri="{FF2B5EF4-FFF2-40B4-BE49-F238E27FC236}">
                <a16:creationId xmlns:a16="http://schemas.microsoft.com/office/drawing/2014/main" id="{70198257-603C-4DF3-A0D4-DF133355521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20111" y="5197740"/>
            <a:ext cx="1573965" cy="240762"/>
          </a:xfrm>
          <a:prstGeom prst="bentConnector3">
            <a:avLst>
              <a:gd name="adj1" fmla="val 99135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BD4ACCB-C385-4929-A7B4-72DFF9DF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21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487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EACB8D13-92CA-4029-8F08-ADBFD08A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3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控制单元 </a:t>
            </a:r>
            <a:r>
              <a:rPr lang="en-US" altLang="zh-CN" sz="3600" spc="3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FSM</a:t>
            </a:r>
            <a:endParaRPr lang="zh-CN" altLang="en-US" sz="4000" spc="3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285CFA6-CBB8-4EE6-A18A-774E49E3AD93}"/>
              </a:ext>
            </a:extLst>
          </p:cNvPr>
          <p:cNvSpPr/>
          <p:nvPr/>
        </p:nvSpPr>
        <p:spPr>
          <a:xfrm>
            <a:off x="1590497" y="105292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168E8FA-A897-4836-A0A1-4CB27CAEB342}"/>
              </a:ext>
            </a:extLst>
          </p:cNvPr>
          <p:cNvSpPr txBox="1"/>
          <p:nvPr/>
        </p:nvSpPr>
        <p:spPr>
          <a:xfrm>
            <a:off x="691013" y="1544209"/>
            <a:ext cx="58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Reset</a:t>
            </a:r>
            <a:endParaRPr lang="zh-CN" altLang="en-US" sz="14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45E8CD6-4891-4749-BFB3-9F0A4FFF02A1}"/>
              </a:ext>
            </a:extLst>
          </p:cNvPr>
          <p:cNvCxnSpPr>
            <a:cxnSpLocks/>
            <a:stCxn id="15" idx="3"/>
            <a:endCxn id="14" idx="2"/>
          </p:cNvCxnSpPr>
          <p:nvPr/>
        </p:nvCxnSpPr>
        <p:spPr>
          <a:xfrm flipV="1">
            <a:off x="1280342" y="1520920"/>
            <a:ext cx="310155" cy="177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CC336CD-2956-45C9-B61A-0998FE2CDD64}"/>
              </a:ext>
            </a:extLst>
          </p:cNvPr>
          <p:cNvSpPr txBox="1"/>
          <p:nvPr/>
        </p:nvSpPr>
        <p:spPr>
          <a:xfrm>
            <a:off x="637265" y="890597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S0: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取指令 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+ PC'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E6117D-F9A0-42D8-9115-656B613F7449}"/>
              </a:ext>
            </a:extLst>
          </p:cNvPr>
          <p:cNvSpPr/>
          <p:nvPr/>
        </p:nvSpPr>
        <p:spPr>
          <a:xfrm>
            <a:off x="1422418" y="1044447"/>
            <a:ext cx="1270214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altLang="zh-CN" sz="800" dirty="0"/>
              <a:t>IRWrite</a:t>
            </a:r>
          </a:p>
          <a:p>
            <a:pPr algn="ctr"/>
            <a:r>
              <a:rPr lang="it-IT" altLang="zh-CN" sz="800" dirty="0"/>
              <a:t>IorD = 0</a:t>
            </a:r>
          </a:p>
          <a:p>
            <a:pPr algn="ctr"/>
            <a:r>
              <a:rPr lang="en-US" altLang="zh-CN" sz="800" dirty="0" err="1"/>
              <a:t>ALUControl</a:t>
            </a:r>
            <a:r>
              <a:rPr lang="en-US" altLang="zh-CN" sz="800" dirty="0"/>
              <a:t>=</a:t>
            </a:r>
            <a:r>
              <a:rPr lang="zh-CN" altLang="en-US" sz="800" dirty="0"/>
              <a:t>加法</a:t>
            </a:r>
            <a:endParaRPr lang="en-US" altLang="zh-CN" sz="800" dirty="0"/>
          </a:p>
          <a:p>
            <a:pPr algn="ctr"/>
            <a:r>
              <a:rPr lang="it-IT" altLang="zh-CN" sz="800" dirty="0"/>
              <a:t>ALUSrcA=  0</a:t>
            </a:r>
          </a:p>
          <a:p>
            <a:pPr algn="ctr"/>
            <a:r>
              <a:rPr lang="it-IT" altLang="zh-CN" sz="800" dirty="0"/>
              <a:t>ALUSrcB=01</a:t>
            </a:r>
          </a:p>
          <a:p>
            <a:pPr algn="ctr"/>
            <a:r>
              <a:rPr lang="it-IT" altLang="zh-CN" sz="800" dirty="0"/>
              <a:t>PCwrite</a:t>
            </a:r>
          </a:p>
          <a:p>
            <a:pPr algn="ctr"/>
            <a:r>
              <a:rPr lang="it-IT" altLang="zh-CN" sz="800" dirty="0"/>
              <a:t>PCSrc=0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DEC822A-A8C8-4FB7-9887-9C796C6E0DFA}"/>
              </a:ext>
            </a:extLst>
          </p:cNvPr>
          <p:cNvSpPr/>
          <p:nvPr/>
        </p:nvSpPr>
        <p:spPr>
          <a:xfrm>
            <a:off x="3477342" y="105292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F9C544-E74F-4A1F-BBDB-3AD6BA0B403F}"/>
              </a:ext>
            </a:extLst>
          </p:cNvPr>
          <p:cNvSpPr txBox="1"/>
          <p:nvPr/>
        </p:nvSpPr>
        <p:spPr>
          <a:xfrm>
            <a:off x="3020958" y="883643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S1: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译码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CCDD73E-F34C-4B5C-8032-CBF8558F233E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2526497" y="1520920"/>
            <a:ext cx="9508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E8F5E885-EB39-4CD8-BC05-F9EF52E92186}"/>
              </a:ext>
            </a:extLst>
          </p:cNvPr>
          <p:cNvSpPr/>
          <p:nvPr/>
        </p:nvSpPr>
        <p:spPr>
          <a:xfrm>
            <a:off x="743765" y="2708034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42819DA-DFAB-467D-975C-768421A00B7B}"/>
              </a:ext>
            </a:extLst>
          </p:cNvPr>
          <p:cNvSpPr/>
          <p:nvPr/>
        </p:nvSpPr>
        <p:spPr>
          <a:xfrm>
            <a:off x="707070" y="3000846"/>
            <a:ext cx="10118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err="1"/>
              <a:t>ALUControl</a:t>
            </a:r>
            <a:r>
              <a:rPr lang="en-US" altLang="zh-CN" sz="900" dirty="0"/>
              <a:t>=</a:t>
            </a:r>
            <a:r>
              <a:rPr lang="zh-CN" altLang="en-US" sz="900" dirty="0"/>
              <a:t>加法</a:t>
            </a:r>
            <a:endParaRPr lang="en-US" altLang="zh-CN" sz="900" dirty="0"/>
          </a:p>
          <a:p>
            <a:pPr algn="ctr"/>
            <a:r>
              <a:rPr lang="it-IT" altLang="zh-CN" sz="900" dirty="0"/>
              <a:t>ALUSrcA=  1</a:t>
            </a:r>
          </a:p>
          <a:p>
            <a:pPr algn="ctr"/>
            <a:r>
              <a:rPr lang="it-IT" altLang="zh-CN" sz="900" dirty="0"/>
              <a:t>ALUSrcB=10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1D598C3-C68D-47F4-ACD1-B6170E4DD7AB}"/>
              </a:ext>
            </a:extLst>
          </p:cNvPr>
          <p:cNvSpPr txBox="1"/>
          <p:nvPr/>
        </p:nvSpPr>
        <p:spPr>
          <a:xfrm>
            <a:off x="102461" y="2435887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S2: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求存储器地址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E073095-2EA0-42A7-8637-7FE1E760EDDB}"/>
              </a:ext>
            </a:extLst>
          </p:cNvPr>
          <p:cNvCxnSpPr>
            <a:cxnSpLocks/>
            <a:stCxn id="19" idx="3"/>
            <a:endCxn id="22" idx="7"/>
          </p:cNvCxnSpPr>
          <p:nvPr/>
        </p:nvCxnSpPr>
        <p:spPr>
          <a:xfrm flipH="1">
            <a:off x="1542691" y="1851846"/>
            <a:ext cx="2071725" cy="993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E73259A-7E53-4AE4-A915-4D9A4F674543}"/>
              </a:ext>
            </a:extLst>
          </p:cNvPr>
          <p:cNvSpPr txBox="1"/>
          <p:nvPr/>
        </p:nvSpPr>
        <p:spPr>
          <a:xfrm rot="20060416">
            <a:off x="1705741" y="2159296"/>
            <a:ext cx="1366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LW </a:t>
            </a:r>
            <a:r>
              <a:rPr lang="zh-CN" altLang="en-US" sz="1100" dirty="0"/>
              <a:t>或</a:t>
            </a:r>
            <a:r>
              <a:rPr lang="en-US" altLang="zh-CN" sz="1100" dirty="0"/>
              <a:t> Op = SW</a:t>
            </a:r>
            <a:endParaRPr lang="zh-CN" altLang="en-US" sz="11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E9E49B2-5CE4-404B-BDA4-D18C90F06684}"/>
              </a:ext>
            </a:extLst>
          </p:cNvPr>
          <p:cNvSpPr/>
          <p:nvPr/>
        </p:nvSpPr>
        <p:spPr>
          <a:xfrm>
            <a:off x="743765" y="4259791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C111569-2719-4448-9E94-EAC24ED3409F}"/>
              </a:ext>
            </a:extLst>
          </p:cNvPr>
          <p:cNvSpPr/>
          <p:nvPr/>
        </p:nvSpPr>
        <p:spPr>
          <a:xfrm>
            <a:off x="920251" y="4609759"/>
            <a:ext cx="6367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/>
              <a:t>IorD</a:t>
            </a:r>
            <a:r>
              <a:rPr lang="en-US" altLang="zh-CN" sz="1100" dirty="0"/>
              <a:t> = 1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D3DBFBC-37DF-48D0-B271-F3A0E4D11906}"/>
              </a:ext>
            </a:extLst>
          </p:cNvPr>
          <p:cNvSpPr txBox="1"/>
          <p:nvPr/>
        </p:nvSpPr>
        <p:spPr>
          <a:xfrm>
            <a:off x="106558" y="4049328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S3: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读存储器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646956A-B9FB-4888-856F-43E60F3F3659}"/>
              </a:ext>
            </a:extLst>
          </p:cNvPr>
          <p:cNvSpPr/>
          <p:nvPr/>
        </p:nvSpPr>
        <p:spPr>
          <a:xfrm>
            <a:off x="743765" y="580996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8A5FFCD-071F-4B20-9EE0-DBDDAB708857}"/>
              </a:ext>
            </a:extLst>
          </p:cNvPr>
          <p:cNvSpPr txBox="1"/>
          <p:nvPr/>
        </p:nvSpPr>
        <p:spPr>
          <a:xfrm>
            <a:off x="106558" y="5581938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S4: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写寄存器</a:t>
            </a:r>
            <a:endParaRPr lang="en-US" altLang="zh-CN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      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文件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668FDAA-5C28-49F5-85C6-1E7F70A206DA}"/>
              </a:ext>
            </a:extLst>
          </p:cNvPr>
          <p:cNvSpPr/>
          <p:nvPr/>
        </p:nvSpPr>
        <p:spPr>
          <a:xfrm>
            <a:off x="733724" y="5985998"/>
            <a:ext cx="96372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/>
              <a:t>RegDst</a:t>
            </a:r>
            <a:r>
              <a:rPr lang="en-US" altLang="zh-CN" sz="1100" dirty="0"/>
              <a:t> = 0</a:t>
            </a:r>
          </a:p>
          <a:p>
            <a:pPr algn="ctr"/>
            <a:r>
              <a:rPr lang="en-US" altLang="zh-CN" sz="1100" dirty="0" err="1"/>
              <a:t>MemtoReg</a:t>
            </a:r>
            <a:r>
              <a:rPr lang="en-US" altLang="zh-CN" sz="1100" dirty="0"/>
              <a:t>=1</a:t>
            </a:r>
          </a:p>
          <a:p>
            <a:pPr algn="ctr"/>
            <a:r>
              <a:rPr lang="en-US" altLang="zh-CN" sz="1100" dirty="0" err="1"/>
              <a:t>RegWrite</a:t>
            </a:r>
            <a:endParaRPr lang="zh-CN" altLang="en-US" sz="8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6970C78-28BB-4AF8-8809-CC6235DF7892}"/>
              </a:ext>
            </a:extLst>
          </p:cNvPr>
          <p:cNvCxnSpPr>
            <a:cxnSpLocks/>
            <a:stCxn id="22" idx="4"/>
            <a:endCxn id="31" idx="0"/>
          </p:cNvCxnSpPr>
          <p:nvPr/>
        </p:nvCxnSpPr>
        <p:spPr>
          <a:xfrm>
            <a:off x="1211765" y="3644034"/>
            <a:ext cx="0" cy="615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C06DF0B-7905-4F9D-8C45-3B6DC55C785E}"/>
              </a:ext>
            </a:extLst>
          </p:cNvPr>
          <p:cNvCxnSpPr>
            <a:cxnSpLocks/>
            <a:stCxn id="31" idx="4"/>
            <a:endCxn id="26" idx="0"/>
          </p:cNvCxnSpPr>
          <p:nvPr/>
        </p:nvCxnSpPr>
        <p:spPr>
          <a:xfrm>
            <a:off x="1211765" y="5195791"/>
            <a:ext cx="0" cy="614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BF9BAA8-40C1-4E0A-8E14-52C394F6E78A}"/>
              </a:ext>
            </a:extLst>
          </p:cNvPr>
          <p:cNvSpPr txBox="1"/>
          <p:nvPr/>
        </p:nvSpPr>
        <p:spPr>
          <a:xfrm>
            <a:off x="565482" y="3760684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LW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8D91FC7-C41E-49CA-9CA6-DD4168BF16A2}"/>
              </a:ext>
            </a:extLst>
          </p:cNvPr>
          <p:cNvCxnSpPr>
            <a:cxnSpLocks/>
            <a:stCxn id="26" idx="6"/>
            <a:endCxn id="14" idx="0"/>
          </p:cNvCxnSpPr>
          <p:nvPr/>
        </p:nvCxnSpPr>
        <p:spPr>
          <a:xfrm flipV="1">
            <a:off x="1679765" y="1052920"/>
            <a:ext cx="378732" cy="5225046"/>
          </a:xfrm>
          <a:prstGeom prst="bentConnector4">
            <a:avLst>
              <a:gd name="adj1" fmla="val 1182966"/>
              <a:gd name="adj2" fmla="val 104375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5">
            <a:extLst>
              <a:ext uri="{FF2B5EF4-FFF2-40B4-BE49-F238E27FC236}">
                <a16:creationId xmlns:a16="http://schemas.microsoft.com/office/drawing/2014/main" id="{82BD4DCE-9B6F-47D9-A369-F1E6D599EEF6}"/>
              </a:ext>
            </a:extLst>
          </p:cNvPr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74966597"/>
              </p:ext>
            </p:extLst>
          </p:nvPr>
        </p:nvGraphicFramePr>
        <p:xfrm>
          <a:off x="6443197" y="3157364"/>
          <a:ext cx="5591738" cy="2828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2" name="VISIO" r:id="rId6" imgW="5743440" imgH="2904480" progId="Visio.Drawing.6">
                  <p:embed/>
                </p:oleObj>
              </mc:Choice>
              <mc:Fallback>
                <p:oleObj name="VISIO" r:id="rId6" imgW="5743440" imgH="2904480" progId="Visio.Drawing.6">
                  <p:embed/>
                  <p:pic>
                    <p:nvPicPr>
                      <p:cNvPr id="42" name="Object 5">
                        <a:extLst>
                          <a:ext uri="{FF2B5EF4-FFF2-40B4-BE49-F238E27FC236}">
                            <a16:creationId xmlns:a16="http://schemas.microsoft.com/office/drawing/2014/main" id="{82BD4DCE-9B6F-47D9-A369-F1E6D599EE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197" y="3157364"/>
                        <a:ext cx="5591738" cy="2828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椭圆 39">
            <a:extLst>
              <a:ext uri="{FF2B5EF4-FFF2-40B4-BE49-F238E27FC236}">
                <a16:creationId xmlns:a16="http://schemas.microsoft.com/office/drawing/2014/main" id="{ED3113D9-E7B2-461F-9F04-E3E35C0FEA68}"/>
              </a:ext>
            </a:extLst>
          </p:cNvPr>
          <p:cNvSpPr/>
          <p:nvPr/>
        </p:nvSpPr>
        <p:spPr>
          <a:xfrm>
            <a:off x="2108725" y="4263282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1A461CE-5549-47CB-BEA9-788EF4FA4F58}"/>
              </a:ext>
            </a:extLst>
          </p:cNvPr>
          <p:cNvCxnSpPr>
            <a:cxnSpLocks/>
            <a:stCxn id="22" idx="5"/>
            <a:endCxn id="40" idx="1"/>
          </p:cNvCxnSpPr>
          <p:nvPr/>
        </p:nvCxnSpPr>
        <p:spPr>
          <a:xfrm>
            <a:off x="1542691" y="3506960"/>
            <a:ext cx="703108" cy="893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02AF27E-B46A-475F-B1D5-96FE6DF7FE00}"/>
              </a:ext>
            </a:extLst>
          </p:cNvPr>
          <p:cNvSpPr txBox="1"/>
          <p:nvPr/>
        </p:nvSpPr>
        <p:spPr>
          <a:xfrm>
            <a:off x="1673097" y="3562101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SW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CF2360B-C69D-44EB-99E0-770F2D4A3337}"/>
              </a:ext>
            </a:extLst>
          </p:cNvPr>
          <p:cNvSpPr/>
          <p:nvPr/>
        </p:nvSpPr>
        <p:spPr>
          <a:xfrm>
            <a:off x="2187295" y="4513461"/>
            <a:ext cx="8114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/>
              <a:t>IorD</a:t>
            </a:r>
            <a:r>
              <a:rPr lang="en-US" altLang="zh-CN" sz="1100" dirty="0"/>
              <a:t> = 1</a:t>
            </a:r>
          </a:p>
          <a:p>
            <a:pPr algn="ctr"/>
            <a:r>
              <a:rPr lang="en-US" altLang="zh-CN" sz="1100" dirty="0" err="1"/>
              <a:t>MemWrite</a:t>
            </a:r>
            <a:endParaRPr lang="zh-CN" altLang="en-US" sz="8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F8805F4-E097-4CFE-90BC-3F202D65BF3F}"/>
              </a:ext>
            </a:extLst>
          </p:cNvPr>
          <p:cNvSpPr txBox="1"/>
          <p:nvPr/>
        </p:nvSpPr>
        <p:spPr>
          <a:xfrm>
            <a:off x="1988356" y="3959848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S5: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写存储器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01F7310-0549-43C9-A10A-FEF104189E3A}"/>
              </a:ext>
            </a:extLst>
          </p:cNvPr>
          <p:cNvCxnSpPr>
            <a:cxnSpLocks/>
            <a:stCxn id="40" idx="4"/>
          </p:cNvCxnSpPr>
          <p:nvPr/>
        </p:nvCxnSpPr>
        <p:spPr>
          <a:xfrm>
            <a:off x="2576725" y="5199282"/>
            <a:ext cx="16290" cy="1086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B5EEDA66-8660-445B-ADCD-E77CEF179631}"/>
              </a:ext>
            </a:extLst>
          </p:cNvPr>
          <p:cNvSpPr/>
          <p:nvPr/>
        </p:nvSpPr>
        <p:spPr>
          <a:xfrm>
            <a:off x="3503627" y="425979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C41151D-38CE-4B82-843E-66C0F267581E}"/>
              </a:ext>
            </a:extLst>
          </p:cNvPr>
          <p:cNvSpPr/>
          <p:nvPr/>
        </p:nvSpPr>
        <p:spPr>
          <a:xfrm>
            <a:off x="3501016" y="270961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221E7E7-783A-40FA-8ADA-1823AF6E0E8A}"/>
              </a:ext>
            </a:extLst>
          </p:cNvPr>
          <p:cNvCxnSpPr>
            <a:cxnSpLocks/>
            <a:stCxn id="19" idx="4"/>
            <a:endCxn id="66" idx="0"/>
          </p:cNvCxnSpPr>
          <p:nvPr/>
        </p:nvCxnSpPr>
        <p:spPr>
          <a:xfrm flipH="1">
            <a:off x="2780947" y="1988920"/>
            <a:ext cx="1164395" cy="720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CA1CD19D-AF44-42B7-92F6-64A7AD09B661}"/>
              </a:ext>
            </a:extLst>
          </p:cNvPr>
          <p:cNvSpPr/>
          <p:nvPr/>
        </p:nvSpPr>
        <p:spPr>
          <a:xfrm>
            <a:off x="3515405" y="4452919"/>
            <a:ext cx="96372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n-NO" altLang="zh-CN" sz="1100" dirty="0"/>
              <a:t>RegDst = 1</a:t>
            </a:r>
          </a:p>
          <a:p>
            <a:pPr algn="ctr"/>
            <a:r>
              <a:rPr lang="nn-NO" altLang="zh-CN" sz="1100" dirty="0"/>
              <a:t>MemtoReg=0</a:t>
            </a:r>
          </a:p>
          <a:p>
            <a:pPr algn="ctr"/>
            <a:r>
              <a:rPr lang="nn-NO" altLang="zh-CN" sz="1100" dirty="0"/>
              <a:t>RegWrite</a:t>
            </a:r>
            <a:endParaRPr lang="zh-CN" altLang="en-US" sz="800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DD25E99-6E46-4F6C-A2D1-17E9BDAE3E2F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2780947" y="3645616"/>
            <a:ext cx="833469" cy="754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7BA1D4E-5E06-4982-994C-BC4EE4496866}"/>
              </a:ext>
            </a:extLst>
          </p:cNvPr>
          <p:cNvCxnSpPr>
            <a:cxnSpLocks/>
            <a:stCxn id="48" idx="4"/>
          </p:cNvCxnSpPr>
          <p:nvPr/>
        </p:nvCxnSpPr>
        <p:spPr>
          <a:xfrm flipH="1">
            <a:off x="3965262" y="5195790"/>
            <a:ext cx="6365" cy="1082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5630B5B9-E657-43A4-B7CD-67AD920DE8A7}"/>
              </a:ext>
            </a:extLst>
          </p:cNvPr>
          <p:cNvSpPr txBox="1"/>
          <p:nvPr/>
        </p:nvSpPr>
        <p:spPr>
          <a:xfrm rot="19683771">
            <a:off x="2917344" y="2079669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R-type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3CF22FA-E2E9-43C2-B1EF-61AE2B30E56B}"/>
              </a:ext>
            </a:extLst>
          </p:cNvPr>
          <p:cNvSpPr txBox="1"/>
          <p:nvPr/>
        </p:nvSpPr>
        <p:spPr>
          <a:xfrm>
            <a:off x="2159681" y="2485324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S6: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计算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35BACB6-7C01-4A98-8000-3079D6A00A65}"/>
              </a:ext>
            </a:extLst>
          </p:cNvPr>
          <p:cNvSpPr txBox="1"/>
          <p:nvPr/>
        </p:nvSpPr>
        <p:spPr>
          <a:xfrm>
            <a:off x="3300029" y="3965034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S7: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写寄存器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AD5F471-E1A6-4303-8E60-809BDAE9F169}"/>
              </a:ext>
            </a:extLst>
          </p:cNvPr>
          <p:cNvSpPr/>
          <p:nvPr/>
        </p:nvSpPr>
        <p:spPr>
          <a:xfrm>
            <a:off x="2296734" y="2981529"/>
            <a:ext cx="10118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 err="1"/>
              <a:t>ALUControl</a:t>
            </a:r>
            <a:r>
              <a:rPr lang="en-US" altLang="zh-CN" sz="900" dirty="0"/>
              <a:t>=</a:t>
            </a:r>
            <a:r>
              <a:rPr lang="zh-CN" altLang="en-US" sz="900" dirty="0"/>
              <a:t>变化</a:t>
            </a:r>
            <a:endParaRPr lang="en-US" altLang="zh-CN" sz="900" dirty="0"/>
          </a:p>
          <a:p>
            <a:pPr algn="ctr"/>
            <a:r>
              <a:rPr lang="en-US" altLang="zh-CN" sz="900" dirty="0" err="1"/>
              <a:t>ALUSrcA</a:t>
            </a:r>
            <a:r>
              <a:rPr lang="en-US" altLang="zh-CN" sz="900" dirty="0"/>
              <a:t>= 1</a:t>
            </a:r>
          </a:p>
          <a:p>
            <a:pPr algn="ctr"/>
            <a:r>
              <a:rPr lang="en-US" altLang="zh-CN" sz="900" dirty="0" err="1"/>
              <a:t>ALUSrcB</a:t>
            </a:r>
            <a:r>
              <a:rPr lang="en-US" altLang="zh-CN" sz="900" dirty="0"/>
              <a:t>=00</a:t>
            </a:r>
            <a:endParaRPr lang="zh-CN" altLang="en-US" sz="600" dirty="0"/>
          </a:p>
        </p:txBody>
      </p: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A0E08285-4D33-41CA-8A39-8070DDDD4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247395"/>
              </p:ext>
            </p:extLst>
          </p:nvPr>
        </p:nvGraphicFramePr>
        <p:xfrm>
          <a:off x="7307152" y="1706058"/>
          <a:ext cx="3806451" cy="7579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373">
                  <a:extLst>
                    <a:ext uri="{9D8B030D-6E8A-4147-A177-3AD203B41FA5}">
                      <a16:colId xmlns:a16="http://schemas.microsoft.com/office/drawing/2014/main" val="471377699"/>
                    </a:ext>
                  </a:extLst>
                </a:gridCol>
                <a:gridCol w="709373">
                  <a:extLst>
                    <a:ext uri="{9D8B030D-6E8A-4147-A177-3AD203B41FA5}">
                      <a16:colId xmlns:a16="http://schemas.microsoft.com/office/drawing/2014/main" val="914010242"/>
                    </a:ext>
                  </a:extLst>
                </a:gridCol>
                <a:gridCol w="709373">
                  <a:extLst>
                    <a:ext uri="{9D8B030D-6E8A-4147-A177-3AD203B41FA5}">
                      <a16:colId xmlns:a16="http://schemas.microsoft.com/office/drawing/2014/main" val="3915902532"/>
                    </a:ext>
                  </a:extLst>
                </a:gridCol>
                <a:gridCol w="1678332">
                  <a:extLst>
                    <a:ext uri="{9D8B030D-6E8A-4147-A177-3AD203B41FA5}">
                      <a16:colId xmlns:a16="http://schemas.microsoft.com/office/drawing/2014/main" val="608677436"/>
                    </a:ext>
                  </a:extLst>
                </a:gridCol>
              </a:tblGrid>
              <a:tr h="3921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位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位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位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位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688877"/>
                  </a:ext>
                </a:extLst>
              </a:tr>
              <a:tr h="265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op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rs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rt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</a:rPr>
                        <a:t>imm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041"/>
                  </a:ext>
                </a:extLst>
              </a:tr>
            </a:tbl>
          </a:graphicData>
        </a:graphic>
      </p:graphicFrame>
      <p:sp>
        <p:nvSpPr>
          <p:cNvPr id="58" name="文本框 57">
            <a:extLst>
              <a:ext uri="{FF2B5EF4-FFF2-40B4-BE49-F238E27FC236}">
                <a16:creationId xmlns:a16="http://schemas.microsoft.com/office/drawing/2014/main" id="{BE0106A0-8C19-4A3B-80AA-FAF5EB4EC39D}"/>
              </a:ext>
            </a:extLst>
          </p:cNvPr>
          <p:cNvSpPr txBox="1"/>
          <p:nvPr/>
        </p:nvSpPr>
        <p:spPr>
          <a:xfrm>
            <a:off x="7995944" y="2461509"/>
            <a:ext cx="3276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25         21  20         16  15                                        0 </a:t>
            </a:r>
            <a:endParaRPr lang="zh-CN" altLang="en-US" sz="1200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E264F848-7F9E-46F9-A223-CBD251DED857}"/>
              </a:ext>
            </a:extLst>
          </p:cNvPr>
          <p:cNvSpPr/>
          <p:nvPr/>
        </p:nvSpPr>
        <p:spPr>
          <a:xfrm>
            <a:off x="2312947" y="270961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4C923C67-ABAB-4A47-BE72-B81E4F5C94C7}"/>
              </a:ext>
            </a:extLst>
          </p:cNvPr>
          <p:cNvCxnSpPr>
            <a:cxnSpLocks/>
            <a:stCxn id="50" idx="6"/>
          </p:cNvCxnSpPr>
          <p:nvPr/>
        </p:nvCxnSpPr>
        <p:spPr>
          <a:xfrm>
            <a:off x="4437016" y="3177616"/>
            <a:ext cx="206419" cy="31003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3806A4E-6DF3-4353-BDD6-AC6430AE8F34}"/>
              </a:ext>
            </a:extLst>
          </p:cNvPr>
          <p:cNvCxnSpPr>
            <a:cxnSpLocks/>
            <a:stCxn id="19" idx="5"/>
            <a:endCxn id="50" idx="0"/>
          </p:cNvCxnSpPr>
          <p:nvPr/>
        </p:nvCxnSpPr>
        <p:spPr>
          <a:xfrm flipH="1">
            <a:off x="3969016" y="1851846"/>
            <a:ext cx="307252" cy="857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4D32EA22-2F7E-4EFA-9D38-36D264BDB84B}"/>
              </a:ext>
            </a:extLst>
          </p:cNvPr>
          <p:cNvSpPr txBox="1"/>
          <p:nvPr/>
        </p:nvSpPr>
        <p:spPr>
          <a:xfrm>
            <a:off x="4049313" y="2214006"/>
            <a:ext cx="726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BEQ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A405A04-BE64-4C99-8BBA-F4798EF835C5}"/>
              </a:ext>
            </a:extLst>
          </p:cNvPr>
          <p:cNvSpPr txBox="1"/>
          <p:nvPr/>
        </p:nvSpPr>
        <p:spPr>
          <a:xfrm>
            <a:off x="3303073" y="2449031"/>
            <a:ext cx="714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S8: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分支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289BBB5-FEFD-47C4-B2EC-79D7CE1E59D4}"/>
              </a:ext>
            </a:extLst>
          </p:cNvPr>
          <p:cNvSpPr/>
          <p:nvPr/>
        </p:nvSpPr>
        <p:spPr>
          <a:xfrm>
            <a:off x="3434818" y="2783842"/>
            <a:ext cx="108234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altLang="zh-CN" sz="1000" dirty="0"/>
              <a:t>ALUSrcA=  1</a:t>
            </a:r>
          </a:p>
          <a:p>
            <a:pPr algn="ctr"/>
            <a:r>
              <a:rPr lang="it-IT" altLang="zh-CN" sz="1000" dirty="0"/>
              <a:t>ALUSrcB=</a:t>
            </a:r>
            <a:r>
              <a:rPr lang="en-US" altLang="zh-CN" sz="1000" dirty="0"/>
              <a:t>0</a:t>
            </a:r>
            <a:r>
              <a:rPr lang="it-IT" altLang="zh-CN" sz="1000" dirty="0"/>
              <a:t>0</a:t>
            </a:r>
          </a:p>
          <a:p>
            <a:r>
              <a:rPr lang="en-US" altLang="zh-CN" sz="1000" dirty="0" err="1"/>
              <a:t>ALUControl</a:t>
            </a:r>
            <a:r>
              <a:rPr lang="en-US" altLang="zh-CN" sz="1000" dirty="0"/>
              <a:t>=Zero</a:t>
            </a:r>
          </a:p>
          <a:p>
            <a:pPr algn="ctr"/>
            <a:r>
              <a:rPr lang="en-US" altLang="zh-CN" sz="1000" dirty="0"/>
              <a:t>Branch</a:t>
            </a:r>
          </a:p>
          <a:p>
            <a:pPr algn="ctr"/>
            <a:r>
              <a:rPr lang="en-US" altLang="zh-CN" sz="1000" dirty="0" err="1"/>
              <a:t>PCSrc</a:t>
            </a:r>
            <a:r>
              <a:rPr lang="en-US" altLang="zh-CN" sz="1000" dirty="0"/>
              <a:t>=1</a:t>
            </a:r>
            <a:endParaRPr lang="it-IT" altLang="zh-CN" sz="10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8CF0514-8FF1-40B3-8363-7289AFEEBEB9}"/>
              </a:ext>
            </a:extLst>
          </p:cNvPr>
          <p:cNvSpPr/>
          <p:nvPr/>
        </p:nvSpPr>
        <p:spPr>
          <a:xfrm>
            <a:off x="3310235" y="1136435"/>
            <a:ext cx="1270214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altLang="zh-CN" sz="1000" dirty="0"/>
              <a:t>ALUSrcA=  0</a:t>
            </a:r>
          </a:p>
          <a:p>
            <a:pPr algn="ctr"/>
            <a:r>
              <a:rPr lang="it-IT" altLang="zh-CN" sz="1000" dirty="0"/>
              <a:t>ALUSrcB=11</a:t>
            </a:r>
          </a:p>
          <a:p>
            <a:pPr algn="ctr"/>
            <a:r>
              <a:rPr lang="en-US" altLang="zh-CN" sz="1000" dirty="0" err="1"/>
              <a:t>ALUControl</a:t>
            </a:r>
            <a:r>
              <a:rPr lang="en-US" altLang="zh-CN" sz="1000" dirty="0"/>
              <a:t>=</a:t>
            </a:r>
            <a:r>
              <a:rPr lang="zh-CN" altLang="en-US" sz="1000" dirty="0"/>
              <a:t>加法</a:t>
            </a:r>
            <a:endParaRPr lang="en-US" altLang="zh-CN" sz="1000" dirty="0"/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FDAD45E2-A09E-451F-825D-3AF456030761}"/>
              </a:ext>
            </a:extLst>
          </p:cNvPr>
          <p:cNvGrpSpPr/>
          <p:nvPr/>
        </p:nvGrpSpPr>
        <p:grpSpPr>
          <a:xfrm>
            <a:off x="4413342" y="1520920"/>
            <a:ext cx="1575373" cy="2124696"/>
            <a:chOff x="4413342" y="1520920"/>
            <a:chExt cx="1575373" cy="2124696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E9D8C68-6612-46FE-BD5C-D06C8E10D9F7}"/>
                </a:ext>
              </a:extLst>
            </p:cNvPr>
            <p:cNvSpPr/>
            <p:nvPr/>
          </p:nvSpPr>
          <p:spPr>
            <a:xfrm>
              <a:off x="4885528" y="3005291"/>
              <a:ext cx="1103187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err="1">
                  <a:solidFill>
                    <a:srgbClr val="0000FF"/>
                  </a:solidFill>
                </a:rPr>
                <a:t>ALUControl</a:t>
              </a:r>
              <a:r>
                <a:rPr lang="en-US" altLang="zh-CN" sz="1000" dirty="0">
                  <a:solidFill>
                    <a:srgbClr val="0000FF"/>
                  </a:solidFill>
                </a:rPr>
                <a:t>=</a:t>
              </a:r>
              <a:r>
                <a:rPr lang="zh-CN" altLang="en-US" sz="1000" dirty="0">
                  <a:solidFill>
                    <a:srgbClr val="0000FF"/>
                  </a:solidFill>
                </a:rPr>
                <a:t>加法</a:t>
              </a:r>
              <a:endParaRPr lang="en-US" altLang="zh-CN" sz="1000" dirty="0">
                <a:solidFill>
                  <a:srgbClr val="0000FF"/>
                </a:solidFill>
              </a:endParaRPr>
            </a:p>
            <a:p>
              <a:pPr algn="ctr"/>
              <a:r>
                <a:rPr lang="it-IT" altLang="zh-CN" sz="1000" dirty="0">
                  <a:solidFill>
                    <a:srgbClr val="0000FF"/>
                  </a:solidFill>
                </a:rPr>
                <a:t>ALUSrcA=  1</a:t>
              </a:r>
            </a:p>
            <a:p>
              <a:pPr algn="ctr"/>
              <a:r>
                <a:rPr lang="it-IT" altLang="zh-CN" sz="1000" dirty="0">
                  <a:solidFill>
                    <a:srgbClr val="0000FF"/>
                  </a:solidFill>
                </a:rPr>
                <a:t>ALUSrcB=</a:t>
              </a:r>
              <a:r>
                <a:rPr lang="en-US" altLang="zh-CN" sz="1000" dirty="0">
                  <a:solidFill>
                    <a:srgbClr val="0000FF"/>
                  </a:solidFill>
                </a:rPr>
                <a:t>1</a:t>
              </a:r>
              <a:r>
                <a:rPr lang="it-IT" altLang="zh-CN" sz="1000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0956C36D-2470-44F9-B68D-3D4FE1371D47}"/>
                </a:ext>
              </a:extLst>
            </p:cNvPr>
            <p:cNvSpPr/>
            <p:nvPr/>
          </p:nvSpPr>
          <p:spPr>
            <a:xfrm>
              <a:off x="4960159" y="2709616"/>
              <a:ext cx="936000" cy="9360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rgbClr val="0000FF"/>
                </a:solidFill>
              </a:endParaRPr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05C8A410-670E-4E1E-BA61-EF8329EEEDAD}"/>
                </a:ext>
              </a:extLst>
            </p:cNvPr>
            <p:cNvCxnSpPr>
              <a:cxnSpLocks/>
              <a:stCxn id="19" idx="6"/>
              <a:endCxn id="77" idx="0"/>
            </p:cNvCxnSpPr>
            <p:nvPr/>
          </p:nvCxnSpPr>
          <p:spPr>
            <a:xfrm>
              <a:off x="4413342" y="1520920"/>
              <a:ext cx="1014817" cy="1188696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39C6D859-76E9-4864-BE1D-CE9A7F48CD27}"/>
                </a:ext>
              </a:extLst>
            </p:cNvPr>
            <p:cNvSpPr txBox="1"/>
            <p:nvPr/>
          </p:nvSpPr>
          <p:spPr>
            <a:xfrm>
              <a:off x="4863396" y="1844797"/>
              <a:ext cx="7761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0000FF"/>
                  </a:solidFill>
                </a:rPr>
                <a:t>Op = ADDI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2FF1DB78-F7A9-48CD-A253-D021A3F0692F}"/>
                </a:ext>
              </a:extLst>
            </p:cNvPr>
            <p:cNvSpPr txBox="1"/>
            <p:nvPr/>
          </p:nvSpPr>
          <p:spPr>
            <a:xfrm>
              <a:off x="4621027" y="2504258"/>
              <a:ext cx="7200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00FF"/>
                  </a:solidFill>
                </a:rPr>
                <a:t>S9: </a:t>
              </a:r>
              <a:r>
                <a:rPr lang="zh-CN" altLang="en-US" sz="1200" b="1" dirty="0">
                  <a:solidFill>
                    <a:srgbClr val="0000FF"/>
                  </a:solidFill>
                </a:rPr>
                <a:t>计算</a:t>
              </a:r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2BF795C1-F934-4C25-A33C-5013DF796FEC}"/>
              </a:ext>
            </a:extLst>
          </p:cNvPr>
          <p:cNvGrpSpPr/>
          <p:nvPr/>
        </p:nvGrpSpPr>
        <p:grpSpPr>
          <a:xfrm>
            <a:off x="4728609" y="3645616"/>
            <a:ext cx="1195275" cy="2632350"/>
            <a:chOff x="4728609" y="3645616"/>
            <a:chExt cx="1195275" cy="263235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4F667CE8-1F88-4829-B284-4D1EDFD686B7}"/>
                </a:ext>
              </a:extLst>
            </p:cNvPr>
            <p:cNvSpPr/>
            <p:nvPr/>
          </p:nvSpPr>
          <p:spPr>
            <a:xfrm>
              <a:off x="4960808" y="4259790"/>
              <a:ext cx="936000" cy="936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rgbClr val="0000FF"/>
                </a:solidFill>
              </a:endParaRPr>
            </a:p>
          </p:txBody>
        </p: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9848FBD3-3736-4265-9C79-DCF007CAC040}"/>
                </a:ext>
              </a:extLst>
            </p:cNvPr>
            <p:cNvCxnSpPr>
              <a:cxnSpLocks/>
              <a:stCxn id="77" idx="4"/>
              <a:endCxn id="78" idx="0"/>
            </p:cNvCxnSpPr>
            <p:nvPr/>
          </p:nvCxnSpPr>
          <p:spPr>
            <a:xfrm>
              <a:off x="5428159" y="3645616"/>
              <a:ext cx="649" cy="614174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D46459C3-ECE9-4FD0-AD69-7057DD254066}"/>
                </a:ext>
              </a:extLst>
            </p:cNvPr>
            <p:cNvCxnSpPr>
              <a:cxnSpLocks/>
              <a:stCxn id="78" idx="4"/>
            </p:cNvCxnSpPr>
            <p:nvPr/>
          </p:nvCxnSpPr>
          <p:spPr>
            <a:xfrm flipH="1">
              <a:off x="5428159" y="5195790"/>
              <a:ext cx="649" cy="1082176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97C7C934-CC7F-46FA-B40A-ACF9FF01D85A}"/>
                </a:ext>
              </a:extLst>
            </p:cNvPr>
            <p:cNvSpPr txBox="1"/>
            <p:nvPr/>
          </p:nvSpPr>
          <p:spPr>
            <a:xfrm>
              <a:off x="4728609" y="3935008"/>
              <a:ext cx="11063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00FF"/>
                  </a:solidFill>
                </a:rPr>
                <a:t>S10: </a:t>
              </a:r>
              <a:r>
                <a:rPr lang="zh-CN" altLang="en-US" sz="1200" b="1" dirty="0">
                  <a:solidFill>
                    <a:srgbClr val="0000FF"/>
                  </a:solidFill>
                </a:rPr>
                <a:t>写寄存器</a:t>
              </a: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F70F7A2D-D321-4F2C-B1F7-951C7AD1BD63}"/>
                </a:ext>
              </a:extLst>
            </p:cNvPr>
            <p:cNvSpPr/>
            <p:nvPr/>
          </p:nvSpPr>
          <p:spPr>
            <a:xfrm>
              <a:off x="4960159" y="4440482"/>
              <a:ext cx="963725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nn-NO" altLang="zh-CN" sz="1100" dirty="0">
                  <a:solidFill>
                    <a:srgbClr val="0000FF"/>
                  </a:solidFill>
                </a:rPr>
                <a:t>RegDst = </a:t>
              </a:r>
              <a:r>
                <a:rPr lang="en-US" altLang="zh-CN" sz="1100" dirty="0">
                  <a:solidFill>
                    <a:srgbClr val="0000FF"/>
                  </a:solidFill>
                </a:rPr>
                <a:t>0</a:t>
              </a:r>
              <a:endParaRPr lang="nn-NO" altLang="zh-CN" sz="1100" dirty="0">
                <a:solidFill>
                  <a:srgbClr val="0000FF"/>
                </a:solidFill>
              </a:endParaRPr>
            </a:p>
            <a:p>
              <a:pPr algn="ctr"/>
              <a:r>
                <a:rPr lang="nn-NO" altLang="zh-CN" sz="1100" dirty="0">
                  <a:solidFill>
                    <a:srgbClr val="0000FF"/>
                  </a:solidFill>
                </a:rPr>
                <a:t>MemtoReg=0</a:t>
              </a:r>
            </a:p>
            <a:p>
              <a:pPr algn="ctr"/>
              <a:r>
                <a:rPr lang="nn-NO" altLang="zh-CN" sz="1100" dirty="0">
                  <a:solidFill>
                    <a:srgbClr val="0000FF"/>
                  </a:solidFill>
                </a:rPr>
                <a:t>RegWrite</a:t>
              </a:r>
              <a:endParaRPr lang="zh-CN" altLang="en-US" sz="8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1288A968-0F11-4876-8319-FE1D7DECCA47}"/>
              </a:ext>
            </a:extLst>
          </p:cNvPr>
          <p:cNvGrpSpPr/>
          <p:nvPr/>
        </p:nvGrpSpPr>
        <p:grpSpPr>
          <a:xfrm>
            <a:off x="9559906" y="4571681"/>
            <a:ext cx="1848703" cy="1054769"/>
            <a:chOff x="9559906" y="4571681"/>
            <a:chExt cx="1848703" cy="1054769"/>
          </a:xfrm>
        </p:grpSpPr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6A3E4AED-E660-4689-BE76-94760966AE05}"/>
                </a:ext>
              </a:extLst>
            </p:cNvPr>
            <p:cNvCxnSpPr>
              <a:cxnSpLocks/>
            </p:cNvCxnSpPr>
            <p:nvPr/>
          </p:nvCxnSpPr>
          <p:spPr>
            <a:xfrm>
              <a:off x="9695744" y="4621783"/>
              <a:ext cx="387531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连接符: 肘形 70">
              <a:extLst>
                <a:ext uri="{FF2B5EF4-FFF2-40B4-BE49-F238E27FC236}">
                  <a16:creationId xmlns:a16="http://schemas.microsoft.com/office/drawing/2014/main" id="{7AB5E62A-861E-4EB8-910F-ECECDABE0BFB}"/>
                </a:ext>
              </a:extLst>
            </p:cNvPr>
            <p:cNvCxnSpPr>
              <a:cxnSpLocks/>
            </p:cNvCxnSpPr>
            <p:nvPr/>
          </p:nvCxnSpPr>
          <p:spPr>
            <a:xfrm>
              <a:off x="10215057" y="4571681"/>
              <a:ext cx="489038" cy="68498"/>
            </a:xfrm>
            <a:prstGeom prst="bentConnector3">
              <a:avLst>
                <a:gd name="adj1" fmla="val 87724"/>
              </a:avLst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连接符: 肘形 70">
              <a:extLst>
                <a:ext uri="{FF2B5EF4-FFF2-40B4-BE49-F238E27FC236}">
                  <a16:creationId xmlns:a16="http://schemas.microsoft.com/office/drawing/2014/main" id="{B20CDDEE-F33D-4D9B-9744-87A239431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9906" y="4961317"/>
              <a:ext cx="719074" cy="665133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连接符: 肘形 92">
              <a:extLst>
                <a:ext uri="{FF2B5EF4-FFF2-40B4-BE49-F238E27FC236}">
                  <a16:creationId xmlns:a16="http://schemas.microsoft.com/office/drawing/2014/main" id="{7436C253-7CA7-472B-81E6-7DCEBE25351A}"/>
                </a:ext>
              </a:extLst>
            </p:cNvPr>
            <p:cNvCxnSpPr>
              <a:cxnSpLocks/>
            </p:cNvCxnSpPr>
            <p:nvPr/>
          </p:nvCxnSpPr>
          <p:spPr>
            <a:xfrm>
              <a:off x="10459576" y="4910541"/>
              <a:ext cx="25200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连接符: 肘形 92">
              <a:extLst>
                <a:ext uri="{FF2B5EF4-FFF2-40B4-BE49-F238E27FC236}">
                  <a16:creationId xmlns:a16="http://schemas.microsoft.com/office/drawing/2014/main" id="{C3E3DD92-D1D3-4D2A-8D1C-3117A2EC7381}"/>
                </a:ext>
              </a:extLst>
            </p:cNvPr>
            <p:cNvCxnSpPr>
              <a:cxnSpLocks/>
            </p:cNvCxnSpPr>
            <p:nvPr/>
          </p:nvCxnSpPr>
          <p:spPr>
            <a:xfrm>
              <a:off x="10940609" y="4762679"/>
              <a:ext cx="46800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F597BB70-9180-4FD6-B6A4-1D833CD7A43F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54432" y="4761122"/>
            <a:ext cx="2895388" cy="1081328"/>
          </a:xfrm>
          <a:prstGeom prst="bentConnector3">
            <a:avLst>
              <a:gd name="adj1" fmla="val -7433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1320C00A-3511-4430-8C6D-C941C17C493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12058" y="5438163"/>
            <a:ext cx="642544" cy="157797"/>
          </a:xfrm>
          <a:prstGeom prst="bentConnector3">
            <a:avLst>
              <a:gd name="adj1" fmla="val 10982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380C25DC-F875-4081-BA32-B2E8F00365EE}"/>
              </a:ext>
            </a:extLst>
          </p:cNvPr>
          <p:cNvCxnSpPr>
            <a:cxnSpLocks/>
          </p:cNvCxnSpPr>
          <p:nvPr/>
        </p:nvCxnSpPr>
        <p:spPr>
          <a:xfrm>
            <a:off x="8318612" y="4910541"/>
            <a:ext cx="593208" cy="4454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1567EB5D-0B9A-46A4-BB1B-CF19AE67AB04}"/>
              </a:ext>
            </a:extLst>
          </p:cNvPr>
          <p:cNvSpPr/>
          <p:nvPr/>
        </p:nvSpPr>
        <p:spPr>
          <a:xfrm>
            <a:off x="7428314" y="997662"/>
            <a:ext cx="3621504" cy="523220"/>
          </a:xfrm>
          <a:prstGeom prst="rect">
            <a:avLst/>
          </a:prstGeom>
          <a:noFill/>
          <a:ln/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  <a:latin typeface="Courier New" pitchFamily="49" charset="0"/>
              </a:rPr>
              <a:t>addi</a:t>
            </a:r>
            <a:r>
              <a:rPr lang="en-US" altLang="zh-CN" sz="2800" dirty="0">
                <a:latin typeface="Courier New" pitchFamily="49" charset="0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latin typeface="Courier New" pitchFamily="49" charset="0"/>
              </a:rPr>
              <a:t>rt</a:t>
            </a:r>
            <a:r>
              <a:rPr lang="en-US" altLang="zh-CN" sz="28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zh-CN" sz="2800" dirty="0" err="1">
                <a:solidFill>
                  <a:schemeClr val="tx1"/>
                </a:solidFill>
                <a:latin typeface="Courier New" pitchFamily="49" charset="0"/>
              </a:rPr>
              <a:t>rs</a:t>
            </a:r>
            <a:r>
              <a:rPr lang="en-US" altLang="zh-CN" sz="28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zh-CN" sz="2800" dirty="0" err="1">
                <a:solidFill>
                  <a:schemeClr val="tx1"/>
                </a:solidFill>
                <a:latin typeface="Courier New" pitchFamily="49" charset="0"/>
              </a:rPr>
              <a:t>imm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1ABC5567-7B4C-42BC-A858-5234BC8883C5}"/>
              </a:ext>
            </a:extLst>
          </p:cNvPr>
          <p:cNvSpPr/>
          <p:nvPr/>
        </p:nvSpPr>
        <p:spPr>
          <a:xfrm>
            <a:off x="743765" y="2708034"/>
            <a:ext cx="936000" cy="936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2DC389-B464-48ED-9C2F-24B91EA8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22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3291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524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endParaRPr lang="zh-CN" alt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04154615"/>
              </p:ext>
            </p:extLst>
          </p:nvPr>
        </p:nvGraphicFramePr>
        <p:xfrm>
          <a:off x="490241" y="1851839"/>
          <a:ext cx="11247912" cy="4399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8" name="VISIO" r:id="rId4" imgW="5886360" imgH="2301120" progId="Visio.Drawing.6">
                  <p:embed/>
                </p:oleObj>
              </mc:Choice>
              <mc:Fallback>
                <p:oleObj name="VISIO" r:id="rId4" imgW="5886360" imgH="2301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41" y="1851839"/>
                        <a:ext cx="11247912" cy="4399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590186" y="1071229"/>
            <a:ext cx="6268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urier New" pitchFamily="49" charset="0"/>
              </a:rPr>
              <a:t>PC’ = {(PC+4)[31:28], </a:t>
            </a:r>
            <a:r>
              <a:rPr lang="en-US" altLang="zh-CN" sz="2400" b="1" dirty="0" err="1">
                <a:latin typeface="Courier New" pitchFamily="49" charset="0"/>
              </a:rPr>
              <a:t>addr</a:t>
            </a:r>
            <a:r>
              <a:rPr lang="en-US" altLang="zh-CN" sz="2400" dirty="0">
                <a:latin typeface="Courier New" pitchFamily="49" charset="0"/>
              </a:rPr>
              <a:t>, 2’b0}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CDB95B-0B57-45DA-8C4E-31A131D05C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4156" y="1086959"/>
            <a:ext cx="4360389" cy="57811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F376392-6395-46BA-A326-6949808B8A7F}"/>
              </a:ext>
            </a:extLst>
          </p:cNvPr>
          <p:cNvSpPr txBox="1"/>
          <p:nvPr/>
        </p:nvSpPr>
        <p:spPr>
          <a:xfrm>
            <a:off x="1063925" y="145890"/>
            <a:ext cx="1935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pc="600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更多指令</a:t>
            </a:r>
            <a:endParaRPr lang="zh-CN" altLang="en-US" b="1" spc="600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8755A2-B5EA-46CC-9098-5F8785A0294D}"/>
              </a:ext>
            </a:extLst>
          </p:cNvPr>
          <p:cNvSpPr txBox="1"/>
          <p:nvPr/>
        </p:nvSpPr>
        <p:spPr>
          <a:xfrm>
            <a:off x="7454020" y="126643"/>
            <a:ext cx="2140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600" dirty="0">
                <a:latin typeface="幼圆" panose="02010509060101010101" pitchFamily="49" charset="-122"/>
                <a:ea typeface="幼圆" panose="02010509060101010101" pitchFamily="49" charset="-122"/>
              </a:rPr>
              <a:t>数据通路</a:t>
            </a:r>
            <a:endParaRPr lang="zh-CN" altLang="en-US" b="1" spc="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886222-0223-455F-A7DC-AECE4E73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23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782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EACB8D13-92CA-4029-8F08-ADBFD08A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label  </a:t>
            </a:r>
            <a:r>
              <a:rPr lang="zh-CN" altLang="en-US" sz="36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控制单元 </a:t>
            </a:r>
            <a:r>
              <a:rPr lang="en-US" altLang="zh-CN" sz="3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FSM</a:t>
            </a:r>
            <a:endParaRPr lang="zh-CN" altLang="en-US" sz="4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285CFA6-CBB8-4EE6-A18A-774E49E3AD93}"/>
              </a:ext>
            </a:extLst>
          </p:cNvPr>
          <p:cNvSpPr/>
          <p:nvPr/>
        </p:nvSpPr>
        <p:spPr>
          <a:xfrm>
            <a:off x="1590497" y="105292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168E8FA-A897-4836-A0A1-4CB27CAEB342}"/>
              </a:ext>
            </a:extLst>
          </p:cNvPr>
          <p:cNvSpPr txBox="1"/>
          <p:nvPr/>
        </p:nvSpPr>
        <p:spPr>
          <a:xfrm>
            <a:off x="691013" y="1544209"/>
            <a:ext cx="58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Reset</a:t>
            </a:r>
            <a:endParaRPr lang="zh-CN" altLang="en-US" sz="14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45E8CD6-4891-4749-BFB3-9F0A4FFF02A1}"/>
              </a:ext>
            </a:extLst>
          </p:cNvPr>
          <p:cNvCxnSpPr>
            <a:cxnSpLocks/>
            <a:stCxn id="15" idx="3"/>
            <a:endCxn id="14" idx="2"/>
          </p:cNvCxnSpPr>
          <p:nvPr/>
        </p:nvCxnSpPr>
        <p:spPr>
          <a:xfrm flipV="1">
            <a:off x="1280342" y="1520920"/>
            <a:ext cx="310155" cy="177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CC336CD-2956-45C9-B61A-0998FE2CDD64}"/>
              </a:ext>
            </a:extLst>
          </p:cNvPr>
          <p:cNvSpPr txBox="1"/>
          <p:nvPr/>
        </p:nvSpPr>
        <p:spPr>
          <a:xfrm>
            <a:off x="637265" y="890597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S0: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取指令 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+ PC'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E6117D-F9A0-42D8-9115-656B613F7449}"/>
              </a:ext>
            </a:extLst>
          </p:cNvPr>
          <p:cNvSpPr/>
          <p:nvPr/>
        </p:nvSpPr>
        <p:spPr>
          <a:xfrm>
            <a:off x="1422418" y="1044447"/>
            <a:ext cx="1270214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altLang="zh-CN" sz="800" dirty="0"/>
              <a:t>IRWrite</a:t>
            </a:r>
          </a:p>
          <a:p>
            <a:pPr algn="ctr"/>
            <a:r>
              <a:rPr lang="it-IT" altLang="zh-CN" sz="800" dirty="0"/>
              <a:t>IorD = 0</a:t>
            </a:r>
          </a:p>
          <a:p>
            <a:pPr algn="ctr"/>
            <a:r>
              <a:rPr lang="en-US" altLang="zh-CN" sz="800" dirty="0" err="1"/>
              <a:t>ALUControl</a:t>
            </a:r>
            <a:r>
              <a:rPr lang="en-US" altLang="zh-CN" sz="800" dirty="0"/>
              <a:t>=</a:t>
            </a:r>
            <a:r>
              <a:rPr lang="zh-CN" altLang="en-US" sz="800" dirty="0"/>
              <a:t>加法</a:t>
            </a:r>
            <a:endParaRPr lang="en-US" altLang="zh-CN" sz="800" dirty="0"/>
          </a:p>
          <a:p>
            <a:pPr algn="ctr"/>
            <a:r>
              <a:rPr lang="it-IT" altLang="zh-CN" sz="800" dirty="0"/>
              <a:t>ALUSrcA=  0</a:t>
            </a:r>
          </a:p>
          <a:p>
            <a:pPr algn="ctr"/>
            <a:r>
              <a:rPr lang="it-IT" altLang="zh-CN" sz="800" dirty="0"/>
              <a:t>ALUSrcB=01</a:t>
            </a:r>
          </a:p>
          <a:p>
            <a:pPr algn="ctr"/>
            <a:r>
              <a:rPr lang="it-IT" altLang="zh-CN" sz="800" dirty="0"/>
              <a:t>PCwrite</a:t>
            </a:r>
          </a:p>
          <a:p>
            <a:pPr algn="ctr"/>
            <a:r>
              <a:rPr lang="it-IT" altLang="zh-CN" sz="800" b="1" dirty="0">
                <a:solidFill>
                  <a:srgbClr val="FF0000"/>
                </a:solidFill>
              </a:rPr>
              <a:t>PCSrc=00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DEC822A-A8C8-4FB7-9887-9C796C6E0DFA}"/>
              </a:ext>
            </a:extLst>
          </p:cNvPr>
          <p:cNvSpPr/>
          <p:nvPr/>
        </p:nvSpPr>
        <p:spPr>
          <a:xfrm>
            <a:off x="3477342" y="105292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F9C544-E74F-4A1F-BBDB-3AD6BA0B403F}"/>
              </a:ext>
            </a:extLst>
          </p:cNvPr>
          <p:cNvSpPr txBox="1"/>
          <p:nvPr/>
        </p:nvSpPr>
        <p:spPr>
          <a:xfrm>
            <a:off x="3020958" y="883643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S1: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译码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CCDD73E-F34C-4B5C-8032-CBF8558F233E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2526497" y="1520920"/>
            <a:ext cx="9508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E8F5E885-EB39-4CD8-BC05-F9EF52E92186}"/>
              </a:ext>
            </a:extLst>
          </p:cNvPr>
          <p:cNvSpPr/>
          <p:nvPr/>
        </p:nvSpPr>
        <p:spPr>
          <a:xfrm>
            <a:off x="743765" y="270961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42819DA-DFAB-467D-975C-768421A00B7B}"/>
              </a:ext>
            </a:extLst>
          </p:cNvPr>
          <p:cNvSpPr/>
          <p:nvPr/>
        </p:nvSpPr>
        <p:spPr>
          <a:xfrm>
            <a:off x="707070" y="3000846"/>
            <a:ext cx="10118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err="1"/>
              <a:t>ALUControl</a:t>
            </a:r>
            <a:r>
              <a:rPr lang="en-US" altLang="zh-CN" sz="900" dirty="0"/>
              <a:t>=</a:t>
            </a:r>
            <a:r>
              <a:rPr lang="zh-CN" altLang="en-US" sz="900" dirty="0"/>
              <a:t>加法</a:t>
            </a:r>
            <a:endParaRPr lang="en-US" altLang="zh-CN" sz="900" dirty="0"/>
          </a:p>
          <a:p>
            <a:pPr algn="ctr"/>
            <a:r>
              <a:rPr lang="it-IT" altLang="zh-CN" sz="900" dirty="0"/>
              <a:t>ALUSrcA=  1</a:t>
            </a:r>
          </a:p>
          <a:p>
            <a:pPr algn="ctr"/>
            <a:r>
              <a:rPr lang="it-IT" altLang="zh-CN" sz="900" dirty="0"/>
              <a:t>ALUSrcB=10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1D598C3-C68D-47F4-ACD1-B6170E4DD7AB}"/>
              </a:ext>
            </a:extLst>
          </p:cNvPr>
          <p:cNvSpPr txBox="1"/>
          <p:nvPr/>
        </p:nvSpPr>
        <p:spPr>
          <a:xfrm>
            <a:off x="102461" y="2435887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S2: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求存储器地址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E073095-2EA0-42A7-8637-7FE1E760EDDB}"/>
              </a:ext>
            </a:extLst>
          </p:cNvPr>
          <p:cNvCxnSpPr>
            <a:cxnSpLocks/>
            <a:stCxn id="19" idx="3"/>
            <a:endCxn id="22" idx="7"/>
          </p:cNvCxnSpPr>
          <p:nvPr/>
        </p:nvCxnSpPr>
        <p:spPr>
          <a:xfrm flipH="1">
            <a:off x="1542691" y="1851846"/>
            <a:ext cx="2071725" cy="994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E73259A-7E53-4AE4-A915-4D9A4F674543}"/>
              </a:ext>
            </a:extLst>
          </p:cNvPr>
          <p:cNvSpPr txBox="1"/>
          <p:nvPr/>
        </p:nvSpPr>
        <p:spPr>
          <a:xfrm rot="20060416">
            <a:off x="1705741" y="2159296"/>
            <a:ext cx="1366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LW </a:t>
            </a:r>
            <a:r>
              <a:rPr lang="zh-CN" altLang="en-US" sz="1100" dirty="0"/>
              <a:t>或</a:t>
            </a:r>
            <a:r>
              <a:rPr lang="en-US" altLang="zh-CN" sz="1100" dirty="0"/>
              <a:t> Op = SW</a:t>
            </a:r>
            <a:endParaRPr lang="zh-CN" altLang="en-US" sz="11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E9E49B2-5CE4-404B-BDA4-D18C90F06684}"/>
              </a:ext>
            </a:extLst>
          </p:cNvPr>
          <p:cNvSpPr/>
          <p:nvPr/>
        </p:nvSpPr>
        <p:spPr>
          <a:xfrm>
            <a:off x="743765" y="4259791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C111569-2719-4448-9E94-EAC24ED3409F}"/>
              </a:ext>
            </a:extLst>
          </p:cNvPr>
          <p:cNvSpPr/>
          <p:nvPr/>
        </p:nvSpPr>
        <p:spPr>
          <a:xfrm>
            <a:off x="920251" y="4609759"/>
            <a:ext cx="6367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/>
              <a:t>IorD</a:t>
            </a:r>
            <a:r>
              <a:rPr lang="en-US" altLang="zh-CN" sz="1100" dirty="0"/>
              <a:t> = 1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D3DBFBC-37DF-48D0-B271-F3A0E4D11906}"/>
              </a:ext>
            </a:extLst>
          </p:cNvPr>
          <p:cNvSpPr txBox="1"/>
          <p:nvPr/>
        </p:nvSpPr>
        <p:spPr>
          <a:xfrm>
            <a:off x="106558" y="4049328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S3: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读存储器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646956A-B9FB-4888-856F-43E60F3F3659}"/>
              </a:ext>
            </a:extLst>
          </p:cNvPr>
          <p:cNvSpPr/>
          <p:nvPr/>
        </p:nvSpPr>
        <p:spPr>
          <a:xfrm>
            <a:off x="743765" y="580996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8A5FFCD-071F-4B20-9EE0-DBDDAB708857}"/>
              </a:ext>
            </a:extLst>
          </p:cNvPr>
          <p:cNvSpPr txBox="1"/>
          <p:nvPr/>
        </p:nvSpPr>
        <p:spPr>
          <a:xfrm>
            <a:off x="106558" y="5581938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S4: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写寄存器</a:t>
            </a:r>
            <a:endParaRPr lang="en-US" altLang="zh-CN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      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文件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668FDAA-5C28-49F5-85C6-1E7F70A206DA}"/>
              </a:ext>
            </a:extLst>
          </p:cNvPr>
          <p:cNvSpPr/>
          <p:nvPr/>
        </p:nvSpPr>
        <p:spPr>
          <a:xfrm>
            <a:off x="733724" y="5985998"/>
            <a:ext cx="96372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/>
              <a:t>RegDst</a:t>
            </a:r>
            <a:r>
              <a:rPr lang="en-US" altLang="zh-CN" sz="1100" dirty="0"/>
              <a:t> = 0</a:t>
            </a:r>
          </a:p>
          <a:p>
            <a:pPr algn="ctr"/>
            <a:r>
              <a:rPr lang="en-US" altLang="zh-CN" sz="1100" dirty="0" err="1"/>
              <a:t>MemtoReg</a:t>
            </a:r>
            <a:r>
              <a:rPr lang="en-US" altLang="zh-CN" sz="1100" dirty="0"/>
              <a:t>=1</a:t>
            </a:r>
          </a:p>
          <a:p>
            <a:pPr algn="ctr"/>
            <a:r>
              <a:rPr lang="en-US" altLang="zh-CN" sz="1100" dirty="0" err="1"/>
              <a:t>RegWrite</a:t>
            </a:r>
            <a:endParaRPr lang="zh-CN" altLang="en-US" sz="8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6970C78-28BB-4AF8-8809-CC6235DF7892}"/>
              </a:ext>
            </a:extLst>
          </p:cNvPr>
          <p:cNvCxnSpPr>
            <a:cxnSpLocks/>
            <a:stCxn id="22" idx="4"/>
            <a:endCxn id="31" idx="0"/>
          </p:cNvCxnSpPr>
          <p:nvPr/>
        </p:nvCxnSpPr>
        <p:spPr>
          <a:xfrm>
            <a:off x="1211765" y="3645616"/>
            <a:ext cx="0" cy="614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C06DF0B-7905-4F9D-8C45-3B6DC55C785E}"/>
              </a:ext>
            </a:extLst>
          </p:cNvPr>
          <p:cNvCxnSpPr>
            <a:cxnSpLocks/>
            <a:stCxn id="31" idx="4"/>
            <a:endCxn id="26" idx="0"/>
          </p:cNvCxnSpPr>
          <p:nvPr/>
        </p:nvCxnSpPr>
        <p:spPr>
          <a:xfrm>
            <a:off x="1211765" y="5195791"/>
            <a:ext cx="0" cy="614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BF9BAA8-40C1-4E0A-8E14-52C394F6E78A}"/>
              </a:ext>
            </a:extLst>
          </p:cNvPr>
          <p:cNvSpPr txBox="1"/>
          <p:nvPr/>
        </p:nvSpPr>
        <p:spPr>
          <a:xfrm>
            <a:off x="565482" y="3760684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LW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8D91FC7-C41E-49CA-9CA6-DD4168BF16A2}"/>
              </a:ext>
            </a:extLst>
          </p:cNvPr>
          <p:cNvCxnSpPr>
            <a:cxnSpLocks/>
            <a:stCxn id="26" idx="6"/>
            <a:endCxn id="14" idx="0"/>
          </p:cNvCxnSpPr>
          <p:nvPr/>
        </p:nvCxnSpPr>
        <p:spPr>
          <a:xfrm flipV="1">
            <a:off x="1679765" y="1052920"/>
            <a:ext cx="378732" cy="5225046"/>
          </a:xfrm>
          <a:prstGeom prst="bentConnector4">
            <a:avLst>
              <a:gd name="adj1" fmla="val 1182966"/>
              <a:gd name="adj2" fmla="val 104375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ED3113D9-E7B2-461F-9F04-E3E35C0FEA68}"/>
              </a:ext>
            </a:extLst>
          </p:cNvPr>
          <p:cNvSpPr/>
          <p:nvPr/>
        </p:nvSpPr>
        <p:spPr>
          <a:xfrm>
            <a:off x="2108725" y="4263282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1A461CE-5549-47CB-BEA9-788EF4FA4F58}"/>
              </a:ext>
            </a:extLst>
          </p:cNvPr>
          <p:cNvCxnSpPr>
            <a:cxnSpLocks/>
            <a:stCxn id="22" idx="5"/>
            <a:endCxn id="40" idx="1"/>
          </p:cNvCxnSpPr>
          <p:nvPr/>
        </p:nvCxnSpPr>
        <p:spPr>
          <a:xfrm>
            <a:off x="1542691" y="3508542"/>
            <a:ext cx="703108" cy="891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02AF27E-B46A-475F-B1D5-96FE6DF7FE00}"/>
              </a:ext>
            </a:extLst>
          </p:cNvPr>
          <p:cNvSpPr txBox="1"/>
          <p:nvPr/>
        </p:nvSpPr>
        <p:spPr>
          <a:xfrm>
            <a:off x="1673097" y="3562101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SW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CF2360B-C69D-44EB-99E0-770F2D4A3337}"/>
              </a:ext>
            </a:extLst>
          </p:cNvPr>
          <p:cNvSpPr/>
          <p:nvPr/>
        </p:nvSpPr>
        <p:spPr>
          <a:xfrm>
            <a:off x="2187295" y="4513461"/>
            <a:ext cx="8114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/>
              <a:t>IorD</a:t>
            </a:r>
            <a:r>
              <a:rPr lang="en-US" altLang="zh-CN" sz="1100" dirty="0"/>
              <a:t> = 1</a:t>
            </a:r>
          </a:p>
          <a:p>
            <a:pPr algn="ctr"/>
            <a:r>
              <a:rPr lang="en-US" altLang="zh-CN" sz="1100" dirty="0" err="1"/>
              <a:t>MemWrite</a:t>
            </a:r>
            <a:endParaRPr lang="zh-CN" altLang="en-US" sz="8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F8805F4-E097-4CFE-90BC-3F202D65BF3F}"/>
              </a:ext>
            </a:extLst>
          </p:cNvPr>
          <p:cNvSpPr txBox="1"/>
          <p:nvPr/>
        </p:nvSpPr>
        <p:spPr>
          <a:xfrm>
            <a:off x="1988356" y="3959848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S5: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写存储器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01F7310-0549-43C9-A10A-FEF104189E3A}"/>
              </a:ext>
            </a:extLst>
          </p:cNvPr>
          <p:cNvCxnSpPr>
            <a:cxnSpLocks/>
            <a:stCxn id="40" idx="4"/>
          </p:cNvCxnSpPr>
          <p:nvPr/>
        </p:nvCxnSpPr>
        <p:spPr>
          <a:xfrm>
            <a:off x="2576725" y="5199282"/>
            <a:ext cx="16290" cy="1086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1900ED6E-C530-4621-8A47-40FB51A73397}"/>
              </a:ext>
            </a:extLst>
          </p:cNvPr>
          <p:cNvSpPr txBox="1"/>
          <p:nvPr/>
        </p:nvSpPr>
        <p:spPr>
          <a:xfrm>
            <a:off x="6723886" y="1145079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Jump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5EEDA66-8660-445B-ADCD-E77CEF179631}"/>
              </a:ext>
            </a:extLst>
          </p:cNvPr>
          <p:cNvSpPr/>
          <p:nvPr/>
        </p:nvSpPr>
        <p:spPr>
          <a:xfrm>
            <a:off x="3503627" y="425979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C41151D-38CE-4B82-843E-66C0F267581E}"/>
              </a:ext>
            </a:extLst>
          </p:cNvPr>
          <p:cNvSpPr/>
          <p:nvPr/>
        </p:nvSpPr>
        <p:spPr>
          <a:xfrm>
            <a:off x="3501016" y="270961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221E7E7-783A-40FA-8ADA-1823AF6E0E8A}"/>
              </a:ext>
            </a:extLst>
          </p:cNvPr>
          <p:cNvCxnSpPr>
            <a:cxnSpLocks/>
            <a:stCxn id="19" idx="4"/>
            <a:endCxn id="66" idx="0"/>
          </p:cNvCxnSpPr>
          <p:nvPr/>
        </p:nvCxnSpPr>
        <p:spPr>
          <a:xfrm flipH="1">
            <a:off x="2780947" y="1988920"/>
            <a:ext cx="1164395" cy="720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CA1CD19D-AF44-42B7-92F6-64A7AD09B661}"/>
              </a:ext>
            </a:extLst>
          </p:cNvPr>
          <p:cNvSpPr/>
          <p:nvPr/>
        </p:nvSpPr>
        <p:spPr>
          <a:xfrm>
            <a:off x="3515405" y="4452919"/>
            <a:ext cx="96372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n-NO" altLang="zh-CN" sz="1100" dirty="0"/>
              <a:t>RegDst = 1</a:t>
            </a:r>
          </a:p>
          <a:p>
            <a:pPr algn="ctr"/>
            <a:r>
              <a:rPr lang="nn-NO" altLang="zh-CN" sz="1100" dirty="0"/>
              <a:t>MemtoReg=0</a:t>
            </a:r>
          </a:p>
          <a:p>
            <a:pPr algn="ctr"/>
            <a:r>
              <a:rPr lang="nn-NO" altLang="zh-CN" sz="1100" dirty="0"/>
              <a:t>RegWrite</a:t>
            </a:r>
            <a:endParaRPr lang="zh-CN" altLang="en-US" sz="800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DD25E99-6E46-4F6C-A2D1-17E9BDAE3E2F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2780947" y="3645616"/>
            <a:ext cx="833469" cy="754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7BA1D4E-5E06-4982-994C-BC4EE4496866}"/>
              </a:ext>
            </a:extLst>
          </p:cNvPr>
          <p:cNvCxnSpPr>
            <a:cxnSpLocks/>
            <a:stCxn id="48" idx="4"/>
          </p:cNvCxnSpPr>
          <p:nvPr/>
        </p:nvCxnSpPr>
        <p:spPr>
          <a:xfrm flipH="1">
            <a:off x="3965262" y="5195790"/>
            <a:ext cx="6365" cy="1082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5630B5B9-E657-43A4-B7CD-67AD920DE8A7}"/>
              </a:ext>
            </a:extLst>
          </p:cNvPr>
          <p:cNvSpPr txBox="1"/>
          <p:nvPr/>
        </p:nvSpPr>
        <p:spPr>
          <a:xfrm rot="19683771">
            <a:off x="2917344" y="2079669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R-type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3CF22FA-E2E9-43C2-B1EF-61AE2B30E56B}"/>
              </a:ext>
            </a:extLst>
          </p:cNvPr>
          <p:cNvSpPr txBox="1"/>
          <p:nvPr/>
        </p:nvSpPr>
        <p:spPr>
          <a:xfrm>
            <a:off x="2159681" y="2485324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S6: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计算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35BACB6-7C01-4A98-8000-3079D6A00A65}"/>
              </a:ext>
            </a:extLst>
          </p:cNvPr>
          <p:cNvSpPr txBox="1"/>
          <p:nvPr/>
        </p:nvSpPr>
        <p:spPr>
          <a:xfrm>
            <a:off x="3300029" y="3965034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S7: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写寄存器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AD5F471-E1A6-4303-8E60-809BDAE9F169}"/>
              </a:ext>
            </a:extLst>
          </p:cNvPr>
          <p:cNvSpPr/>
          <p:nvPr/>
        </p:nvSpPr>
        <p:spPr>
          <a:xfrm>
            <a:off x="2296734" y="2981529"/>
            <a:ext cx="10118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 err="1"/>
              <a:t>ALUControl</a:t>
            </a:r>
            <a:r>
              <a:rPr lang="en-US" altLang="zh-CN" sz="900" dirty="0"/>
              <a:t>=</a:t>
            </a:r>
            <a:r>
              <a:rPr lang="zh-CN" altLang="en-US" sz="900" dirty="0"/>
              <a:t>变化</a:t>
            </a:r>
            <a:endParaRPr lang="en-US" altLang="zh-CN" sz="900" dirty="0"/>
          </a:p>
          <a:p>
            <a:pPr algn="ctr"/>
            <a:r>
              <a:rPr lang="en-US" altLang="zh-CN" sz="900" dirty="0" err="1"/>
              <a:t>ALUSrcA</a:t>
            </a:r>
            <a:r>
              <a:rPr lang="en-US" altLang="zh-CN" sz="900" dirty="0"/>
              <a:t>= 1</a:t>
            </a:r>
          </a:p>
          <a:p>
            <a:pPr algn="ctr"/>
            <a:r>
              <a:rPr lang="en-US" altLang="zh-CN" sz="900" dirty="0" err="1"/>
              <a:t>ALUSrcB</a:t>
            </a:r>
            <a:r>
              <a:rPr lang="en-US" altLang="zh-CN" sz="900" dirty="0"/>
              <a:t>=00</a:t>
            </a:r>
            <a:endParaRPr lang="zh-CN" altLang="en-US" sz="600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E264F848-7F9E-46F9-A223-CBD251DED857}"/>
              </a:ext>
            </a:extLst>
          </p:cNvPr>
          <p:cNvSpPr/>
          <p:nvPr/>
        </p:nvSpPr>
        <p:spPr>
          <a:xfrm>
            <a:off x="2312947" y="270961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4C923C67-ABAB-4A47-BE72-B81E4F5C94C7}"/>
              </a:ext>
            </a:extLst>
          </p:cNvPr>
          <p:cNvCxnSpPr>
            <a:cxnSpLocks/>
            <a:stCxn id="50" idx="6"/>
          </p:cNvCxnSpPr>
          <p:nvPr/>
        </p:nvCxnSpPr>
        <p:spPr>
          <a:xfrm>
            <a:off x="4437016" y="3177616"/>
            <a:ext cx="206419" cy="31003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3806A4E-6DF3-4353-BDD6-AC6430AE8F34}"/>
              </a:ext>
            </a:extLst>
          </p:cNvPr>
          <p:cNvCxnSpPr>
            <a:cxnSpLocks/>
            <a:stCxn id="19" idx="5"/>
            <a:endCxn id="50" idx="0"/>
          </p:cNvCxnSpPr>
          <p:nvPr/>
        </p:nvCxnSpPr>
        <p:spPr>
          <a:xfrm flipH="1">
            <a:off x="3969016" y="1851846"/>
            <a:ext cx="307252" cy="857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4D32EA22-2F7E-4EFA-9D38-36D264BDB84B}"/>
              </a:ext>
            </a:extLst>
          </p:cNvPr>
          <p:cNvSpPr txBox="1"/>
          <p:nvPr/>
        </p:nvSpPr>
        <p:spPr>
          <a:xfrm>
            <a:off x="4049313" y="2214006"/>
            <a:ext cx="726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BEQ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A405A04-BE64-4C99-8BBA-F4798EF835C5}"/>
              </a:ext>
            </a:extLst>
          </p:cNvPr>
          <p:cNvSpPr txBox="1"/>
          <p:nvPr/>
        </p:nvSpPr>
        <p:spPr>
          <a:xfrm>
            <a:off x="3303073" y="2449031"/>
            <a:ext cx="714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S8: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分支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289BBB5-FEFD-47C4-B2EC-79D7CE1E59D4}"/>
              </a:ext>
            </a:extLst>
          </p:cNvPr>
          <p:cNvSpPr/>
          <p:nvPr/>
        </p:nvSpPr>
        <p:spPr>
          <a:xfrm>
            <a:off x="3434818" y="2783842"/>
            <a:ext cx="108234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altLang="zh-CN" sz="1000" dirty="0"/>
              <a:t>ALUSrcA=  1</a:t>
            </a:r>
          </a:p>
          <a:p>
            <a:pPr algn="ctr"/>
            <a:r>
              <a:rPr lang="it-IT" altLang="zh-CN" sz="1000" dirty="0"/>
              <a:t>ALUSrcB=</a:t>
            </a:r>
            <a:r>
              <a:rPr lang="en-US" altLang="zh-CN" sz="1000" dirty="0"/>
              <a:t>0</a:t>
            </a:r>
            <a:r>
              <a:rPr lang="it-IT" altLang="zh-CN" sz="1000" dirty="0"/>
              <a:t>0</a:t>
            </a:r>
          </a:p>
          <a:p>
            <a:r>
              <a:rPr lang="en-US" altLang="zh-CN" sz="1000" dirty="0" err="1"/>
              <a:t>ALUControl</a:t>
            </a:r>
            <a:r>
              <a:rPr lang="en-US" altLang="zh-CN" sz="1000" dirty="0"/>
              <a:t>=Zero</a:t>
            </a:r>
          </a:p>
          <a:p>
            <a:pPr algn="ctr"/>
            <a:r>
              <a:rPr lang="en-US" altLang="zh-CN" sz="1000" dirty="0"/>
              <a:t>Branch</a:t>
            </a:r>
          </a:p>
          <a:p>
            <a:pPr algn="ctr"/>
            <a:r>
              <a:rPr lang="en-US" altLang="zh-CN" sz="1000" dirty="0" err="1">
                <a:solidFill>
                  <a:srgbClr val="FF0000"/>
                </a:solidFill>
              </a:rPr>
              <a:t>PCSrc</a:t>
            </a:r>
            <a:r>
              <a:rPr lang="en-US" altLang="zh-CN" sz="1000" dirty="0">
                <a:solidFill>
                  <a:srgbClr val="FF0000"/>
                </a:solidFill>
              </a:rPr>
              <a:t>=01</a:t>
            </a:r>
            <a:endParaRPr lang="it-IT" altLang="zh-CN" sz="1000" dirty="0">
              <a:solidFill>
                <a:srgbClr val="FF0000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8CF0514-8FF1-40B3-8363-7289AFEEBEB9}"/>
              </a:ext>
            </a:extLst>
          </p:cNvPr>
          <p:cNvSpPr/>
          <p:nvPr/>
        </p:nvSpPr>
        <p:spPr>
          <a:xfrm>
            <a:off x="3310235" y="1136435"/>
            <a:ext cx="1270214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altLang="zh-CN" sz="1000" dirty="0"/>
              <a:t>ALUSrcA=  0</a:t>
            </a:r>
          </a:p>
          <a:p>
            <a:pPr algn="ctr"/>
            <a:r>
              <a:rPr lang="it-IT" altLang="zh-CN" sz="1000" dirty="0"/>
              <a:t>ALUSrcB=11</a:t>
            </a:r>
          </a:p>
          <a:p>
            <a:pPr algn="ctr"/>
            <a:r>
              <a:rPr lang="en-US" altLang="zh-CN" sz="1000" dirty="0" err="1"/>
              <a:t>ALUControl</a:t>
            </a:r>
            <a:r>
              <a:rPr lang="en-US" altLang="zh-CN" sz="1000" dirty="0"/>
              <a:t>=</a:t>
            </a:r>
            <a:r>
              <a:rPr lang="zh-CN" altLang="en-US" sz="1000" dirty="0"/>
              <a:t>加法</a:t>
            </a:r>
            <a:endParaRPr lang="en-US" altLang="zh-CN" sz="10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E9D8C68-6612-46FE-BD5C-D06C8E10D9F7}"/>
              </a:ext>
            </a:extLst>
          </p:cNvPr>
          <p:cNvSpPr/>
          <p:nvPr/>
        </p:nvSpPr>
        <p:spPr>
          <a:xfrm>
            <a:off x="4885528" y="3023488"/>
            <a:ext cx="11031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ALUControl</a:t>
            </a:r>
            <a:r>
              <a:rPr lang="en-US" altLang="zh-CN" sz="1000" dirty="0"/>
              <a:t>=</a:t>
            </a:r>
            <a:r>
              <a:rPr lang="zh-CN" altLang="en-US" sz="1000" dirty="0"/>
              <a:t>加法</a:t>
            </a:r>
            <a:endParaRPr lang="en-US" altLang="zh-CN" sz="1000" dirty="0"/>
          </a:p>
          <a:p>
            <a:pPr algn="ctr"/>
            <a:r>
              <a:rPr lang="it-IT" altLang="zh-CN" sz="1000" dirty="0"/>
              <a:t>ALUSrcA=  1</a:t>
            </a:r>
          </a:p>
          <a:p>
            <a:pPr algn="ctr"/>
            <a:r>
              <a:rPr lang="it-IT" altLang="zh-CN" sz="1000" dirty="0"/>
              <a:t>ALUSrcB=</a:t>
            </a:r>
            <a:r>
              <a:rPr lang="en-US" altLang="zh-CN" sz="1000" dirty="0"/>
              <a:t>1</a:t>
            </a:r>
            <a:r>
              <a:rPr lang="it-IT" altLang="zh-CN" sz="1000" dirty="0"/>
              <a:t>0</a:t>
            </a: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0956C36D-2470-44F9-B68D-3D4FE1371D47}"/>
              </a:ext>
            </a:extLst>
          </p:cNvPr>
          <p:cNvSpPr/>
          <p:nvPr/>
        </p:nvSpPr>
        <p:spPr>
          <a:xfrm>
            <a:off x="4960159" y="270961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4F667CE8-1F88-4829-B284-4D1EDFD686B7}"/>
              </a:ext>
            </a:extLst>
          </p:cNvPr>
          <p:cNvSpPr/>
          <p:nvPr/>
        </p:nvSpPr>
        <p:spPr>
          <a:xfrm>
            <a:off x="4960808" y="425979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5C8A410-670E-4E1E-BA61-EF8329EEEDAD}"/>
              </a:ext>
            </a:extLst>
          </p:cNvPr>
          <p:cNvCxnSpPr>
            <a:cxnSpLocks/>
            <a:stCxn id="19" idx="6"/>
            <a:endCxn id="77" idx="0"/>
          </p:cNvCxnSpPr>
          <p:nvPr/>
        </p:nvCxnSpPr>
        <p:spPr>
          <a:xfrm>
            <a:off x="4413342" y="1520920"/>
            <a:ext cx="1014817" cy="1188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9848FBD3-3736-4265-9C79-DCF007CAC040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5428159" y="3645616"/>
            <a:ext cx="649" cy="614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D46459C3-ECE9-4FD0-AD69-7057DD254066}"/>
              </a:ext>
            </a:extLst>
          </p:cNvPr>
          <p:cNvCxnSpPr>
            <a:cxnSpLocks/>
            <a:stCxn id="78" idx="4"/>
          </p:cNvCxnSpPr>
          <p:nvPr/>
        </p:nvCxnSpPr>
        <p:spPr>
          <a:xfrm flipH="1">
            <a:off x="5428159" y="5195790"/>
            <a:ext cx="649" cy="1082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39C6D859-76E9-4864-BE1D-CE9A7F48CD27}"/>
              </a:ext>
            </a:extLst>
          </p:cNvPr>
          <p:cNvSpPr txBox="1"/>
          <p:nvPr/>
        </p:nvSpPr>
        <p:spPr>
          <a:xfrm rot="2922503">
            <a:off x="4722121" y="1994421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ADDI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2FF1DB78-F7A9-48CD-A253-D021A3F0692F}"/>
              </a:ext>
            </a:extLst>
          </p:cNvPr>
          <p:cNvSpPr txBox="1"/>
          <p:nvPr/>
        </p:nvSpPr>
        <p:spPr>
          <a:xfrm>
            <a:off x="4621027" y="2504258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S9: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计算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97C7C934-CC7F-46FA-B40A-ACF9FF01D85A}"/>
              </a:ext>
            </a:extLst>
          </p:cNvPr>
          <p:cNvSpPr txBox="1"/>
          <p:nvPr/>
        </p:nvSpPr>
        <p:spPr>
          <a:xfrm>
            <a:off x="4728609" y="3935008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S10: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写寄存器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70F7A2D-D321-4F2C-B1F7-951C7AD1BD63}"/>
              </a:ext>
            </a:extLst>
          </p:cNvPr>
          <p:cNvSpPr/>
          <p:nvPr/>
        </p:nvSpPr>
        <p:spPr>
          <a:xfrm>
            <a:off x="4960159" y="4440482"/>
            <a:ext cx="96372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n-NO" altLang="zh-CN" sz="1100" dirty="0"/>
              <a:t>RegDst = </a:t>
            </a:r>
            <a:r>
              <a:rPr lang="en-US" altLang="zh-CN" sz="1100" dirty="0"/>
              <a:t>0</a:t>
            </a:r>
            <a:endParaRPr lang="nn-NO" altLang="zh-CN" sz="1100" dirty="0"/>
          </a:p>
          <a:p>
            <a:pPr algn="ctr"/>
            <a:r>
              <a:rPr lang="nn-NO" altLang="zh-CN" sz="1100" dirty="0"/>
              <a:t>MemtoReg=0</a:t>
            </a:r>
          </a:p>
          <a:p>
            <a:pPr algn="ctr"/>
            <a:r>
              <a:rPr lang="nn-NO" altLang="zh-CN" sz="1100" dirty="0"/>
              <a:t>RegWrite</a:t>
            </a:r>
            <a:endParaRPr lang="zh-CN" altLang="en-US" sz="800" dirty="0"/>
          </a:p>
        </p:txBody>
      </p:sp>
      <p:graphicFrame>
        <p:nvGraphicFramePr>
          <p:cNvPr id="92" name="Object 6">
            <a:extLst>
              <a:ext uri="{FF2B5EF4-FFF2-40B4-BE49-F238E27FC236}">
                <a16:creationId xmlns:a16="http://schemas.microsoft.com/office/drawing/2014/main" id="{CE6CDAAC-72A1-4EBF-8DFB-E32E54C4FD26}"/>
              </a:ext>
            </a:extLst>
          </p:cNvPr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68287241"/>
              </p:ext>
            </p:extLst>
          </p:nvPr>
        </p:nvGraphicFramePr>
        <p:xfrm>
          <a:off x="6339152" y="3236495"/>
          <a:ext cx="5733043" cy="2242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1" name="VISIO" r:id="rId6" imgW="5886360" imgH="2301120" progId="Visio.Drawing.6">
                  <p:embed/>
                </p:oleObj>
              </mc:Choice>
              <mc:Fallback>
                <p:oleObj name="VISIO" r:id="rId6" imgW="5886360" imgH="2301120" progId="Visio.Drawing.6">
                  <p:embed/>
                  <p:pic>
                    <p:nvPicPr>
                      <p:cNvPr id="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9152" y="3236495"/>
                        <a:ext cx="5733043" cy="2242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组合 37">
            <a:extLst>
              <a:ext uri="{FF2B5EF4-FFF2-40B4-BE49-F238E27FC236}">
                <a16:creationId xmlns:a16="http://schemas.microsoft.com/office/drawing/2014/main" id="{831D4C02-4846-4B99-ACE9-F38B1E11E2E7}"/>
              </a:ext>
            </a:extLst>
          </p:cNvPr>
          <p:cNvGrpSpPr/>
          <p:nvPr/>
        </p:nvGrpSpPr>
        <p:grpSpPr>
          <a:xfrm>
            <a:off x="4346983" y="954529"/>
            <a:ext cx="1815183" cy="1092062"/>
            <a:chOff x="4346983" y="954529"/>
            <a:chExt cx="1815183" cy="1092062"/>
          </a:xfrm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5A86E4AC-A49B-4625-B5C4-07F563586B4F}"/>
                </a:ext>
              </a:extLst>
            </p:cNvPr>
            <p:cNvSpPr/>
            <p:nvPr/>
          </p:nvSpPr>
          <p:spPr>
            <a:xfrm>
              <a:off x="5053879" y="1110591"/>
              <a:ext cx="936000" cy="93600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320CD0FE-2F0B-42C5-9D51-27E379199721}"/>
                </a:ext>
              </a:extLst>
            </p:cNvPr>
            <p:cNvSpPr/>
            <p:nvPr/>
          </p:nvSpPr>
          <p:spPr>
            <a:xfrm>
              <a:off x="5132259" y="1357199"/>
              <a:ext cx="7675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00FF"/>
                  </a:solidFill>
                </a:rPr>
                <a:t>PCSrc</a:t>
              </a:r>
              <a:r>
                <a:rPr lang="nn-NO" altLang="zh-CN" sz="1200" dirty="0">
                  <a:solidFill>
                    <a:srgbClr val="0000FF"/>
                  </a:solidFill>
                </a:rPr>
                <a:t>=10</a:t>
              </a:r>
            </a:p>
            <a:p>
              <a:pPr algn="ctr"/>
              <a:r>
                <a:rPr lang="en-US" altLang="zh-CN" sz="1200" dirty="0">
                  <a:solidFill>
                    <a:srgbClr val="0000FF"/>
                  </a:solidFill>
                </a:rPr>
                <a:t>PC</a:t>
              </a:r>
              <a:r>
                <a:rPr lang="nn-NO" altLang="zh-CN" sz="1200" dirty="0">
                  <a:solidFill>
                    <a:srgbClr val="0000FF"/>
                  </a:solidFill>
                </a:rPr>
                <a:t>Write</a:t>
              </a:r>
              <a:endParaRPr lang="zh-CN" altLang="en-US" sz="900" dirty="0">
                <a:solidFill>
                  <a:srgbClr val="0000FF"/>
                </a:solidFill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368A78A8-471B-4F04-AAC3-A679A5C03821}"/>
                </a:ext>
              </a:extLst>
            </p:cNvPr>
            <p:cNvSpPr txBox="1"/>
            <p:nvPr/>
          </p:nvSpPr>
          <p:spPr>
            <a:xfrm>
              <a:off x="4591582" y="95452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00FF"/>
                  </a:solidFill>
                </a:rPr>
                <a:t>S11: </a:t>
              </a:r>
              <a:r>
                <a:rPr lang="zh-CN" altLang="en-US" sz="1200" b="1" dirty="0">
                  <a:solidFill>
                    <a:srgbClr val="0000FF"/>
                  </a:solidFill>
                </a:rPr>
                <a:t>跳转</a:t>
              </a:r>
            </a:p>
          </p:txBody>
        </p: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DCB01D40-34A7-4CC3-86F5-E5BE203DD638}"/>
                </a:ext>
              </a:extLst>
            </p:cNvPr>
            <p:cNvCxnSpPr>
              <a:cxnSpLocks/>
              <a:stCxn id="19" idx="6"/>
              <a:endCxn id="81" idx="2"/>
            </p:cNvCxnSpPr>
            <p:nvPr/>
          </p:nvCxnSpPr>
          <p:spPr>
            <a:xfrm>
              <a:off x="4413342" y="1520920"/>
              <a:ext cx="640537" cy="57671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BEB24495-A9E2-4BF4-A03B-C3AF421AF328}"/>
                </a:ext>
              </a:extLst>
            </p:cNvPr>
            <p:cNvSpPr txBox="1"/>
            <p:nvPr/>
          </p:nvSpPr>
          <p:spPr>
            <a:xfrm rot="235162">
              <a:off x="4346983" y="1284998"/>
              <a:ext cx="7906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0000FF"/>
                  </a:solidFill>
                </a:rPr>
                <a:t>Op = Jump</a:t>
              </a:r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4FF66553-8591-4499-A1D6-A1EB07E654E6}"/>
                </a:ext>
              </a:extLst>
            </p:cNvPr>
            <p:cNvCxnSpPr>
              <a:cxnSpLocks/>
              <a:stCxn id="81" idx="6"/>
            </p:cNvCxnSpPr>
            <p:nvPr/>
          </p:nvCxnSpPr>
          <p:spPr>
            <a:xfrm>
              <a:off x="5989879" y="1578591"/>
              <a:ext cx="172287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图片 95">
            <a:extLst>
              <a:ext uri="{FF2B5EF4-FFF2-40B4-BE49-F238E27FC236}">
                <a16:creationId xmlns:a16="http://schemas.microsoft.com/office/drawing/2014/main" id="{430C3ADC-7DB6-4580-8CAA-C5E692953F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6146" y="1206283"/>
            <a:ext cx="4360389" cy="578115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698D5B3-5ACA-4345-9AEA-B5089A67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24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26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4771"/>
            <a:ext cx="12192000" cy="780628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                                                 例：</a:t>
            </a:r>
            <a:r>
              <a:rPr lang="en-US" altLang="zh-CN" sz="4000" dirty="0"/>
              <a:t>Moore</a:t>
            </a:r>
            <a:r>
              <a:rPr lang="zh-CN" altLang="en-US" sz="4000" dirty="0"/>
              <a:t>型 </a:t>
            </a:r>
            <a:r>
              <a:rPr lang="en-US" altLang="zh-CN" sz="4000" dirty="0"/>
              <a:t>FSM</a:t>
            </a:r>
            <a:endParaRPr lang="zh-CN" altLang="en-US" sz="4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184" y="1772209"/>
            <a:ext cx="4490447" cy="19503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l="5729" t="6068" r="7112" b="3624"/>
          <a:stretch/>
        </p:blipFill>
        <p:spPr>
          <a:xfrm>
            <a:off x="212409" y="199872"/>
            <a:ext cx="4267200" cy="6468534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0E6B7CA5-A088-42A5-BF42-28B7ACA8C08D}"/>
              </a:ext>
            </a:extLst>
          </p:cNvPr>
          <p:cNvGrpSpPr/>
          <p:nvPr/>
        </p:nvGrpSpPr>
        <p:grpSpPr>
          <a:xfrm>
            <a:off x="552351" y="3068704"/>
            <a:ext cx="5076477" cy="2597594"/>
            <a:chOff x="552351" y="3068704"/>
            <a:chExt cx="5076477" cy="2597594"/>
          </a:xfrm>
        </p:grpSpPr>
        <p:sp>
          <p:nvSpPr>
            <p:cNvPr id="9" name="圆角矩形 8"/>
            <p:cNvSpPr/>
            <p:nvPr/>
          </p:nvSpPr>
          <p:spPr>
            <a:xfrm>
              <a:off x="552351" y="3068704"/>
              <a:ext cx="3257546" cy="2597594"/>
            </a:xfrm>
            <a:prstGeom prst="roundRect">
              <a:avLst>
                <a:gd name="adj" fmla="val 6290"/>
              </a:avLst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413200" y="3068704"/>
              <a:ext cx="442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</a:rPr>
                <a:t>②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4EA3C13-871D-45FB-BE2F-16850DAB6A06}"/>
                </a:ext>
              </a:extLst>
            </p:cNvPr>
            <p:cNvSpPr txBox="1"/>
            <p:nvPr/>
          </p:nvSpPr>
          <p:spPr>
            <a:xfrm>
              <a:off x="3959781" y="4020724"/>
              <a:ext cx="1669047" cy="96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/>
                <a:t>阻塞赋值 </a:t>
              </a:r>
              <a:r>
                <a:rPr lang="en-US" altLang="zh-CN" sz="2000" dirty="0"/>
                <a:t>( = )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2000" dirty="0"/>
                <a:t>组合逻辑</a:t>
              </a:r>
              <a:r>
                <a:rPr lang="en-US" altLang="zh-CN" sz="2000" dirty="0"/>
                <a:t>1</a:t>
              </a:r>
              <a:endParaRPr lang="zh-CN" altLang="en-US" sz="2000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0CD38DE-B0D4-4271-B2C6-BECE7F33EA54}"/>
              </a:ext>
            </a:extLst>
          </p:cNvPr>
          <p:cNvGrpSpPr/>
          <p:nvPr/>
        </p:nvGrpSpPr>
        <p:grpSpPr>
          <a:xfrm>
            <a:off x="552351" y="1772209"/>
            <a:ext cx="5179409" cy="1075176"/>
            <a:chOff x="552351" y="1772209"/>
            <a:chExt cx="5179409" cy="1075176"/>
          </a:xfrm>
        </p:grpSpPr>
        <p:sp>
          <p:nvSpPr>
            <p:cNvPr id="8" name="圆角矩形 7"/>
            <p:cNvSpPr/>
            <p:nvPr/>
          </p:nvSpPr>
          <p:spPr>
            <a:xfrm>
              <a:off x="552351" y="1815625"/>
              <a:ext cx="3257546" cy="103176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413200" y="1772209"/>
              <a:ext cx="442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</a:rPr>
                <a:t>①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268B1F9-A214-4B42-A374-EE1C5909A8E4}"/>
                </a:ext>
              </a:extLst>
            </p:cNvPr>
            <p:cNvSpPr txBox="1"/>
            <p:nvPr/>
          </p:nvSpPr>
          <p:spPr>
            <a:xfrm>
              <a:off x="3851117" y="1901066"/>
              <a:ext cx="1880643" cy="860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>
                  <a:solidFill>
                    <a:srgbClr val="FF0000"/>
                  </a:solidFill>
                </a:rPr>
                <a:t>非阻塞赋值</a:t>
              </a:r>
              <a:r>
                <a:rPr lang="en-US" altLang="zh-CN" sz="2000" dirty="0">
                  <a:solidFill>
                    <a:srgbClr val="FF0000"/>
                  </a:solidFill>
                </a:rPr>
                <a:t>(&lt;=)</a:t>
              </a:r>
            </a:p>
            <a:p>
              <a:pPr algn="ctr">
                <a:lnSpc>
                  <a:spcPct val="130000"/>
                </a:lnSpc>
              </a:pPr>
              <a:r>
                <a:rPr lang="zh-CN" altLang="en-US" sz="2000" dirty="0">
                  <a:solidFill>
                    <a:srgbClr val="FF0000"/>
                  </a:solidFill>
                </a:rPr>
                <a:t>时序逻辑</a:t>
              </a: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9A7AAE84-B10D-4A80-A7DF-C59ADFAA86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8480" y="4514236"/>
            <a:ext cx="5241169" cy="1409428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6819FE6D-7817-4BE3-9D03-DF921460C0CA}"/>
              </a:ext>
            </a:extLst>
          </p:cNvPr>
          <p:cNvGrpSpPr/>
          <p:nvPr/>
        </p:nvGrpSpPr>
        <p:grpSpPr>
          <a:xfrm>
            <a:off x="552350" y="5887617"/>
            <a:ext cx="4832084" cy="852263"/>
            <a:chOff x="552350" y="5887617"/>
            <a:chExt cx="4832084" cy="852263"/>
          </a:xfrm>
        </p:grpSpPr>
        <p:sp>
          <p:nvSpPr>
            <p:cNvPr id="10" name="圆角矩形 9"/>
            <p:cNvSpPr/>
            <p:nvPr/>
          </p:nvSpPr>
          <p:spPr>
            <a:xfrm>
              <a:off x="552350" y="5887617"/>
              <a:ext cx="3257546" cy="524178"/>
            </a:xfrm>
            <a:prstGeom prst="roundRect">
              <a:avLst/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413200" y="5888005"/>
              <a:ext cx="442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</a:rPr>
                <a:t>③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EB0C88F-8B2D-415C-897F-400DAE78F59A}"/>
                </a:ext>
              </a:extLst>
            </p:cNvPr>
            <p:cNvSpPr/>
            <p:nvPr/>
          </p:nvSpPr>
          <p:spPr>
            <a:xfrm>
              <a:off x="4044002" y="5949651"/>
              <a:ext cx="134043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组合逻辑</a:t>
              </a:r>
              <a:r>
                <a:rPr lang="en-US" altLang="zh-CN" sz="2000" dirty="0"/>
                <a:t>2</a:t>
              </a:r>
              <a:endParaRPr lang="zh-CN" altLang="en-US" sz="2000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9EAAE40-9B18-45F5-823B-559E4A29B5C3}"/>
                </a:ext>
              </a:extLst>
            </p:cNvPr>
            <p:cNvSpPr/>
            <p:nvPr/>
          </p:nvSpPr>
          <p:spPr>
            <a:xfrm>
              <a:off x="1496707" y="6432103"/>
              <a:ext cx="1957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</a:rPr>
                <a:t>也可以用</a:t>
              </a:r>
              <a:r>
                <a:rPr lang="en-US" altLang="zh-CN" sz="1400" dirty="0" err="1">
                  <a:solidFill>
                    <a:schemeClr val="bg1">
                      <a:lumMod val="50000"/>
                    </a:schemeClr>
                  </a:solidFill>
                </a:rPr>
                <a:t>alwasys_comb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C378FD-9510-47B6-B3ED-68C8173D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25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96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0261436-342B-4B2E-8E01-1582C0F706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5369859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8121" y="0"/>
            <a:ext cx="2825219" cy="780628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4000" b="1" spc="300" dirty="0">
                <a:latin typeface="Arial" panose="020B0604020202020204" pitchFamily="34" charset="0"/>
                <a:cs typeface="Arial" panose="020B0604020202020204" pitchFamily="34" charset="0"/>
              </a:rPr>
              <a:t>FSM</a:t>
            </a:r>
            <a:r>
              <a:rPr lang="zh-CN" altLang="en-US" sz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C2325B1-ECAC-47E1-BA54-F98347026A78}"/>
              </a:ext>
            </a:extLst>
          </p:cNvPr>
          <p:cNvGrpSpPr/>
          <p:nvPr/>
        </p:nvGrpSpPr>
        <p:grpSpPr>
          <a:xfrm>
            <a:off x="482022" y="5966479"/>
            <a:ext cx="3315039" cy="875264"/>
            <a:chOff x="584894" y="5589705"/>
            <a:chExt cx="3315039" cy="875264"/>
          </a:xfrm>
        </p:grpSpPr>
        <p:sp>
          <p:nvSpPr>
            <p:cNvPr id="18" name="圆角矩形 7">
              <a:extLst>
                <a:ext uri="{FF2B5EF4-FFF2-40B4-BE49-F238E27FC236}">
                  <a16:creationId xmlns:a16="http://schemas.microsoft.com/office/drawing/2014/main" id="{49B6982D-C0AD-4B63-869F-32A1BB51E367}"/>
                </a:ext>
              </a:extLst>
            </p:cNvPr>
            <p:cNvSpPr/>
            <p:nvPr/>
          </p:nvSpPr>
          <p:spPr>
            <a:xfrm>
              <a:off x="584894" y="5589705"/>
              <a:ext cx="3315039" cy="87526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2EE2604-2432-4372-9D0B-3613A226D7AC}"/>
                </a:ext>
              </a:extLst>
            </p:cNvPr>
            <p:cNvSpPr txBox="1"/>
            <p:nvPr/>
          </p:nvSpPr>
          <p:spPr>
            <a:xfrm>
              <a:off x="3457182" y="5654222"/>
              <a:ext cx="442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</a:rPr>
                <a:t>①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7B18A9E7-7C1B-4598-A477-7DCDF0BB9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5970" y="1351738"/>
            <a:ext cx="4105452" cy="5439097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EB081C25-DF9C-49B6-9587-5E71C405CB80}"/>
              </a:ext>
            </a:extLst>
          </p:cNvPr>
          <p:cNvGrpSpPr/>
          <p:nvPr/>
        </p:nvGrpSpPr>
        <p:grpSpPr>
          <a:xfrm>
            <a:off x="4978278" y="1488264"/>
            <a:ext cx="3230455" cy="5302571"/>
            <a:chOff x="4932944" y="1418903"/>
            <a:chExt cx="2976987" cy="5302571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C1EFDA2-9F2A-4DEA-8D97-372FDFCCD41E}"/>
                </a:ext>
              </a:extLst>
            </p:cNvPr>
            <p:cNvSpPr txBox="1"/>
            <p:nvPr/>
          </p:nvSpPr>
          <p:spPr>
            <a:xfrm>
              <a:off x="7366097" y="1418903"/>
              <a:ext cx="442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</a:rPr>
                <a:t>②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圆角矩形 7">
              <a:extLst>
                <a:ext uri="{FF2B5EF4-FFF2-40B4-BE49-F238E27FC236}">
                  <a16:creationId xmlns:a16="http://schemas.microsoft.com/office/drawing/2014/main" id="{CD12848E-3A6E-4B44-9089-67471BE53081}"/>
                </a:ext>
              </a:extLst>
            </p:cNvPr>
            <p:cNvSpPr/>
            <p:nvPr/>
          </p:nvSpPr>
          <p:spPr>
            <a:xfrm>
              <a:off x="4932944" y="1421101"/>
              <a:ext cx="2976987" cy="5300373"/>
            </a:xfrm>
            <a:prstGeom prst="roundRect">
              <a:avLst>
                <a:gd name="adj" fmla="val 4542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B89D3D17-2BB3-4C09-9850-DD3AE1F6C540}"/>
              </a:ext>
            </a:extLst>
          </p:cNvPr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65559374"/>
              </p:ext>
            </p:extLst>
          </p:nvPr>
        </p:nvGraphicFramePr>
        <p:xfrm>
          <a:off x="8273502" y="83888"/>
          <a:ext cx="3693144" cy="2815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6" name="VISIO" r:id="rId8" imgW="4950360" imgH="3773520" progId="Visio.Drawing.6">
                  <p:embed/>
                </p:oleObj>
              </mc:Choice>
              <mc:Fallback>
                <p:oleObj name="VISIO" r:id="rId8" imgW="4950360" imgH="3773520" progId="Visio.Drawing.6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3502" y="83888"/>
                        <a:ext cx="3693144" cy="28157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DC3DD7E2-1DDD-4F0A-8804-31703AFF70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34400" y="2917133"/>
            <a:ext cx="3635658" cy="3849979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81C8F38B-B64A-4F02-AE8E-5A2184E2D71F}"/>
              </a:ext>
            </a:extLst>
          </p:cNvPr>
          <p:cNvGrpSpPr/>
          <p:nvPr/>
        </p:nvGrpSpPr>
        <p:grpSpPr>
          <a:xfrm>
            <a:off x="8889076" y="3790604"/>
            <a:ext cx="3006633" cy="2781991"/>
            <a:chOff x="8732244" y="3050712"/>
            <a:chExt cx="3163465" cy="3474415"/>
          </a:xfrm>
        </p:grpSpPr>
        <p:sp>
          <p:nvSpPr>
            <p:cNvPr id="22" name="圆角矩形 7">
              <a:extLst>
                <a:ext uri="{FF2B5EF4-FFF2-40B4-BE49-F238E27FC236}">
                  <a16:creationId xmlns:a16="http://schemas.microsoft.com/office/drawing/2014/main" id="{3CE75E1A-A1F0-4CB4-A46E-71628499A8CC}"/>
                </a:ext>
              </a:extLst>
            </p:cNvPr>
            <p:cNvSpPr/>
            <p:nvPr/>
          </p:nvSpPr>
          <p:spPr>
            <a:xfrm>
              <a:off x="8732244" y="3050712"/>
              <a:ext cx="3163465" cy="3474415"/>
            </a:xfrm>
            <a:prstGeom prst="roundRect">
              <a:avLst>
                <a:gd name="adj" fmla="val 4048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95CA2BE-0AB5-4204-A921-75FFA2223A6B}"/>
                </a:ext>
              </a:extLst>
            </p:cNvPr>
            <p:cNvSpPr txBox="1"/>
            <p:nvPr/>
          </p:nvSpPr>
          <p:spPr>
            <a:xfrm>
              <a:off x="11325533" y="3087770"/>
              <a:ext cx="442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</a:rPr>
                <a:t>③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573A38-142F-4D2F-9707-230081EF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26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0706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FBB16F-DBAB-4968-B613-A7185015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27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2A5DAA-5B1C-4FA4-926D-0844A0A10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131" y="181996"/>
            <a:ext cx="10078230" cy="65394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86CE6AE-D47C-4C51-A3B3-BA2EFBED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65867"/>
            <a:ext cx="11082251" cy="1325563"/>
          </a:xfrm>
        </p:spPr>
        <p:txBody>
          <a:bodyPr/>
          <a:lstStyle/>
          <a:p>
            <a:r>
              <a:rPr lang="zh-CN" altLang="en-US" dirty="0"/>
              <a:t>全图</a:t>
            </a:r>
          </a:p>
        </p:txBody>
      </p:sp>
    </p:spTree>
    <p:extLst>
      <p:ext uri="{BB962C8B-B14F-4D97-AF65-F5344CB8AC3E}">
        <p14:creationId xmlns:p14="http://schemas.microsoft.com/office/powerpoint/2010/main" val="1994422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0D07B42-A468-4C8C-B9B0-3A69DFCCB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353479"/>
            <a:ext cx="12191999" cy="14946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B986E8-7614-4E58-86C5-EB9B57060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3" y="1021967"/>
            <a:ext cx="5440391" cy="35765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C29797D-BB26-4AC6-8D36-A2C6368CF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435" y="0"/>
            <a:ext cx="4124565" cy="53633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C6AE915-DF70-4378-9E70-CB7AC555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067435" cy="79363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仿真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C11D09C-4A51-4B0A-8FEB-D63E801AB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937" y="1027099"/>
            <a:ext cx="2489953" cy="330911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D9B8D25-6C5C-4FB5-BDF1-405670EF4DEB}"/>
              </a:ext>
            </a:extLst>
          </p:cNvPr>
          <p:cNvSpPr/>
          <p:nvPr/>
        </p:nvSpPr>
        <p:spPr>
          <a:xfrm>
            <a:off x="2194819" y="4837469"/>
            <a:ext cx="648000" cy="2020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b="1" dirty="0" err="1">
                <a:solidFill>
                  <a:srgbClr val="FF0000"/>
                </a:solidFill>
              </a:rPr>
              <a:t>addi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4 </a:t>
            </a:r>
            <a:r>
              <a:rPr lang="en-US" altLang="zh-CN" sz="1600" dirty="0" err="1">
                <a:solidFill>
                  <a:srgbClr val="FF0000"/>
                </a:solidFill>
              </a:rPr>
              <a:t>clk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0626465-4A12-47DD-A0FA-B3478A3235A1}"/>
              </a:ext>
            </a:extLst>
          </p:cNvPr>
          <p:cNvSpPr/>
          <p:nvPr/>
        </p:nvSpPr>
        <p:spPr>
          <a:xfrm>
            <a:off x="10468652" y="4798142"/>
            <a:ext cx="823695" cy="2059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b="1" dirty="0" err="1">
                <a:solidFill>
                  <a:srgbClr val="FF0000"/>
                </a:solidFill>
              </a:rPr>
              <a:t>lw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5 </a:t>
            </a:r>
            <a:r>
              <a:rPr lang="en-US" altLang="zh-CN" sz="1600" dirty="0" err="1">
                <a:solidFill>
                  <a:srgbClr val="FF0000"/>
                </a:solidFill>
              </a:rPr>
              <a:t>clk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37D80CA-4759-4B7E-A8F4-7C87BE39587D}"/>
              </a:ext>
            </a:extLst>
          </p:cNvPr>
          <p:cNvSpPr/>
          <p:nvPr/>
        </p:nvSpPr>
        <p:spPr>
          <a:xfrm>
            <a:off x="7326038" y="4837471"/>
            <a:ext cx="489600" cy="2020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b="1" dirty="0" err="1">
                <a:solidFill>
                  <a:srgbClr val="FF0000"/>
                </a:solidFill>
              </a:rPr>
              <a:t>beq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3clk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BD2CB3-17EB-4523-8392-59739E4B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28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182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A596D-AF32-4A59-A424-EB2931588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"/>
            <a:ext cx="12192000" cy="836665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/>
              <a:t>RTL</a:t>
            </a:r>
            <a:r>
              <a:rPr lang="zh-CN" altLang="en-US" sz="4000" dirty="0"/>
              <a:t>原理图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BFB694-B2E0-4CC4-91AB-42F47824C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713"/>
            <a:ext cx="12192000" cy="510822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7529C-2318-4BBD-9ACE-4F2678F3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29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85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0AA73326-F44D-41A9-96C0-B5E432B5C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142" y="1985877"/>
            <a:ext cx="4149568" cy="274221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142003" y="3196077"/>
            <a:ext cx="252000" cy="51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6769425-6394-4F67-8C80-E9A95019C3FC}"/>
              </a:ext>
            </a:extLst>
          </p:cNvPr>
          <p:cNvGrpSpPr/>
          <p:nvPr/>
        </p:nvGrpSpPr>
        <p:grpSpPr>
          <a:xfrm>
            <a:off x="5510463" y="2319577"/>
            <a:ext cx="6299217" cy="3321401"/>
            <a:chOff x="5510463" y="2319577"/>
            <a:chExt cx="6299217" cy="3321401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18903340-FBE8-4C98-B6BE-91F38B5FF9B4}"/>
                </a:ext>
              </a:extLst>
            </p:cNvPr>
            <p:cNvSpPr/>
            <p:nvPr/>
          </p:nvSpPr>
          <p:spPr>
            <a:xfrm>
              <a:off x="7149449" y="2769855"/>
              <a:ext cx="4660231" cy="2871123"/>
            </a:xfrm>
            <a:prstGeom prst="roundRect">
              <a:avLst>
                <a:gd name="adj" fmla="val 4794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60353D4-EB2F-42E7-BC60-C1947B1B0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24281" y="2870191"/>
              <a:ext cx="4437010" cy="2606355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8363970" y="2319577"/>
              <a:ext cx="2231188" cy="400110"/>
            </a:xfrm>
            <a:prstGeom prst="rect">
              <a:avLst/>
            </a:prstGeom>
            <a:noFill/>
            <a:ln>
              <a:noFill/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</a:rPr>
                <a:t>I</a:t>
              </a:r>
              <a:r>
                <a:rPr lang="en-US" altLang="zh-CN" sz="2000" dirty="0">
                  <a:solidFill>
                    <a:srgbClr val="FF0000"/>
                  </a:solidFill>
                </a:rPr>
                <a:t>nstruction 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R</a:t>
              </a:r>
              <a:r>
                <a:rPr lang="en-US" altLang="zh-CN" sz="2000" dirty="0">
                  <a:solidFill>
                    <a:srgbClr val="FF0000"/>
                  </a:solidFill>
                </a:rPr>
                <a:t>egister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直接箭头连接符 13"/>
            <p:cNvCxnSpPr>
              <a:cxnSpLocks/>
              <a:stCxn id="31" idx="1"/>
            </p:cNvCxnSpPr>
            <p:nvPr/>
          </p:nvCxnSpPr>
          <p:spPr>
            <a:xfrm flipH="1" flipV="1">
              <a:off x="5510463" y="3710877"/>
              <a:ext cx="1638986" cy="49454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CA4F5A15-ED0E-4FEC-8D04-E0125CC8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000" b="1" dirty="0" err="1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4000" dirty="0">
                <a:latin typeface="Courier New" pitchFamily="49" charset="0"/>
              </a:rPr>
              <a:t> rt, </a:t>
            </a:r>
            <a:r>
              <a:rPr lang="en-US" altLang="zh-CN" sz="4000" dirty="0" err="1">
                <a:latin typeface="Courier New" pitchFamily="49" charset="0"/>
              </a:rPr>
              <a:t>imm</a:t>
            </a:r>
            <a:r>
              <a:rPr lang="en-US" altLang="zh-CN" sz="4000" dirty="0">
                <a:latin typeface="Courier New" pitchFamily="49" charset="0"/>
              </a:rPr>
              <a:t>(</a:t>
            </a:r>
            <a:r>
              <a:rPr lang="en-US" altLang="zh-CN" sz="4000" dirty="0" err="1">
                <a:latin typeface="Courier New" pitchFamily="49" charset="0"/>
              </a:rPr>
              <a:t>rs</a:t>
            </a:r>
            <a:r>
              <a:rPr lang="en-US" altLang="zh-CN" sz="4000" dirty="0">
                <a:latin typeface="Courier New" pitchFamily="49" charset="0"/>
              </a:rPr>
              <a:t>)</a:t>
            </a:r>
            <a:endParaRPr lang="zh-CN" altLang="en-US" sz="4000" b="1" dirty="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6FF7822-2CF5-44FD-A5A8-2CA447398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77359"/>
              </p:ext>
            </p:extLst>
          </p:nvPr>
        </p:nvGraphicFramePr>
        <p:xfrm>
          <a:off x="7907125" y="994614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rs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rt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Imm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2CC807C6-7072-456E-9DB0-89867319BB21}"/>
              </a:ext>
            </a:extLst>
          </p:cNvPr>
          <p:cNvSpPr/>
          <p:nvPr/>
        </p:nvSpPr>
        <p:spPr>
          <a:xfrm>
            <a:off x="6986215" y="993509"/>
            <a:ext cx="868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100011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188ADD4-C241-42F6-A14D-F89058397901}"/>
              </a:ext>
            </a:extLst>
          </p:cNvPr>
          <p:cNvGrpSpPr/>
          <p:nvPr/>
        </p:nvGrpSpPr>
        <p:grpSpPr>
          <a:xfrm>
            <a:off x="518240" y="5097610"/>
            <a:ext cx="1940764" cy="1421313"/>
            <a:chOff x="518240" y="5097610"/>
            <a:chExt cx="1940764" cy="1421313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2C997320-E097-47D2-B7D6-8BAD3F6A9832}"/>
                </a:ext>
              </a:extLst>
            </p:cNvPr>
            <p:cNvSpPr/>
            <p:nvPr/>
          </p:nvSpPr>
          <p:spPr>
            <a:xfrm>
              <a:off x="1417724" y="5536344"/>
              <a:ext cx="982579" cy="98257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dirty="0">
                  <a:solidFill>
                    <a:srgbClr val="FF0000"/>
                  </a:solidFill>
                </a:rPr>
                <a:t>IRWrite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1C32236-3971-4526-B8B0-F7171E6C610B}"/>
                </a:ext>
              </a:extLst>
            </p:cNvPr>
            <p:cNvSpPr txBox="1"/>
            <p:nvPr/>
          </p:nvSpPr>
          <p:spPr>
            <a:xfrm>
              <a:off x="518240" y="6027633"/>
              <a:ext cx="653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Reset</a:t>
              </a:r>
              <a:endParaRPr lang="zh-CN" altLang="en-US" sz="1600" dirty="0"/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5188328-FDBA-48BC-96D7-ED713A27064A}"/>
                </a:ext>
              </a:extLst>
            </p:cNvPr>
            <p:cNvCxnSpPr>
              <a:cxnSpLocks/>
              <a:stCxn id="45" idx="3"/>
              <a:endCxn id="44" idx="2"/>
            </p:cNvCxnSpPr>
            <p:nvPr/>
          </p:nvCxnSpPr>
          <p:spPr>
            <a:xfrm flipV="1">
              <a:off x="1171368" y="6027634"/>
              <a:ext cx="246356" cy="169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A111C40-0678-4492-AD3F-3A12226020E3}"/>
                </a:ext>
              </a:extLst>
            </p:cNvPr>
            <p:cNvSpPr txBox="1"/>
            <p:nvPr/>
          </p:nvSpPr>
          <p:spPr>
            <a:xfrm>
              <a:off x="1359023" y="5097610"/>
              <a:ext cx="1099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00FF"/>
                  </a:solidFill>
                </a:rPr>
                <a:t>S0: </a:t>
              </a:r>
              <a:r>
                <a:rPr lang="zh-CN" altLang="en-US" sz="1600" b="1" dirty="0">
                  <a:solidFill>
                    <a:srgbClr val="0000FF"/>
                  </a:solidFill>
                </a:rPr>
                <a:t>取指令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0910E8-7C19-457A-A1D9-EBB2D141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3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4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EACB8D13-92CA-4029-8F08-ADBFD08A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扩展 </a:t>
            </a:r>
            <a:r>
              <a:rPr lang="en-US" altLang="zh-CN" sz="3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bne</a:t>
            </a:r>
            <a:r>
              <a:rPr lang="en-US" altLang="zh-CN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36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控制单元 </a:t>
            </a:r>
            <a:r>
              <a:rPr lang="en-US" altLang="zh-CN" sz="3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FSM</a:t>
            </a:r>
            <a:endParaRPr lang="zh-CN" altLang="en-US" sz="4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285CFA6-CBB8-4EE6-A18A-774E49E3AD93}"/>
              </a:ext>
            </a:extLst>
          </p:cNvPr>
          <p:cNvSpPr/>
          <p:nvPr/>
        </p:nvSpPr>
        <p:spPr>
          <a:xfrm>
            <a:off x="1590497" y="105292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168E8FA-A897-4836-A0A1-4CB27CAEB342}"/>
              </a:ext>
            </a:extLst>
          </p:cNvPr>
          <p:cNvSpPr txBox="1"/>
          <p:nvPr/>
        </p:nvSpPr>
        <p:spPr>
          <a:xfrm>
            <a:off x="691013" y="1544209"/>
            <a:ext cx="58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Reset</a:t>
            </a:r>
            <a:endParaRPr lang="zh-CN" altLang="en-US" sz="14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45E8CD6-4891-4749-BFB3-9F0A4FFF02A1}"/>
              </a:ext>
            </a:extLst>
          </p:cNvPr>
          <p:cNvCxnSpPr>
            <a:cxnSpLocks/>
            <a:stCxn id="15" idx="3"/>
            <a:endCxn id="14" idx="2"/>
          </p:cNvCxnSpPr>
          <p:nvPr/>
        </p:nvCxnSpPr>
        <p:spPr>
          <a:xfrm flipV="1">
            <a:off x="1280342" y="1520920"/>
            <a:ext cx="310155" cy="177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CC336CD-2956-45C9-B61A-0998FE2CDD64}"/>
              </a:ext>
            </a:extLst>
          </p:cNvPr>
          <p:cNvSpPr txBox="1"/>
          <p:nvPr/>
        </p:nvSpPr>
        <p:spPr>
          <a:xfrm>
            <a:off x="637265" y="890597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S0: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取指令 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+ PC'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E6117D-F9A0-42D8-9115-656B613F7449}"/>
              </a:ext>
            </a:extLst>
          </p:cNvPr>
          <p:cNvSpPr/>
          <p:nvPr/>
        </p:nvSpPr>
        <p:spPr>
          <a:xfrm>
            <a:off x="1422418" y="1044447"/>
            <a:ext cx="1270214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altLang="zh-CN" sz="800" dirty="0"/>
              <a:t>IRWrite</a:t>
            </a:r>
          </a:p>
          <a:p>
            <a:pPr algn="ctr"/>
            <a:r>
              <a:rPr lang="it-IT" altLang="zh-CN" sz="800" dirty="0"/>
              <a:t>IorD = 0</a:t>
            </a:r>
          </a:p>
          <a:p>
            <a:pPr algn="ctr"/>
            <a:r>
              <a:rPr lang="en-US" altLang="zh-CN" sz="800" dirty="0" err="1"/>
              <a:t>ALUControl</a:t>
            </a:r>
            <a:r>
              <a:rPr lang="en-US" altLang="zh-CN" sz="800" dirty="0"/>
              <a:t>=</a:t>
            </a:r>
            <a:r>
              <a:rPr lang="zh-CN" altLang="en-US" sz="800" dirty="0"/>
              <a:t>加法</a:t>
            </a:r>
            <a:endParaRPr lang="en-US" altLang="zh-CN" sz="800" dirty="0"/>
          </a:p>
          <a:p>
            <a:pPr algn="ctr"/>
            <a:r>
              <a:rPr lang="it-IT" altLang="zh-CN" sz="800" dirty="0"/>
              <a:t>ALUSrcA=  0</a:t>
            </a:r>
          </a:p>
          <a:p>
            <a:pPr algn="ctr"/>
            <a:r>
              <a:rPr lang="it-IT" altLang="zh-CN" sz="800" dirty="0"/>
              <a:t>ALUSrcB=01</a:t>
            </a:r>
          </a:p>
          <a:p>
            <a:pPr algn="ctr"/>
            <a:r>
              <a:rPr lang="it-IT" altLang="zh-CN" sz="800" dirty="0"/>
              <a:t>PCwrite</a:t>
            </a:r>
          </a:p>
          <a:p>
            <a:pPr algn="ctr"/>
            <a:r>
              <a:rPr lang="it-IT" altLang="zh-CN" sz="800" b="1" dirty="0">
                <a:solidFill>
                  <a:srgbClr val="FF0000"/>
                </a:solidFill>
              </a:rPr>
              <a:t>PCSrc=00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DEC822A-A8C8-4FB7-9887-9C796C6E0DFA}"/>
              </a:ext>
            </a:extLst>
          </p:cNvPr>
          <p:cNvSpPr/>
          <p:nvPr/>
        </p:nvSpPr>
        <p:spPr>
          <a:xfrm>
            <a:off x="3477342" y="105292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F9C544-E74F-4A1F-BBDB-3AD6BA0B403F}"/>
              </a:ext>
            </a:extLst>
          </p:cNvPr>
          <p:cNvSpPr txBox="1"/>
          <p:nvPr/>
        </p:nvSpPr>
        <p:spPr>
          <a:xfrm>
            <a:off x="3020958" y="883643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S1: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译码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CCDD73E-F34C-4B5C-8032-CBF8558F233E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2526497" y="1520920"/>
            <a:ext cx="9508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E8F5E885-EB39-4CD8-BC05-F9EF52E92186}"/>
              </a:ext>
            </a:extLst>
          </p:cNvPr>
          <p:cNvSpPr/>
          <p:nvPr/>
        </p:nvSpPr>
        <p:spPr>
          <a:xfrm>
            <a:off x="743765" y="270961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42819DA-DFAB-467D-975C-768421A00B7B}"/>
              </a:ext>
            </a:extLst>
          </p:cNvPr>
          <p:cNvSpPr/>
          <p:nvPr/>
        </p:nvSpPr>
        <p:spPr>
          <a:xfrm>
            <a:off x="707070" y="3000846"/>
            <a:ext cx="10118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err="1"/>
              <a:t>ALUControl</a:t>
            </a:r>
            <a:r>
              <a:rPr lang="en-US" altLang="zh-CN" sz="900" dirty="0"/>
              <a:t>=</a:t>
            </a:r>
            <a:r>
              <a:rPr lang="zh-CN" altLang="en-US" sz="900" dirty="0"/>
              <a:t>加法</a:t>
            </a:r>
            <a:endParaRPr lang="en-US" altLang="zh-CN" sz="900" dirty="0"/>
          </a:p>
          <a:p>
            <a:pPr algn="ctr"/>
            <a:r>
              <a:rPr lang="it-IT" altLang="zh-CN" sz="900" dirty="0"/>
              <a:t>ALUSrcA=  1</a:t>
            </a:r>
          </a:p>
          <a:p>
            <a:pPr algn="ctr"/>
            <a:r>
              <a:rPr lang="it-IT" altLang="zh-CN" sz="900" dirty="0"/>
              <a:t>ALUSrcB=10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1D598C3-C68D-47F4-ACD1-B6170E4DD7AB}"/>
              </a:ext>
            </a:extLst>
          </p:cNvPr>
          <p:cNvSpPr txBox="1"/>
          <p:nvPr/>
        </p:nvSpPr>
        <p:spPr>
          <a:xfrm>
            <a:off x="102461" y="2435887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S2: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求存储器地址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E073095-2EA0-42A7-8637-7FE1E760EDDB}"/>
              </a:ext>
            </a:extLst>
          </p:cNvPr>
          <p:cNvCxnSpPr>
            <a:cxnSpLocks/>
            <a:stCxn id="19" idx="3"/>
            <a:endCxn id="22" idx="7"/>
          </p:cNvCxnSpPr>
          <p:nvPr/>
        </p:nvCxnSpPr>
        <p:spPr>
          <a:xfrm flipH="1">
            <a:off x="1542691" y="1851846"/>
            <a:ext cx="2071725" cy="994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E73259A-7E53-4AE4-A915-4D9A4F674543}"/>
              </a:ext>
            </a:extLst>
          </p:cNvPr>
          <p:cNvSpPr txBox="1"/>
          <p:nvPr/>
        </p:nvSpPr>
        <p:spPr>
          <a:xfrm rot="20060416">
            <a:off x="1705741" y="2159296"/>
            <a:ext cx="1366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LW </a:t>
            </a:r>
            <a:r>
              <a:rPr lang="zh-CN" altLang="en-US" sz="1100" dirty="0"/>
              <a:t>或</a:t>
            </a:r>
            <a:r>
              <a:rPr lang="en-US" altLang="zh-CN" sz="1100" dirty="0"/>
              <a:t> Op = SW</a:t>
            </a:r>
            <a:endParaRPr lang="zh-CN" altLang="en-US" sz="11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E9E49B2-5CE4-404B-BDA4-D18C90F06684}"/>
              </a:ext>
            </a:extLst>
          </p:cNvPr>
          <p:cNvSpPr/>
          <p:nvPr/>
        </p:nvSpPr>
        <p:spPr>
          <a:xfrm>
            <a:off x="743765" y="4259791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C111569-2719-4448-9E94-EAC24ED3409F}"/>
              </a:ext>
            </a:extLst>
          </p:cNvPr>
          <p:cNvSpPr/>
          <p:nvPr/>
        </p:nvSpPr>
        <p:spPr>
          <a:xfrm>
            <a:off x="920251" y="4609759"/>
            <a:ext cx="6367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/>
              <a:t>IorD</a:t>
            </a:r>
            <a:r>
              <a:rPr lang="en-US" altLang="zh-CN" sz="1100" dirty="0"/>
              <a:t> = 1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D3DBFBC-37DF-48D0-B271-F3A0E4D11906}"/>
              </a:ext>
            </a:extLst>
          </p:cNvPr>
          <p:cNvSpPr txBox="1"/>
          <p:nvPr/>
        </p:nvSpPr>
        <p:spPr>
          <a:xfrm>
            <a:off x="106558" y="4049328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S3: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读存储器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646956A-B9FB-4888-856F-43E60F3F3659}"/>
              </a:ext>
            </a:extLst>
          </p:cNvPr>
          <p:cNvSpPr/>
          <p:nvPr/>
        </p:nvSpPr>
        <p:spPr>
          <a:xfrm>
            <a:off x="743765" y="580996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8A5FFCD-071F-4B20-9EE0-DBDDAB708857}"/>
              </a:ext>
            </a:extLst>
          </p:cNvPr>
          <p:cNvSpPr txBox="1"/>
          <p:nvPr/>
        </p:nvSpPr>
        <p:spPr>
          <a:xfrm>
            <a:off x="106558" y="5581938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S4: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写寄存器</a:t>
            </a:r>
            <a:endParaRPr lang="en-US" altLang="zh-CN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      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文件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668FDAA-5C28-49F5-85C6-1E7F70A206DA}"/>
              </a:ext>
            </a:extLst>
          </p:cNvPr>
          <p:cNvSpPr/>
          <p:nvPr/>
        </p:nvSpPr>
        <p:spPr>
          <a:xfrm>
            <a:off x="733724" y="5985998"/>
            <a:ext cx="96372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/>
              <a:t>RegDst</a:t>
            </a:r>
            <a:r>
              <a:rPr lang="en-US" altLang="zh-CN" sz="1100" dirty="0"/>
              <a:t> = 0</a:t>
            </a:r>
          </a:p>
          <a:p>
            <a:pPr algn="ctr"/>
            <a:r>
              <a:rPr lang="en-US" altLang="zh-CN" sz="1100" dirty="0" err="1"/>
              <a:t>MemtoReg</a:t>
            </a:r>
            <a:r>
              <a:rPr lang="en-US" altLang="zh-CN" sz="1100" dirty="0"/>
              <a:t>=1</a:t>
            </a:r>
          </a:p>
          <a:p>
            <a:pPr algn="ctr"/>
            <a:r>
              <a:rPr lang="en-US" altLang="zh-CN" sz="1100" dirty="0" err="1"/>
              <a:t>RegWrite</a:t>
            </a:r>
            <a:endParaRPr lang="zh-CN" altLang="en-US" sz="8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6970C78-28BB-4AF8-8809-CC6235DF7892}"/>
              </a:ext>
            </a:extLst>
          </p:cNvPr>
          <p:cNvCxnSpPr>
            <a:cxnSpLocks/>
            <a:stCxn id="22" idx="4"/>
            <a:endCxn id="31" idx="0"/>
          </p:cNvCxnSpPr>
          <p:nvPr/>
        </p:nvCxnSpPr>
        <p:spPr>
          <a:xfrm>
            <a:off x="1211765" y="3645616"/>
            <a:ext cx="0" cy="614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C06DF0B-7905-4F9D-8C45-3B6DC55C785E}"/>
              </a:ext>
            </a:extLst>
          </p:cNvPr>
          <p:cNvCxnSpPr>
            <a:cxnSpLocks/>
            <a:stCxn id="31" idx="4"/>
            <a:endCxn id="26" idx="0"/>
          </p:cNvCxnSpPr>
          <p:nvPr/>
        </p:nvCxnSpPr>
        <p:spPr>
          <a:xfrm>
            <a:off x="1211765" y="5195791"/>
            <a:ext cx="0" cy="614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BF9BAA8-40C1-4E0A-8E14-52C394F6E78A}"/>
              </a:ext>
            </a:extLst>
          </p:cNvPr>
          <p:cNvSpPr txBox="1"/>
          <p:nvPr/>
        </p:nvSpPr>
        <p:spPr>
          <a:xfrm>
            <a:off x="565482" y="3760684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LW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8D91FC7-C41E-49CA-9CA6-DD4168BF16A2}"/>
              </a:ext>
            </a:extLst>
          </p:cNvPr>
          <p:cNvCxnSpPr>
            <a:cxnSpLocks/>
            <a:stCxn id="26" idx="6"/>
            <a:endCxn id="14" idx="0"/>
          </p:cNvCxnSpPr>
          <p:nvPr/>
        </p:nvCxnSpPr>
        <p:spPr>
          <a:xfrm flipV="1">
            <a:off x="1679765" y="1052920"/>
            <a:ext cx="378732" cy="5225046"/>
          </a:xfrm>
          <a:prstGeom prst="bentConnector4">
            <a:avLst>
              <a:gd name="adj1" fmla="val 1513662"/>
              <a:gd name="adj2" fmla="val 104375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ED3113D9-E7B2-461F-9F04-E3E35C0FEA68}"/>
              </a:ext>
            </a:extLst>
          </p:cNvPr>
          <p:cNvSpPr/>
          <p:nvPr/>
        </p:nvSpPr>
        <p:spPr>
          <a:xfrm>
            <a:off x="2108725" y="4263282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1A461CE-5549-47CB-BEA9-788EF4FA4F58}"/>
              </a:ext>
            </a:extLst>
          </p:cNvPr>
          <p:cNvCxnSpPr>
            <a:cxnSpLocks/>
            <a:stCxn id="22" idx="5"/>
            <a:endCxn id="40" idx="1"/>
          </p:cNvCxnSpPr>
          <p:nvPr/>
        </p:nvCxnSpPr>
        <p:spPr>
          <a:xfrm>
            <a:off x="1542691" y="3508542"/>
            <a:ext cx="703108" cy="891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02AF27E-B46A-475F-B1D5-96FE6DF7FE00}"/>
              </a:ext>
            </a:extLst>
          </p:cNvPr>
          <p:cNvSpPr txBox="1"/>
          <p:nvPr/>
        </p:nvSpPr>
        <p:spPr>
          <a:xfrm>
            <a:off x="1673097" y="3562101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SW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CF2360B-C69D-44EB-99E0-770F2D4A3337}"/>
              </a:ext>
            </a:extLst>
          </p:cNvPr>
          <p:cNvSpPr/>
          <p:nvPr/>
        </p:nvSpPr>
        <p:spPr>
          <a:xfrm>
            <a:off x="2187295" y="4513461"/>
            <a:ext cx="8114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/>
              <a:t>IorD</a:t>
            </a:r>
            <a:r>
              <a:rPr lang="en-US" altLang="zh-CN" sz="1100" dirty="0"/>
              <a:t> = 1</a:t>
            </a:r>
          </a:p>
          <a:p>
            <a:pPr algn="ctr"/>
            <a:r>
              <a:rPr lang="en-US" altLang="zh-CN" sz="1100" dirty="0" err="1"/>
              <a:t>MemWrite</a:t>
            </a:r>
            <a:endParaRPr lang="zh-CN" altLang="en-US" sz="8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F8805F4-E097-4CFE-90BC-3F202D65BF3F}"/>
              </a:ext>
            </a:extLst>
          </p:cNvPr>
          <p:cNvSpPr txBox="1"/>
          <p:nvPr/>
        </p:nvSpPr>
        <p:spPr>
          <a:xfrm>
            <a:off x="1988356" y="3959848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S5: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写存储器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01F7310-0549-43C9-A10A-FEF104189E3A}"/>
              </a:ext>
            </a:extLst>
          </p:cNvPr>
          <p:cNvCxnSpPr>
            <a:cxnSpLocks/>
            <a:stCxn id="40" idx="4"/>
          </p:cNvCxnSpPr>
          <p:nvPr/>
        </p:nvCxnSpPr>
        <p:spPr>
          <a:xfrm>
            <a:off x="2576725" y="5199282"/>
            <a:ext cx="16290" cy="1086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B5EEDA66-8660-445B-ADCD-E77CEF179631}"/>
              </a:ext>
            </a:extLst>
          </p:cNvPr>
          <p:cNvSpPr/>
          <p:nvPr/>
        </p:nvSpPr>
        <p:spPr>
          <a:xfrm>
            <a:off x="3503627" y="425979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C41151D-38CE-4B82-843E-66C0F267581E}"/>
              </a:ext>
            </a:extLst>
          </p:cNvPr>
          <p:cNvSpPr/>
          <p:nvPr/>
        </p:nvSpPr>
        <p:spPr>
          <a:xfrm>
            <a:off x="3501016" y="270961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221E7E7-783A-40FA-8ADA-1823AF6E0E8A}"/>
              </a:ext>
            </a:extLst>
          </p:cNvPr>
          <p:cNvCxnSpPr>
            <a:cxnSpLocks/>
            <a:stCxn id="19" idx="4"/>
            <a:endCxn id="66" idx="0"/>
          </p:cNvCxnSpPr>
          <p:nvPr/>
        </p:nvCxnSpPr>
        <p:spPr>
          <a:xfrm flipH="1">
            <a:off x="2780947" y="1988920"/>
            <a:ext cx="1164395" cy="720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CA1CD19D-AF44-42B7-92F6-64A7AD09B661}"/>
              </a:ext>
            </a:extLst>
          </p:cNvPr>
          <p:cNvSpPr/>
          <p:nvPr/>
        </p:nvSpPr>
        <p:spPr>
          <a:xfrm>
            <a:off x="3515405" y="4452919"/>
            <a:ext cx="96372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n-NO" altLang="zh-CN" sz="1100" dirty="0"/>
              <a:t>RegDst = 1</a:t>
            </a:r>
          </a:p>
          <a:p>
            <a:pPr algn="ctr"/>
            <a:r>
              <a:rPr lang="nn-NO" altLang="zh-CN" sz="1100" dirty="0"/>
              <a:t>MemtoReg=0</a:t>
            </a:r>
          </a:p>
          <a:p>
            <a:pPr algn="ctr"/>
            <a:r>
              <a:rPr lang="nn-NO" altLang="zh-CN" sz="1100" dirty="0"/>
              <a:t>RegWrite</a:t>
            </a:r>
            <a:endParaRPr lang="zh-CN" altLang="en-US" sz="800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DD25E99-6E46-4F6C-A2D1-17E9BDAE3E2F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2780947" y="3645616"/>
            <a:ext cx="833469" cy="754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7BA1D4E-5E06-4982-994C-BC4EE4496866}"/>
              </a:ext>
            </a:extLst>
          </p:cNvPr>
          <p:cNvCxnSpPr>
            <a:cxnSpLocks/>
            <a:stCxn id="48" idx="4"/>
          </p:cNvCxnSpPr>
          <p:nvPr/>
        </p:nvCxnSpPr>
        <p:spPr>
          <a:xfrm flipH="1">
            <a:off x="3965262" y="5195790"/>
            <a:ext cx="6365" cy="1082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5630B5B9-E657-43A4-B7CD-67AD920DE8A7}"/>
              </a:ext>
            </a:extLst>
          </p:cNvPr>
          <p:cNvSpPr txBox="1"/>
          <p:nvPr/>
        </p:nvSpPr>
        <p:spPr>
          <a:xfrm rot="19683771">
            <a:off x="2917344" y="2079669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R-type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3CF22FA-E2E9-43C2-B1EF-61AE2B30E56B}"/>
              </a:ext>
            </a:extLst>
          </p:cNvPr>
          <p:cNvSpPr txBox="1"/>
          <p:nvPr/>
        </p:nvSpPr>
        <p:spPr>
          <a:xfrm>
            <a:off x="2159681" y="2485324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S6: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计算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35BACB6-7C01-4A98-8000-3079D6A00A65}"/>
              </a:ext>
            </a:extLst>
          </p:cNvPr>
          <p:cNvSpPr txBox="1"/>
          <p:nvPr/>
        </p:nvSpPr>
        <p:spPr>
          <a:xfrm>
            <a:off x="3300029" y="3965034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S7: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写寄存器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AD5F471-E1A6-4303-8E60-809BDAE9F169}"/>
              </a:ext>
            </a:extLst>
          </p:cNvPr>
          <p:cNvSpPr/>
          <p:nvPr/>
        </p:nvSpPr>
        <p:spPr>
          <a:xfrm>
            <a:off x="2296734" y="2981529"/>
            <a:ext cx="10118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 err="1"/>
              <a:t>ALUControl</a:t>
            </a:r>
            <a:r>
              <a:rPr lang="en-US" altLang="zh-CN" sz="900" dirty="0"/>
              <a:t>=</a:t>
            </a:r>
            <a:r>
              <a:rPr lang="zh-CN" altLang="en-US" sz="900" dirty="0"/>
              <a:t>变化</a:t>
            </a:r>
            <a:endParaRPr lang="en-US" altLang="zh-CN" sz="900" dirty="0"/>
          </a:p>
          <a:p>
            <a:pPr algn="ctr"/>
            <a:r>
              <a:rPr lang="en-US" altLang="zh-CN" sz="900" dirty="0" err="1"/>
              <a:t>ALUSrcA</a:t>
            </a:r>
            <a:r>
              <a:rPr lang="en-US" altLang="zh-CN" sz="900" dirty="0"/>
              <a:t>= 1</a:t>
            </a:r>
          </a:p>
          <a:p>
            <a:pPr algn="ctr"/>
            <a:r>
              <a:rPr lang="en-US" altLang="zh-CN" sz="900" dirty="0" err="1"/>
              <a:t>ALUSrcB</a:t>
            </a:r>
            <a:r>
              <a:rPr lang="en-US" altLang="zh-CN" sz="900" dirty="0"/>
              <a:t>=00</a:t>
            </a:r>
            <a:endParaRPr lang="zh-CN" altLang="en-US" sz="600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E264F848-7F9E-46F9-A223-CBD251DED857}"/>
              </a:ext>
            </a:extLst>
          </p:cNvPr>
          <p:cNvSpPr/>
          <p:nvPr/>
        </p:nvSpPr>
        <p:spPr>
          <a:xfrm>
            <a:off x="2312947" y="270961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4C923C67-ABAB-4A47-BE72-B81E4F5C94C7}"/>
              </a:ext>
            </a:extLst>
          </p:cNvPr>
          <p:cNvCxnSpPr>
            <a:cxnSpLocks/>
            <a:stCxn id="50" idx="4"/>
          </p:cNvCxnSpPr>
          <p:nvPr/>
        </p:nvCxnSpPr>
        <p:spPr>
          <a:xfrm rot="16200000" flipH="1">
            <a:off x="2990050" y="4624582"/>
            <a:ext cx="2632350" cy="674418"/>
          </a:xfrm>
          <a:prstGeom prst="bentConnector3">
            <a:avLst>
              <a:gd name="adj1" fmla="val 93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3806A4E-6DF3-4353-BDD6-AC6430AE8F34}"/>
              </a:ext>
            </a:extLst>
          </p:cNvPr>
          <p:cNvCxnSpPr>
            <a:cxnSpLocks/>
            <a:stCxn id="19" idx="5"/>
            <a:endCxn id="50" idx="0"/>
          </p:cNvCxnSpPr>
          <p:nvPr/>
        </p:nvCxnSpPr>
        <p:spPr>
          <a:xfrm flipH="1">
            <a:off x="3969016" y="1851846"/>
            <a:ext cx="307252" cy="857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4D32EA22-2F7E-4EFA-9D38-36D264BDB84B}"/>
              </a:ext>
            </a:extLst>
          </p:cNvPr>
          <p:cNvSpPr txBox="1"/>
          <p:nvPr/>
        </p:nvSpPr>
        <p:spPr>
          <a:xfrm rot="17381746">
            <a:off x="3610866" y="2158271"/>
            <a:ext cx="726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BEQ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A405A04-BE64-4C99-8BBA-F4798EF835C5}"/>
              </a:ext>
            </a:extLst>
          </p:cNvPr>
          <p:cNvSpPr txBox="1"/>
          <p:nvPr/>
        </p:nvSpPr>
        <p:spPr>
          <a:xfrm>
            <a:off x="3291989" y="2482283"/>
            <a:ext cx="714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S8: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分支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289BBB5-FEFD-47C4-B2EC-79D7CE1E59D4}"/>
              </a:ext>
            </a:extLst>
          </p:cNvPr>
          <p:cNvSpPr/>
          <p:nvPr/>
        </p:nvSpPr>
        <p:spPr>
          <a:xfrm>
            <a:off x="3434818" y="2783842"/>
            <a:ext cx="108234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altLang="zh-CN" sz="1000" dirty="0"/>
              <a:t>ALUSrcA=  1</a:t>
            </a:r>
          </a:p>
          <a:p>
            <a:pPr algn="ctr"/>
            <a:r>
              <a:rPr lang="it-IT" altLang="zh-CN" sz="1000" dirty="0"/>
              <a:t>ALUSrcB=</a:t>
            </a:r>
            <a:r>
              <a:rPr lang="en-US" altLang="zh-CN" sz="1000" dirty="0"/>
              <a:t>0</a:t>
            </a:r>
            <a:r>
              <a:rPr lang="it-IT" altLang="zh-CN" sz="1000" dirty="0"/>
              <a:t>0</a:t>
            </a:r>
          </a:p>
          <a:p>
            <a:r>
              <a:rPr lang="en-US" altLang="zh-CN" sz="1000" dirty="0" err="1"/>
              <a:t>ALUControl</a:t>
            </a:r>
            <a:r>
              <a:rPr lang="en-US" altLang="zh-CN" sz="1000" dirty="0"/>
              <a:t>=Zero</a:t>
            </a:r>
          </a:p>
          <a:p>
            <a:pPr algn="ctr"/>
            <a:r>
              <a:rPr lang="en-US" altLang="zh-CN" sz="1000" dirty="0"/>
              <a:t>Branch</a:t>
            </a:r>
          </a:p>
          <a:p>
            <a:pPr algn="ctr"/>
            <a:r>
              <a:rPr lang="en-US" altLang="zh-CN" sz="1000" dirty="0" err="1">
                <a:solidFill>
                  <a:srgbClr val="FF0000"/>
                </a:solidFill>
              </a:rPr>
              <a:t>PCSrc</a:t>
            </a:r>
            <a:r>
              <a:rPr lang="en-US" altLang="zh-CN" sz="1000" dirty="0">
                <a:solidFill>
                  <a:srgbClr val="FF0000"/>
                </a:solidFill>
              </a:rPr>
              <a:t>=01</a:t>
            </a:r>
            <a:endParaRPr lang="it-IT" altLang="zh-CN" sz="1000" dirty="0">
              <a:solidFill>
                <a:srgbClr val="FF0000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8CF0514-8FF1-40B3-8363-7289AFEEBEB9}"/>
              </a:ext>
            </a:extLst>
          </p:cNvPr>
          <p:cNvSpPr/>
          <p:nvPr/>
        </p:nvSpPr>
        <p:spPr>
          <a:xfrm>
            <a:off x="3310235" y="1136435"/>
            <a:ext cx="1270214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altLang="zh-CN" sz="1000" dirty="0"/>
              <a:t>ALUSrcA=  0</a:t>
            </a:r>
          </a:p>
          <a:p>
            <a:pPr algn="ctr"/>
            <a:r>
              <a:rPr lang="it-IT" altLang="zh-CN" sz="1000" dirty="0"/>
              <a:t>ALUSrcB=11</a:t>
            </a:r>
          </a:p>
          <a:p>
            <a:pPr algn="ctr"/>
            <a:r>
              <a:rPr lang="en-US" altLang="zh-CN" sz="1000" dirty="0" err="1"/>
              <a:t>ALUControl</a:t>
            </a:r>
            <a:r>
              <a:rPr lang="en-US" altLang="zh-CN" sz="1000" dirty="0"/>
              <a:t>=</a:t>
            </a:r>
            <a:r>
              <a:rPr lang="zh-CN" altLang="en-US" sz="1000" dirty="0"/>
              <a:t>加法</a:t>
            </a:r>
            <a:endParaRPr lang="en-US" altLang="zh-CN" sz="10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E9D8C68-6612-46FE-BD5C-D06C8E10D9F7}"/>
              </a:ext>
            </a:extLst>
          </p:cNvPr>
          <p:cNvSpPr/>
          <p:nvPr/>
        </p:nvSpPr>
        <p:spPr>
          <a:xfrm>
            <a:off x="6132437" y="3023488"/>
            <a:ext cx="11031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ALUControl</a:t>
            </a:r>
            <a:r>
              <a:rPr lang="en-US" altLang="zh-CN" sz="1000" dirty="0"/>
              <a:t>=</a:t>
            </a:r>
            <a:r>
              <a:rPr lang="zh-CN" altLang="en-US" sz="1000" dirty="0"/>
              <a:t>加法</a:t>
            </a:r>
            <a:endParaRPr lang="en-US" altLang="zh-CN" sz="1000" dirty="0"/>
          </a:p>
          <a:p>
            <a:pPr algn="ctr"/>
            <a:r>
              <a:rPr lang="it-IT" altLang="zh-CN" sz="1000" dirty="0"/>
              <a:t>ALUSrcA=  1</a:t>
            </a:r>
          </a:p>
          <a:p>
            <a:pPr algn="ctr"/>
            <a:r>
              <a:rPr lang="it-IT" altLang="zh-CN" sz="1000" dirty="0"/>
              <a:t>ALUSrcB=</a:t>
            </a:r>
            <a:r>
              <a:rPr lang="en-US" altLang="zh-CN" sz="1000" dirty="0"/>
              <a:t>1</a:t>
            </a:r>
            <a:r>
              <a:rPr lang="it-IT" altLang="zh-CN" sz="1000" dirty="0"/>
              <a:t>0</a:t>
            </a: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0956C36D-2470-44F9-B68D-3D4FE1371D47}"/>
              </a:ext>
            </a:extLst>
          </p:cNvPr>
          <p:cNvSpPr/>
          <p:nvPr/>
        </p:nvSpPr>
        <p:spPr>
          <a:xfrm>
            <a:off x="6207068" y="270961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4F667CE8-1F88-4829-B284-4D1EDFD686B7}"/>
              </a:ext>
            </a:extLst>
          </p:cNvPr>
          <p:cNvSpPr/>
          <p:nvPr/>
        </p:nvSpPr>
        <p:spPr>
          <a:xfrm>
            <a:off x="6207717" y="425979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5C8A410-670E-4E1E-BA61-EF8329EEEDAD}"/>
              </a:ext>
            </a:extLst>
          </p:cNvPr>
          <p:cNvCxnSpPr>
            <a:cxnSpLocks/>
            <a:stCxn id="19" idx="6"/>
            <a:endCxn id="77" idx="0"/>
          </p:cNvCxnSpPr>
          <p:nvPr/>
        </p:nvCxnSpPr>
        <p:spPr>
          <a:xfrm>
            <a:off x="4413342" y="1520920"/>
            <a:ext cx="2261726" cy="1188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9848FBD3-3736-4265-9C79-DCF007CAC040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6675068" y="3645616"/>
            <a:ext cx="649" cy="614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D46459C3-ECE9-4FD0-AD69-7057DD254066}"/>
              </a:ext>
            </a:extLst>
          </p:cNvPr>
          <p:cNvCxnSpPr>
            <a:cxnSpLocks/>
            <a:stCxn id="78" idx="4"/>
          </p:cNvCxnSpPr>
          <p:nvPr/>
        </p:nvCxnSpPr>
        <p:spPr>
          <a:xfrm flipH="1">
            <a:off x="6675068" y="5195790"/>
            <a:ext cx="649" cy="1082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39C6D859-76E9-4864-BE1D-CE9A7F48CD27}"/>
              </a:ext>
            </a:extLst>
          </p:cNvPr>
          <p:cNvSpPr txBox="1"/>
          <p:nvPr/>
        </p:nvSpPr>
        <p:spPr>
          <a:xfrm rot="1710516">
            <a:off x="5587430" y="2026854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ADDI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2FF1DB78-F7A9-48CD-A253-D021A3F0692F}"/>
              </a:ext>
            </a:extLst>
          </p:cNvPr>
          <p:cNvSpPr txBox="1"/>
          <p:nvPr/>
        </p:nvSpPr>
        <p:spPr>
          <a:xfrm>
            <a:off x="5867936" y="2504258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S9: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计算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97C7C934-CC7F-46FA-B40A-ACF9FF01D85A}"/>
              </a:ext>
            </a:extLst>
          </p:cNvPr>
          <p:cNvSpPr txBox="1"/>
          <p:nvPr/>
        </p:nvSpPr>
        <p:spPr>
          <a:xfrm>
            <a:off x="5975518" y="3935008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S10: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写寄存器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70F7A2D-D321-4F2C-B1F7-951C7AD1BD63}"/>
              </a:ext>
            </a:extLst>
          </p:cNvPr>
          <p:cNvSpPr/>
          <p:nvPr/>
        </p:nvSpPr>
        <p:spPr>
          <a:xfrm>
            <a:off x="6207068" y="4440482"/>
            <a:ext cx="96372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n-NO" altLang="zh-CN" sz="1100" dirty="0"/>
              <a:t>RegDst = </a:t>
            </a:r>
            <a:r>
              <a:rPr lang="en-US" altLang="zh-CN" sz="1100" dirty="0"/>
              <a:t>0</a:t>
            </a:r>
            <a:endParaRPr lang="nn-NO" altLang="zh-CN" sz="1100" dirty="0"/>
          </a:p>
          <a:p>
            <a:pPr algn="ctr"/>
            <a:r>
              <a:rPr lang="nn-NO" altLang="zh-CN" sz="1100" dirty="0"/>
              <a:t>MemtoReg=0</a:t>
            </a:r>
          </a:p>
          <a:p>
            <a:pPr algn="ctr"/>
            <a:r>
              <a:rPr lang="nn-NO" altLang="zh-CN" sz="1100" dirty="0"/>
              <a:t>RegWrite</a:t>
            </a:r>
            <a:endParaRPr lang="zh-CN" altLang="en-US" sz="800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5A86E4AC-A49B-4625-B5C4-07F563586B4F}"/>
              </a:ext>
            </a:extLst>
          </p:cNvPr>
          <p:cNvSpPr/>
          <p:nvPr/>
        </p:nvSpPr>
        <p:spPr>
          <a:xfrm>
            <a:off x="5062837" y="988671"/>
            <a:ext cx="93244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20CD0FE-2F0B-42C5-9D51-27E379199721}"/>
              </a:ext>
            </a:extLst>
          </p:cNvPr>
          <p:cNvSpPr/>
          <p:nvPr/>
        </p:nvSpPr>
        <p:spPr>
          <a:xfrm>
            <a:off x="5140918" y="1235279"/>
            <a:ext cx="764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/>
              <a:t>PCSrc</a:t>
            </a:r>
            <a:r>
              <a:rPr lang="nn-NO" altLang="zh-CN" sz="1200" dirty="0"/>
              <a:t>=10</a:t>
            </a:r>
          </a:p>
          <a:p>
            <a:pPr algn="ctr"/>
            <a:r>
              <a:rPr lang="en-US" altLang="zh-CN" sz="1200" dirty="0"/>
              <a:t>PC</a:t>
            </a:r>
            <a:r>
              <a:rPr lang="nn-NO" altLang="zh-CN" sz="1200" dirty="0"/>
              <a:t>Write</a:t>
            </a:r>
            <a:endParaRPr lang="zh-CN" altLang="en-US" sz="9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368A78A8-471B-4F04-AAC3-A679A5C03821}"/>
              </a:ext>
            </a:extLst>
          </p:cNvPr>
          <p:cNvSpPr txBox="1"/>
          <p:nvPr/>
        </p:nvSpPr>
        <p:spPr>
          <a:xfrm>
            <a:off x="4602298" y="832609"/>
            <a:ext cx="795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S11: 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</a:rPr>
              <a:t>跳转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DCB01D40-34A7-4CC3-86F5-E5BE203DD638}"/>
              </a:ext>
            </a:extLst>
          </p:cNvPr>
          <p:cNvCxnSpPr>
            <a:cxnSpLocks/>
            <a:endCxn id="81" idx="2"/>
          </p:cNvCxnSpPr>
          <p:nvPr/>
        </p:nvCxnSpPr>
        <p:spPr>
          <a:xfrm flipV="1">
            <a:off x="4392825" y="1456671"/>
            <a:ext cx="670012" cy="43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BEB24495-A9E2-4BF4-A03B-C3AF421AF328}"/>
              </a:ext>
            </a:extLst>
          </p:cNvPr>
          <p:cNvSpPr txBox="1"/>
          <p:nvPr/>
        </p:nvSpPr>
        <p:spPr>
          <a:xfrm rot="235162">
            <a:off x="4358629" y="1057782"/>
            <a:ext cx="7875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Jump</a:t>
            </a: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4FF66553-8591-4499-A1D6-A1EB07E654E6}"/>
              </a:ext>
            </a:extLst>
          </p:cNvPr>
          <p:cNvCxnSpPr>
            <a:cxnSpLocks/>
            <a:stCxn id="81" idx="6"/>
          </p:cNvCxnSpPr>
          <p:nvPr/>
        </p:nvCxnSpPr>
        <p:spPr>
          <a:xfrm flipV="1">
            <a:off x="5995277" y="1451402"/>
            <a:ext cx="1414133" cy="5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698D5B3-5ACA-4345-9AEA-B5089A67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30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738E5018-904B-4447-A887-C90827F93BB3}"/>
              </a:ext>
            </a:extLst>
          </p:cNvPr>
          <p:cNvSpPr/>
          <p:nvPr/>
        </p:nvSpPr>
        <p:spPr>
          <a:xfrm>
            <a:off x="4678654" y="2690220"/>
            <a:ext cx="936000" cy="936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DAB44CEE-BFA9-4F91-BC38-AB4399DF4284}"/>
              </a:ext>
            </a:extLst>
          </p:cNvPr>
          <p:cNvSpPr/>
          <p:nvPr/>
        </p:nvSpPr>
        <p:spPr>
          <a:xfrm>
            <a:off x="4591617" y="2764446"/>
            <a:ext cx="112402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altLang="zh-CN" sz="1000" dirty="0"/>
              <a:t>ALUSrcA=  1</a:t>
            </a:r>
          </a:p>
          <a:p>
            <a:pPr algn="ctr"/>
            <a:r>
              <a:rPr lang="it-IT" altLang="zh-CN" sz="1000" dirty="0"/>
              <a:t>ALUSrcB=</a:t>
            </a:r>
            <a:r>
              <a:rPr lang="en-US" altLang="zh-CN" sz="1000" dirty="0"/>
              <a:t>0</a:t>
            </a:r>
            <a:r>
              <a:rPr lang="it-IT" altLang="zh-CN" sz="1000" dirty="0"/>
              <a:t>0</a:t>
            </a:r>
          </a:p>
          <a:p>
            <a:r>
              <a:rPr lang="en-US" altLang="zh-CN" sz="1000" dirty="0" err="1"/>
              <a:t>ALUControl</a:t>
            </a:r>
            <a:r>
              <a:rPr lang="en-US" altLang="zh-CN" sz="1000" dirty="0"/>
              <a:t>=!Zero</a:t>
            </a:r>
          </a:p>
          <a:p>
            <a:pPr algn="ctr"/>
            <a:r>
              <a:rPr lang="en-US" altLang="zh-CN" sz="1000" dirty="0" err="1"/>
              <a:t>BranchBne</a:t>
            </a:r>
            <a:endParaRPr lang="en-US" altLang="zh-CN" sz="1000" dirty="0"/>
          </a:p>
          <a:p>
            <a:pPr algn="ctr"/>
            <a:r>
              <a:rPr lang="en-US" altLang="zh-CN" sz="1000" dirty="0" err="1">
                <a:solidFill>
                  <a:srgbClr val="FF0000"/>
                </a:solidFill>
              </a:rPr>
              <a:t>PCSrc</a:t>
            </a:r>
            <a:r>
              <a:rPr lang="en-US" altLang="zh-CN" sz="1000" dirty="0">
                <a:solidFill>
                  <a:srgbClr val="FF0000"/>
                </a:solidFill>
              </a:rPr>
              <a:t>=01</a:t>
            </a:r>
            <a:endParaRPr lang="it-IT" altLang="zh-CN" sz="1000" dirty="0">
              <a:solidFill>
                <a:srgbClr val="FF000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999D2FB-C15B-4DBD-8621-A9334F899A0D}"/>
              </a:ext>
            </a:extLst>
          </p:cNvPr>
          <p:cNvSpPr txBox="1"/>
          <p:nvPr/>
        </p:nvSpPr>
        <p:spPr>
          <a:xfrm>
            <a:off x="4630666" y="2409464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S12: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分支</a:t>
            </a:r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zh-CN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66896611-D147-4BCA-920E-B375EE05ADC9}"/>
              </a:ext>
            </a:extLst>
          </p:cNvPr>
          <p:cNvSpPr txBox="1"/>
          <p:nvPr/>
        </p:nvSpPr>
        <p:spPr>
          <a:xfrm rot="2786462">
            <a:off x="4375183" y="1993745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BEN</a:t>
            </a: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57AC2871-EA99-48A7-91C0-49CD21651905}"/>
              </a:ext>
            </a:extLst>
          </p:cNvPr>
          <p:cNvCxnSpPr>
            <a:cxnSpLocks/>
            <a:stCxn id="19" idx="5"/>
            <a:endCxn id="91" idx="0"/>
          </p:cNvCxnSpPr>
          <p:nvPr/>
        </p:nvCxnSpPr>
        <p:spPr>
          <a:xfrm>
            <a:off x="4276268" y="1851846"/>
            <a:ext cx="870386" cy="83837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66">
            <a:extLst>
              <a:ext uri="{FF2B5EF4-FFF2-40B4-BE49-F238E27FC236}">
                <a16:creationId xmlns:a16="http://schemas.microsoft.com/office/drawing/2014/main" id="{5AF590C4-1CEC-48C6-8384-5CB614B0B2B0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5153630" y="3626220"/>
            <a:ext cx="29362" cy="265174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Object 6">
            <a:extLst>
              <a:ext uri="{FF2B5EF4-FFF2-40B4-BE49-F238E27FC236}">
                <a16:creationId xmlns:a16="http://schemas.microsoft.com/office/drawing/2014/main" id="{DFFAD3BA-0F17-4ED2-974F-11EC306C3DF7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6759158"/>
              </p:ext>
            </p:extLst>
          </p:nvPr>
        </p:nvGraphicFramePr>
        <p:xfrm>
          <a:off x="7611068" y="4679206"/>
          <a:ext cx="4456615" cy="1998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" name="VISIO" r:id="rId6" imgW="5886360" imgH="2301120" progId="Visio.Drawing.6">
                  <p:embed/>
                </p:oleObj>
              </mc:Choice>
              <mc:Fallback>
                <p:oleObj name="VISIO" r:id="rId6" imgW="5886360" imgH="2301120" progId="Visio.Drawing.6">
                  <p:embed/>
                  <p:pic>
                    <p:nvPicPr>
                      <p:cNvPr id="92" name="Object 6">
                        <a:extLst>
                          <a:ext uri="{FF2B5EF4-FFF2-40B4-BE49-F238E27FC236}">
                            <a16:creationId xmlns:a16="http://schemas.microsoft.com/office/drawing/2014/main" id="{CE6CDAAC-72A1-4EBF-8DFB-E32E54C4FD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1068" y="4679206"/>
                        <a:ext cx="4456615" cy="199898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109467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EACB8D13-92CA-4029-8F08-ADBFD08A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扩展 </a:t>
            </a:r>
            <a:r>
              <a:rPr lang="en-US" altLang="zh-CN" sz="3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andi</a:t>
            </a: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3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</a:t>
            </a:r>
            <a:r>
              <a:rPr lang="en-US" altLang="zh-CN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36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控制单元 </a:t>
            </a:r>
            <a:r>
              <a:rPr lang="en-US" altLang="zh-CN" sz="3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FSM</a:t>
            </a:r>
            <a:endParaRPr lang="zh-CN" altLang="en-US" sz="4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285CFA6-CBB8-4EE6-A18A-774E49E3AD93}"/>
              </a:ext>
            </a:extLst>
          </p:cNvPr>
          <p:cNvSpPr/>
          <p:nvPr/>
        </p:nvSpPr>
        <p:spPr>
          <a:xfrm>
            <a:off x="1590497" y="105292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168E8FA-A897-4836-A0A1-4CB27CAEB342}"/>
              </a:ext>
            </a:extLst>
          </p:cNvPr>
          <p:cNvSpPr txBox="1"/>
          <p:nvPr/>
        </p:nvSpPr>
        <p:spPr>
          <a:xfrm>
            <a:off x="691013" y="1544209"/>
            <a:ext cx="58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Reset</a:t>
            </a:r>
            <a:endParaRPr lang="zh-CN" altLang="en-US" sz="14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45E8CD6-4891-4749-BFB3-9F0A4FFF02A1}"/>
              </a:ext>
            </a:extLst>
          </p:cNvPr>
          <p:cNvCxnSpPr>
            <a:cxnSpLocks/>
            <a:stCxn id="15" idx="3"/>
            <a:endCxn id="14" idx="2"/>
          </p:cNvCxnSpPr>
          <p:nvPr/>
        </p:nvCxnSpPr>
        <p:spPr>
          <a:xfrm flipV="1">
            <a:off x="1280342" y="1520920"/>
            <a:ext cx="310155" cy="177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CC336CD-2956-45C9-B61A-0998FE2CDD64}"/>
              </a:ext>
            </a:extLst>
          </p:cNvPr>
          <p:cNvSpPr txBox="1"/>
          <p:nvPr/>
        </p:nvSpPr>
        <p:spPr>
          <a:xfrm>
            <a:off x="637265" y="890597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S0: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取指令 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+ PC'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E6117D-F9A0-42D8-9115-656B613F7449}"/>
              </a:ext>
            </a:extLst>
          </p:cNvPr>
          <p:cNvSpPr/>
          <p:nvPr/>
        </p:nvSpPr>
        <p:spPr>
          <a:xfrm>
            <a:off x="1422418" y="1044447"/>
            <a:ext cx="1270214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altLang="zh-CN" sz="800" dirty="0"/>
              <a:t>IRWrite</a:t>
            </a:r>
          </a:p>
          <a:p>
            <a:pPr algn="ctr"/>
            <a:r>
              <a:rPr lang="it-IT" altLang="zh-CN" sz="800" dirty="0"/>
              <a:t>IorD = 0</a:t>
            </a:r>
          </a:p>
          <a:p>
            <a:pPr algn="ctr"/>
            <a:r>
              <a:rPr lang="en-US" altLang="zh-CN" sz="800" dirty="0" err="1"/>
              <a:t>ALUControl</a:t>
            </a:r>
            <a:r>
              <a:rPr lang="en-US" altLang="zh-CN" sz="800" dirty="0"/>
              <a:t>=</a:t>
            </a:r>
            <a:r>
              <a:rPr lang="zh-CN" altLang="en-US" sz="800" dirty="0"/>
              <a:t>加法</a:t>
            </a:r>
            <a:endParaRPr lang="en-US" altLang="zh-CN" sz="800" dirty="0"/>
          </a:p>
          <a:p>
            <a:pPr algn="ctr"/>
            <a:r>
              <a:rPr lang="it-IT" altLang="zh-CN" sz="800" dirty="0"/>
              <a:t>ALUSrcA=  0</a:t>
            </a:r>
          </a:p>
          <a:p>
            <a:pPr algn="ctr"/>
            <a:r>
              <a:rPr lang="it-IT" altLang="zh-CN" sz="800" dirty="0"/>
              <a:t>ALUSrcB=01</a:t>
            </a:r>
          </a:p>
          <a:p>
            <a:pPr algn="ctr"/>
            <a:r>
              <a:rPr lang="it-IT" altLang="zh-CN" sz="800" dirty="0"/>
              <a:t>PCwrite</a:t>
            </a:r>
          </a:p>
          <a:p>
            <a:pPr algn="ctr"/>
            <a:r>
              <a:rPr lang="it-IT" altLang="zh-CN" sz="800" b="1" dirty="0">
                <a:solidFill>
                  <a:srgbClr val="FF0000"/>
                </a:solidFill>
              </a:rPr>
              <a:t>PCSrc=00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DEC822A-A8C8-4FB7-9887-9C796C6E0DFA}"/>
              </a:ext>
            </a:extLst>
          </p:cNvPr>
          <p:cNvSpPr/>
          <p:nvPr/>
        </p:nvSpPr>
        <p:spPr>
          <a:xfrm>
            <a:off x="3477342" y="105292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F9C544-E74F-4A1F-BBDB-3AD6BA0B403F}"/>
              </a:ext>
            </a:extLst>
          </p:cNvPr>
          <p:cNvSpPr txBox="1"/>
          <p:nvPr/>
        </p:nvSpPr>
        <p:spPr>
          <a:xfrm>
            <a:off x="3020958" y="883643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S1: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译码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CCDD73E-F34C-4B5C-8032-CBF8558F233E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2526497" y="1520920"/>
            <a:ext cx="9508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E8F5E885-EB39-4CD8-BC05-F9EF52E92186}"/>
              </a:ext>
            </a:extLst>
          </p:cNvPr>
          <p:cNvSpPr/>
          <p:nvPr/>
        </p:nvSpPr>
        <p:spPr>
          <a:xfrm>
            <a:off x="743765" y="270961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42819DA-DFAB-467D-975C-768421A00B7B}"/>
              </a:ext>
            </a:extLst>
          </p:cNvPr>
          <p:cNvSpPr/>
          <p:nvPr/>
        </p:nvSpPr>
        <p:spPr>
          <a:xfrm>
            <a:off x="707070" y="3000846"/>
            <a:ext cx="10118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err="1"/>
              <a:t>ALUControl</a:t>
            </a:r>
            <a:r>
              <a:rPr lang="en-US" altLang="zh-CN" sz="900" dirty="0"/>
              <a:t>=</a:t>
            </a:r>
            <a:r>
              <a:rPr lang="zh-CN" altLang="en-US" sz="900" dirty="0"/>
              <a:t>加法</a:t>
            </a:r>
            <a:endParaRPr lang="en-US" altLang="zh-CN" sz="900" dirty="0"/>
          </a:p>
          <a:p>
            <a:pPr algn="ctr"/>
            <a:r>
              <a:rPr lang="it-IT" altLang="zh-CN" sz="900" dirty="0"/>
              <a:t>ALUSrcA=  1</a:t>
            </a:r>
          </a:p>
          <a:p>
            <a:pPr algn="ctr"/>
            <a:r>
              <a:rPr lang="it-IT" altLang="zh-CN" sz="900" dirty="0"/>
              <a:t>ALUSrcB=10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1D598C3-C68D-47F4-ACD1-B6170E4DD7AB}"/>
              </a:ext>
            </a:extLst>
          </p:cNvPr>
          <p:cNvSpPr txBox="1"/>
          <p:nvPr/>
        </p:nvSpPr>
        <p:spPr>
          <a:xfrm>
            <a:off x="102461" y="2435887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S2: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求存储器地址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E073095-2EA0-42A7-8637-7FE1E760EDDB}"/>
              </a:ext>
            </a:extLst>
          </p:cNvPr>
          <p:cNvCxnSpPr>
            <a:cxnSpLocks/>
            <a:stCxn id="19" idx="3"/>
            <a:endCxn id="22" idx="7"/>
          </p:cNvCxnSpPr>
          <p:nvPr/>
        </p:nvCxnSpPr>
        <p:spPr>
          <a:xfrm flipH="1">
            <a:off x="1542691" y="1851846"/>
            <a:ext cx="2071725" cy="994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E73259A-7E53-4AE4-A915-4D9A4F674543}"/>
              </a:ext>
            </a:extLst>
          </p:cNvPr>
          <p:cNvSpPr txBox="1"/>
          <p:nvPr/>
        </p:nvSpPr>
        <p:spPr>
          <a:xfrm rot="20060416">
            <a:off x="1705741" y="2159296"/>
            <a:ext cx="1366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LW </a:t>
            </a:r>
            <a:r>
              <a:rPr lang="zh-CN" altLang="en-US" sz="1100" dirty="0"/>
              <a:t>或</a:t>
            </a:r>
            <a:r>
              <a:rPr lang="en-US" altLang="zh-CN" sz="1100" dirty="0"/>
              <a:t> Op = SW</a:t>
            </a:r>
            <a:endParaRPr lang="zh-CN" altLang="en-US" sz="11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E9E49B2-5CE4-404B-BDA4-D18C90F06684}"/>
              </a:ext>
            </a:extLst>
          </p:cNvPr>
          <p:cNvSpPr/>
          <p:nvPr/>
        </p:nvSpPr>
        <p:spPr>
          <a:xfrm>
            <a:off x="743765" y="4259791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C111569-2719-4448-9E94-EAC24ED3409F}"/>
              </a:ext>
            </a:extLst>
          </p:cNvPr>
          <p:cNvSpPr/>
          <p:nvPr/>
        </p:nvSpPr>
        <p:spPr>
          <a:xfrm>
            <a:off x="920251" y="4609759"/>
            <a:ext cx="6367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/>
              <a:t>IorD</a:t>
            </a:r>
            <a:r>
              <a:rPr lang="en-US" altLang="zh-CN" sz="1100" dirty="0"/>
              <a:t> = 1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D3DBFBC-37DF-48D0-B271-F3A0E4D11906}"/>
              </a:ext>
            </a:extLst>
          </p:cNvPr>
          <p:cNvSpPr txBox="1"/>
          <p:nvPr/>
        </p:nvSpPr>
        <p:spPr>
          <a:xfrm>
            <a:off x="106558" y="4049328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S3: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读存储器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646956A-B9FB-4888-856F-43E60F3F3659}"/>
              </a:ext>
            </a:extLst>
          </p:cNvPr>
          <p:cNvSpPr/>
          <p:nvPr/>
        </p:nvSpPr>
        <p:spPr>
          <a:xfrm>
            <a:off x="743765" y="580996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8A5FFCD-071F-4B20-9EE0-DBDDAB708857}"/>
              </a:ext>
            </a:extLst>
          </p:cNvPr>
          <p:cNvSpPr txBox="1"/>
          <p:nvPr/>
        </p:nvSpPr>
        <p:spPr>
          <a:xfrm>
            <a:off x="106558" y="5581938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S4: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写寄存器</a:t>
            </a:r>
            <a:endParaRPr lang="en-US" altLang="zh-CN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      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文件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668FDAA-5C28-49F5-85C6-1E7F70A206DA}"/>
              </a:ext>
            </a:extLst>
          </p:cNvPr>
          <p:cNvSpPr/>
          <p:nvPr/>
        </p:nvSpPr>
        <p:spPr>
          <a:xfrm>
            <a:off x="733724" y="5985998"/>
            <a:ext cx="96372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/>
              <a:t>RegDst</a:t>
            </a:r>
            <a:r>
              <a:rPr lang="en-US" altLang="zh-CN" sz="1100" dirty="0"/>
              <a:t> = 0</a:t>
            </a:r>
          </a:p>
          <a:p>
            <a:pPr algn="ctr"/>
            <a:r>
              <a:rPr lang="en-US" altLang="zh-CN" sz="1100" dirty="0" err="1"/>
              <a:t>MemtoReg</a:t>
            </a:r>
            <a:r>
              <a:rPr lang="en-US" altLang="zh-CN" sz="1100" dirty="0"/>
              <a:t>=1</a:t>
            </a:r>
          </a:p>
          <a:p>
            <a:pPr algn="ctr"/>
            <a:r>
              <a:rPr lang="en-US" altLang="zh-CN" sz="1100" dirty="0" err="1"/>
              <a:t>RegWrite</a:t>
            </a:r>
            <a:endParaRPr lang="zh-CN" altLang="en-US" sz="8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6970C78-28BB-4AF8-8809-CC6235DF7892}"/>
              </a:ext>
            </a:extLst>
          </p:cNvPr>
          <p:cNvCxnSpPr>
            <a:cxnSpLocks/>
            <a:stCxn id="22" idx="4"/>
            <a:endCxn id="31" idx="0"/>
          </p:cNvCxnSpPr>
          <p:nvPr/>
        </p:nvCxnSpPr>
        <p:spPr>
          <a:xfrm>
            <a:off x="1211765" y="3645616"/>
            <a:ext cx="0" cy="614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C06DF0B-7905-4F9D-8C45-3B6DC55C785E}"/>
              </a:ext>
            </a:extLst>
          </p:cNvPr>
          <p:cNvCxnSpPr>
            <a:cxnSpLocks/>
            <a:stCxn id="31" idx="4"/>
            <a:endCxn id="26" idx="0"/>
          </p:cNvCxnSpPr>
          <p:nvPr/>
        </p:nvCxnSpPr>
        <p:spPr>
          <a:xfrm>
            <a:off x="1211765" y="5195791"/>
            <a:ext cx="0" cy="614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BF9BAA8-40C1-4E0A-8E14-52C394F6E78A}"/>
              </a:ext>
            </a:extLst>
          </p:cNvPr>
          <p:cNvSpPr txBox="1"/>
          <p:nvPr/>
        </p:nvSpPr>
        <p:spPr>
          <a:xfrm>
            <a:off x="565482" y="3760684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LW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8D91FC7-C41E-49CA-9CA6-DD4168BF16A2}"/>
              </a:ext>
            </a:extLst>
          </p:cNvPr>
          <p:cNvCxnSpPr>
            <a:cxnSpLocks/>
            <a:stCxn id="26" idx="6"/>
            <a:endCxn id="14" idx="0"/>
          </p:cNvCxnSpPr>
          <p:nvPr/>
        </p:nvCxnSpPr>
        <p:spPr>
          <a:xfrm flipV="1">
            <a:off x="1679765" y="1052920"/>
            <a:ext cx="378732" cy="5225046"/>
          </a:xfrm>
          <a:prstGeom prst="bentConnector4">
            <a:avLst>
              <a:gd name="adj1" fmla="val 2249680"/>
              <a:gd name="adj2" fmla="val 104375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ED3113D9-E7B2-461F-9F04-E3E35C0FEA68}"/>
              </a:ext>
            </a:extLst>
          </p:cNvPr>
          <p:cNvSpPr/>
          <p:nvPr/>
        </p:nvSpPr>
        <p:spPr>
          <a:xfrm>
            <a:off x="2108725" y="4263282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1A461CE-5549-47CB-BEA9-788EF4FA4F58}"/>
              </a:ext>
            </a:extLst>
          </p:cNvPr>
          <p:cNvCxnSpPr>
            <a:cxnSpLocks/>
            <a:stCxn id="22" idx="5"/>
            <a:endCxn id="40" idx="1"/>
          </p:cNvCxnSpPr>
          <p:nvPr/>
        </p:nvCxnSpPr>
        <p:spPr>
          <a:xfrm>
            <a:off x="1542691" y="3508542"/>
            <a:ext cx="703108" cy="891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02AF27E-B46A-475F-B1D5-96FE6DF7FE00}"/>
              </a:ext>
            </a:extLst>
          </p:cNvPr>
          <p:cNvSpPr txBox="1"/>
          <p:nvPr/>
        </p:nvSpPr>
        <p:spPr>
          <a:xfrm>
            <a:off x="1673097" y="3562101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SW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CF2360B-C69D-44EB-99E0-770F2D4A3337}"/>
              </a:ext>
            </a:extLst>
          </p:cNvPr>
          <p:cNvSpPr/>
          <p:nvPr/>
        </p:nvSpPr>
        <p:spPr>
          <a:xfrm>
            <a:off x="2187295" y="4513461"/>
            <a:ext cx="8114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/>
              <a:t>IorD</a:t>
            </a:r>
            <a:r>
              <a:rPr lang="en-US" altLang="zh-CN" sz="1100" dirty="0"/>
              <a:t> = 1</a:t>
            </a:r>
          </a:p>
          <a:p>
            <a:pPr algn="ctr"/>
            <a:r>
              <a:rPr lang="en-US" altLang="zh-CN" sz="1100" dirty="0" err="1"/>
              <a:t>MemWrite</a:t>
            </a:r>
            <a:endParaRPr lang="zh-CN" altLang="en-US" sz="8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F8805F4-E097-4CFE-90BC-3F202D65BF3F}"/>
              </a:ext>
            </a:extLst>
          </p:cNvPr>
          <p:cNvSpPr txBox="1"/>
          <p:nvPr/>
        </p:nvSpPr>
        <p:spPr>
          <a:xfrm>
            <a:off x="1988356" y="3959848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S5: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写存储器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01F7310-0549-43C9-A10A-FEF104189E3A}"/>
              </a:ext>
            </a:extLst>
          </p:cNvPr>
          <p:cNvCxnSpPr>
            <a:cxnSpLocks/>
            <a:stCxn id="40" idx="4"/>
          </p:cNvCxnSpPr>
          <p:nvPr/>
        </p:nvCxnSpPr>
        <p:spPr>
          <a:xfrm>
            <a:off x="2576725" y="5199282"/>
            <a:ext cx="16290" cy="1086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B5EEDA66-8660-445B-ADCD-E77CEF179631}"/>
              </a:ext>
            </a:extLst>
          </p:cNvPr>
          <p:cNvSpPr/>
          <p:nvPr/>
        </p:nvSpPr>
        <p:spPr>
          <a:xfrm>
            <a:off x="3503627" y="425979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C41151D-38CE-4B82-843E-66C0F267581E}"/>
              </a:ext>
            </a:extLst>
          </p:cNvPr>
          <p:cNvSpPr/>
          <p:nvPr/>
        </p:nvSpPr>
        <p:spPr>
          <a:xfrm>
            <a:off x="3501016" y="270961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221E7E7-783A-40FA-8ADA-1823AF6E0E8A}"/>
              </a:ext>
            </a:extLst>
          </p:cNvPr>
          <p:cNvCxnSpPr>
            <a:cxnSpLocks/>
            <a:stCxn id="19" idx="4"/>
            <a:endCxn id="66" idx="0"/>
          </p:cNvCxnSpPr>
          <p:nvPr/>
        </p:nvCxnSpPr>
        <p:spPr>
          <a:xfrm flipH="1">
            <a:off x="2780947" y="1988920"/>
            <a:ext cx="1164395" cy="720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CA1CD19D-AF44-42B7-92F6-64A7AD09B661}"/>
              </a:ext>
            </a:extLst>
          </p:cNvPr>
          <p:cNvSpPr/>
          <p:nvPr/>
        </p:nvSpPr>
        <p:spPr>
          <a:xfrm>
            <a:off x="3515405" y="4452919"/>
            <a:ext cx="96372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n-NO" altLang="zh-CN" sz="1100" dirty="0"/>
              <a:t>RegDst = 1</a:t>
            </a:r>
          </a:p>
          <a:p>
            <a:pPr algn="ctr"/>
            <a:r>
              <a:rPr lang="nn-NO" altLang="zh-CN" sz="1100" dirty="0"/>
              <a:t>MemtoReg=0</a:t>
            </a:r>
          </a:p>
          <a:p>
            <a:pPr algn="ctr"/>
            <a:r>
              <a:rPr lang="nn-NO" altLang="zh-CN" sz="1100" dirty="0"/>
              <a:t>RegWrite</a:t>
            </a:r>
            <a:endParaRPr lang="zh-CN" altLang="en-US" sz="800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DD25E99-6E46-4F6C-A2D1-17E9BDAE3E2F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2780947" y="3645616"/>
            <a:ext cx="833469" cy="754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7BA1D4E-5E06-4982-994C-BC4EE4496866}"/>
              </a:ext>
            </a:extLst>
          </p:cNvPr>
          <p:cNvCxnSpPr>
            <a:cxnSpLocks/>
            <a:stCxn id="48" idx="4"/>
          </p:cNvCxnSpPr>
          <p:nvPr/>
        </p:nvCxnSpPr>
        <p:spPr>
          <a:xfrm flipH="1">
            <a:off x="3965262" y="5195790"/>
            <a:ext cx="6365" cy="1082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5630B5B9-E657-43A4-B7CD-67AD920DE8A7}"/>
              </a:ext>
            </a:extLst>
          </p:cNvPr>
          <p:cNvSpPr txBox="1"/>
          <p:nvPr/>
        </p:nvSpPr>
        <p:spPr>
          <a:xfrm rot="19683771">
            <a:off x="2917344" y="2079669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R-type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3CF22FA-E2E9-43C2-B1EF-61AE2B30E56B}"/>
              </a:ext>
            </a:extLst>
          </p:cNvPr>
          <p:cNvSpPr txBox="1"/>
          <p:nvPr/>
        </p:nvSpPr>
        <p:spPr>
          <a:xfrm>
            <a:off x="2159681" y="2485324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S6: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计算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35BACB6-7C01-4A98-8000-3079D6A00A65}"/>
              </a:ext>
            </a:extLst>
          </p:cNvPr>
          <p:cNvSpPr txBox="1"/>
          <p:nvPr/>
        </p:nvSpPr>
        <p:spPr>
          <a:xfrm>
            <a:off x="3300029" y="3965034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S7: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写寄存器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AD5F471-E1A6-4303-8E60-809BDAE9F169}"/>
              </a:ext>
            </a:extLst>
          </p:cNvPr>
          <p:cNvSpPr/>
          <p:nvPr/>
        </p:nvSpPr>
        <p:spPr>
          <a:xfrm>
            <a:off x="2296734" y="2981529"/>
            <a:ext cx="10118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 err="1"/>
              <a:t>ALUControl</a:t>
            </a:r>
            <a:r>
              <a:rPr lang="en-US" altLang="zh-CN" sz="900" dirty="0"/>
              <a:t>=</a:t>
            </a:r>
            <a:r>
              <a:rPr lang="zh-CN" altLang="en-US" sz="900" dirty="0"/>
              <a:t>变化</a:t>
            </a:r>
            <a:endParaRPr lang="en-US" altLang="zh-CN" sz="900" dirty="0"/>
          </a:p>
          <a:p>
            <a:pPr algn="ctr"/>
            <a:r>
              <a:rPr lang="en-US" altLang="zh-CN" sz="900" dirty="0" err="1"/>
              <a:t>ALUSrcA</a:t>
            </a:r>
            <a:r>
              <a:rPr lang="en-US" altLang="zh-CN" sz="900" dirty="0"/>
              <a:t>= 1</a:t>
            </a:r>
          </a:p>
          <a:p>
            <a:pPr algn="ctr"/>
            <a:r>
              <a:rPr lang="en-US" altLang="zh-CN" sz="900" dirty="0" err="1"/>
              <a:t>ALUSrcB</a:t>
            </a:r>
            <a:r>
              <a:rPr lang="en-US" altLang="zh-CN" sz="900" dirty="0"/>
              <a:t>=00</a:t>
            </a:r>
            <a:endParaRPr lang="zh-CN" altLang="en-US" sz="600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E264F848-7F9E-46F9-A223-CBD251DED857}"/>
              </a:ext>
            </a:extLst>
          </p:cNvPr>
          <p:cNvSpPr/>
          <p:nvPr/>
        </p:nvSpPr>
        <p:spPr>
          <a:xfrm>
            <a:off x="2312947" y="270961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4C923C67-ABAB-4A47-BE72-B81E4F5C94C7}"/>
              </a:ext>
            </a:extLst>
          </p:cNvPr>
          <p:cNvCxnSpPr>
            <a:cxnSpLocks/>
            <a:stCxn id="50" idx="4"/>
          </p:cNvCxnSpPr>
          <p:nvPr/>
        </p:nvCxnSpPr>
        <p:spPr>
          <a:xfrm rot="16200000" flipH="1">
            <a:off x="2990050" y="4624582"/>
            <a:ext cx="2632350" cy="674418"/>
          </a:xfrm>
          <a:prstGeom prst="bentConnector3">
            <a:avLst>
              <a:gd name="adj1" fmla="val 93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3806A4E-6DF3-4353-BDD6-AC6430AE8F34}"/>
              </a:ext>
            </a:extLst>
          </p:cNvPr>
          <p:cNvCxnSpPr>
            <a:cxnSpLocks/>
            <a:stCxn id="19" idx="5"/>
            <a:endCxn id="50" idx="0"/>
          </p:cNvCxnSpPr>
          <p:nvPr/>
        </p:nvCxnSpPr>
        <p:spPr>
          <a:xfrm flipH="1">
            <a:off x="3969016" y="1851846"/>
            <a:ext cx="307252" cy="857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4D32EA22-2F7E-4EFA-9D38-36D264BDB84B}"/>
              </a:ext>
            </a:extLst>
          </p:cNvPr>
          <p:cNvSpPr txBox="1"/>
          <p:nvPr/>
        </p:nvSpPr>
        <p:spPr>
          <a:xfrm rot="17381746">
            <a:off x="3610866" y="2158271"/>
            <a:ext cx="726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BEQ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A405A04-BE64-4C99-8BBA-F4798EF835C5}"/>
              </a:ext>
            </a:extLst>
          </p:cNvPr>
          <p:cNvSpPr txBox="1"/>
          <p:nvPr/>
        </p:nvSpPr>
        <p:spPr>
          <a:xfrm>
            <a:off x="3291989" y="2482283"/>
            <a:ext cx="714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S8: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分支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289BBB5-FEFD-47C4-B2EC-79D7CE1E59D4}"/>
              </a:ext>
            </a:extLst>
          </p:cNvPr>
          <p:cNvSpPr/>
          <p:nvPr/>
        </p:nvSpPr>
        <p:spPr>
          <a:xfrm>
            <a:off x="3434818" y="2783842"/>
            <a:ext cx="108234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altLang="zh-CN" sz="1000" dirty="0"/>
              <a:t>ALUSrcA=  1</a:t>
            </a:r>
          </a:p>
          <a:p>
            <a:pPr algn="ctr"/>
            <a:r>
              <a:rPr lang="it-IT" altLang="zh-CN" sz="1000" dirty="0"/>
              <a:t>ALUSrcB=</a:t>
            </a:r>
            <a:r>
              <a:rPr lang="en-US" altLang="zh-CN" sz="1000" dirty="0"/>
              <a:t>0</a:t>
            </a:r>
            <a:r>
              <a:rPr lang="it-IT" altLang="zh-CN" sz="1000" dirty="0"/>
              <a:t>0</a:t>
            </a:r>
          </a:p>
          <a:p>
            <a:r>
              <a:rPr lang="en-US" altLang="zh-CN" sz="1000" dirty="0" err="1"/>
              <a:t>ALUControl</a:t>
            </a:r>
            <a:r>
              <a:rPr lang="en-US" altLang="zh-CN" sz="1000" dirty="0"/>
              <a:t>=Zero</a:t>
            </a:r>
          </a:p>
          <a:p>
            <a:pPr algn="ctr"/>
            <a:r>
              <a:rPr lang="en-US" altLang="zh-CN" sz="1000" dirty="0"/>
              <a:t>Branch</a:t>
            </a:r>
          </a:p>
          <a:p>
            <a:pPr algn="ctr"/>
            <a:r>
              <a:rPr lang="en-US" altLang="zh-CN" sz="1000" dirty="0" err="1">
                <a:solidFill>
                  <a:srgbClr val="FF0000"/>
                </a:solidFill>
              </a:rPr>
              <a:t>PCSrc</a:t>
            </a:r>
            <a:r>
              <a:rPr lang="en-US" altLang="zh-CN" sz="1000" dirty="0">
                <a:solidFill>
                  <a:srgbClr val="FF0000"/>
                </a:solidFill>
              </a:rPr>
              <a:t>=01</a:t>
            </a:r>
            <a:endParaRPr lang="it-IT" altLang="zh-CN" sz="1000" dirty="0">
              <a:solidFill>
                <a:srgbClr val="FF0000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8CF0514-8FF1-40B3-8363-7289AFEEBEB9}"/>
              </a:ext>
            </a:extLst>
          </p:cNvPr>
          <p:cNvSpPr/>
          <p:nvPr/>
        </p:nvSpPr>
        <p:spPr>
          <a:xfrm>
            <a:off x="3310235" y="1136435"/>
            <a:ext cx="1270214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altLang="zh-CN" sz="1000" dirty="0"/>
              <a:t>ALUSrcA=  0</a:t>
            </a:r>
          </a:p>
          <a:p>
            <a:pPr algn="ctr"/>
            <a:r>
              <a:rPr lang="it-IT" altLang="zh-CN" sz="1000" dirty="0"/>
              <a:t>ALUSrcB=11</a:t>
            </a:r>
          </a:p>
          <a:p>
            <a:pPr algn="ctr"/>
            <a:r>
              <a:rPr lang="en-US" altLang="zh-CN" sz="1000" dirty="0" err="1"/>
              <a:t>ALUControl</a:t>
            </a:r>
            <a:r>
              <a:rPr lang="en-US" altLang="zh-CN" sz="1000" dirty="0"/>
              <a:t>=</a:t>
            </a:r>
            <a:r>
              <a:rPr lang="zh-CN" altLang="en-US" sz="1000" dirty="0"/>
              <a:t>加法</a:t>
            </a:r>
            <a:endParaRPr lang="en-US" altLang="zh-CN" sz="10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E9D8C68-6612-46FE-BD5C-D06C8E10D9F7}"/>
              </a:ext>
            </a:extLst>
          </p:cNvPr>
          <p:cNvSpPr/>
          <p:nvPr/>
        </p:nvSpPr>
        <p:spPr>
          <a:xfrm>
            <a:off x="6132437" y="3023488"/>
            <a:ext cx="11031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ALUControl</a:t>
            </a:r>
            <a:r>
              <a:rPr lang="en-US" altLang="zh-CN" sz="1000" dirty="0"/>
              <a:t>=</a:t>
            </a:r>
            <a:r>
              <a:rPr lang="zh-CN" altLang="en-US" sz="1000" dirty="0"/>
              <a:t>加法</a:t>
            </a:r>
            <a:endParaRPr lang="en-US" altLang="zh-CN" sz="1000" dirty="0"/>
          </a:p>
          <a:p>
            <a:pPr algn="ctr"/>
            <a:r>
              <a:rPr lang="it-IT" altLang="zh-CN" sz="1000" dirty="0"/>
              <a:t>ALUSrcA=  1</a:t>
            </a:r>
          </a:p>
          <a:p>
            <a:pPr algn="ctr"/>
            <a:r>
              <a:rPr lang="it-IT" altLang="zh-CN" sz="1000" dirty="0"/>
              <a:t>ALUSrcB=</a:t>
            </a:r>
            <a:r>
              <a:rPr lang="en-US" altLang="zh-CN" sz="1000" dirty="0"/>
              <a:t>1</a:t>
            </a:r>
            <a:r>
              <a:rPr lang="it-IT" altLang="zh-CN" sz="1000" dirty="0"/>
              <a:t>0</a:t>
            </a: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0956C36D-2470-44F9-B68D-3D4FE1371D47}"/>
              </a:ext>
            </a:extLst>
          </p:cNvPr>
          <p:cNvSpPr/>
          <p:nvPr/>
        </p:nvSpPr>
        <p:spPr>
          <a:xfrm>
            <a:off x="6207068" y="270961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4F667CE8-1F88-4829-B284-4D1EDFD686B7}"/>
              </a:ext>
            </a:extLst>
          </p:cNvPr>
          <p:cNvSpPr/>
          <p:nvPr/>
        </p:nvSpPr>
        <p:spPr>
          <a:xfrm>
            <a:off x="6207717" y="425979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5C8A410-670E-4E1E-BA61-EF8329EEEDAD}"/>
              </a:ext>
            </a:extLst>
          </p:cNvPr>
          <p:cNvCxnSpPr>
            <a:cxnSpLocks/>
            <a:stCxn id="19" idx="5"/>
            <a:endCxn id="77" idx="0"/>
          </p:cNvCxnSpPr>
          <p:nvPr/>
        </p:nvCxnSpPr>
        <p:spPr>
          <a:xfrm>
            <a:off x="4276268" y="1851846"/>
            <a:ext cx="2398800" cy="857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9848FBD3-3736-4265-9C79-DCF007CAC040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6675068" y="3645616"/>
            <a:ext cx="649" cy="614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D46459C3-ECE9-4FD0-AD69-7057DD254066}"/>
              </a:ext>
            </a:extLst>
          </p:cNvPr>
          <p:cNvCxnSpPr>
            <a:cxnSpLocks/>
            <a:stCxn id="78" idx="4"/>
          </p:cNvCxnSpPr>
          <p:nvPr/>
        </p:nvCxnSpPr>
        <p:spPr>
          <a:xfrm flipH="1">
            <a:off x="6675068" y="5195790"/>
            <a:ext cx="649" cy="1082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39C6D859-76E9-4864-BE1D-CE9A7F48CD27}"/>
              </a:ext>
            </a:extLst>
          </p:cNvPr>
          <p:cNvSpPr txBox="1"/>
          <p:nvPr/>
        </p:nvSpPr>
        <p:spPr>
          <a:xfrm rot="1125510">
            <a:off x="5054411" y="2247673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ADDI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2FF1DB78-F7A9-48CD-A253-D021A3F0692F}"/>
              </a:ext>
            </a:extLst>
          </p:cNvPr>
          <p:cNvSpPr txBox="1"/>
          <p:nvPr/>
        </p:nvSpPr>
        <p:spPr>
          <a:xfrm>
            <a:off x="5762279" y="2647569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S9: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计算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97C7C934-CC7F-46FA-B40A-ACF9FF01D85A}"/>
              </a:ext>
            </a:extLst>
          </p:cNvPr>
          <p:cNvSpPr txBox="1"/>
          <p:nvPr/>
        </p:nvSpPr>
        <p:spPr>
          <a:xfrm>
            <a:off x="5975518" y="3935008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S10: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写寄存器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70F7A2D-D321-4F2C-B1F7-951C7AD1BD63}"/>
              </a:ext>
            </a:extLst>
          </p:cNvPr>
          <p:cNvSpPr/>
          <p:nvPr/>
        </p:nvSpPr>
        <p:spPr>
          <a:xfrm>
            <a:off x="6207068" y="4440482"/>
            <a:ext cx="96372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n-NO" altLang="zh-CN" sz="1100" dirty="0"/>
              <a:t>RegDst = </a:t>
            </a:r>
            <a:r>
              <a:rPr lang="en-US" altLang="zh-CN" sz="1100" dirty="0"/>
              <a:t>0</a:t>
            </a:r>
            <a:endParaRPr lang="nn-NO" altLang="zh-CN" sz="1100" dirty="0"/>
          </a:p>
          <a:p>
            <a:pPr algn="ctr"/>
            <a:r>
              <a:rPr lang="nn-NO" altLang="zh-CN" sz="1100" dirty="0"/>
              <a:t>MemtoReg=0</a:t>
            </a:r>
          </a:p>
          <a:p>
            <a:pPr algn="ctr"/>
            <a:r>
              <a:rPr lang="nn-NO" altLang="zh-CN" sz="1100" dirty="0"/>
              <a:t>RegWrite</a:t>
            </a:r>
            <a:endParaRPr lang="zh-CN" altLang="en-US" sz="800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5A86E4AC-A49B-4625-B5C4-07F563586B4F}"/>
              </a:ext>
            </a:extLst>
          </p:cNvPr>
          <p:cNvSpPr/>
          <p:nvPr/>
        </p:nvSpPr>
        <p:spPr>
          <a:xfrm>
            <a:off x="5062837" y="988671"/>
            <a:ext cx="93244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20CD0FE-2F0B-42C5-9D51-27E379199721}"/>
              </a:ext>
            </a:extLst>
          </p:cNvPr>
          <p:cNvSpPr/>
          <p:nvPr/>
        </p:nvSpPr>
        <p:spPr>
          <a:xfrm>
            <a:off x="5140918" y="1235279"/>
            <a:ext cx="764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/>
              <a:t>PCSrc</a:t>
            </a:r>
            <a:r>
              <a:rPr lang="nn-NO" altLang="zh-CN" sz="1200" dirty="0"/>
              <a:t>=10</a:t>
            </a:r>
          </a:p>
          <a:p>
            <a:pPr algn="ctr"/>
            <a:r>
              <a:rPr lang="en-US" altLang="zh-CN" sz="1200" dirty="0"/>
              <a:t>PC</a:t>
            </a:r>
            <a:r>
              <a:rPr lang="nn-NO" altLang="zh-CN" sz="1200" dirty="0"/>
              <a:t>Write</a:t>
            </a:r>
            <a:endParaRPr lang="zh-CN" altLang="en-US" sz="9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368A78A8-471B-4F04-AAC3-A679A5C03821}"/>
              </a:ext>
            </a:extLst>
          </p:cNvPr>
          <p:cNvSpPr txBox="1"/>
          <p:nvPr/>
        </p:nvSpPr>
        <p:spPr>
          <a:xfrm>
            <a:off x="4602298" y="832609"/>
            <a:ext cx="795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S11: 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</a:rPr>
              <a:t>跳转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DCB01D40-34A7-4CC3-86F5-E5BE203DD638}"/>
              </a:ext>
            </a:extLst>
          </p:cNvPr>
          <p:cNvCxnSpPr>
            <a:cxnSpLocks/>
            <a:endCxn id="81" idx="2"/>
          </p:cNvCxnSpPr>
          <p:nvPr/>
        </p:nvCxnSpPr>
        <p:spPr>
          <a:xfrm flipV="1">
            <a:off x="4392825" y="1456671"/>
            <a:ext cx="670012" cy="43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BEB24495-A9E2-4BF4-A03B-C3AF421AF328}"/>
              </a:ext>
            </a:extLst>
          </p:cNvPr>
          <p:cNvSpPr txBox="1"/>
          <p:nvPr/>
        </p:nvSpPr>
        <p:spPr>
          <a:xfrm rot="235162">
            <a:off x="4358629" y="1057782"/>
            <a:ext cx="7875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Jump</a:t>
            </a: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4FF66553-8591-4499-A1D6-A1EB07E654E6}"/>
              </a:ext>
            </a:extLst>
          </p:cNvPr>
          <p:cNvCxnSpPr>
            <a:cxnSpLocks/>
            <a:stCxn id="81" idx="6"/>
          </p:cNvCxnSpPr>
          <p:nvPr/>
        </p:nvCxnSpPr>
        <p:spPr>
          <a:xfrm>
            <a:off x="5995277" y="1456671"/>
            <a:ext cx="4185043" cy="21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698D5B3-5ACA-4345-9AEA-B5089A67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31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738E5018-904B-4447-A887-C90827F93BB3}"/>
              </a:ext>
            </a:extLst>
          </p:cNvPr>
          <p:cNvSpPr/>
          <p:nvPr/>
        </p:nvSpPr>
        <p:spPr>
          <a:xfrm>
            <a:off x="4678654" y="2690220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DAB44CEE-BFA9-4F91-BC38-AB4399DF4284}"/>
              </a:ext>
            </a:extLst>
          </p:cNvPr>
          <p:cNvSpPr/>
          <p:nvPr/>
        </p:nvSpPr>
        <p:spPr>
          <a:xfrm>
            <a:off x="4591617" y="2764446"/>
            <a:ext cx="112402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altLang="zh-CN" sz="1000" dirty="0"/>
              <a:t>ALUSrcA=  1</a:t>
            </a:r>
          </a:p>
          <a:p>
            <a:pPr algn="ctr"/>
            <a:r>
              <a:rPr lang="it-IT" altLang="zh-CN" sz="1000" dirty="0"/>
              <a:t>ALUSrcB=</a:t>
            </a:r>
            <a:r>
              <a:rPr lang="en-US" altLang="zh-CN" sz="1000" dirty="0"/>
              <a:t>0</a:t>
            </a:r>
            <a:r>
              <a:rPr lang="it-IT" altLang="zh-CN" sz="1000" dirty="0"/>
              <a:t>0</a:t>
            </a:r>
          </a:p>
          <a:p>
            <a:r>
              <a:rPr lang="en-US" altLang="zh-CN" sz="1000" dirty="0" err="1"/>
              <a:t>ALUControl</a:t>
            </a:r>
            <a:r>
              <a:rPr lang="en-US" altLang="zh-CN" sz="1000" dirty="0"/>
              <a:t>=!Zero</a:t>
            </a:r>
          </a:p>
          <a:p>
            <a:pPr algn="ctr"/>
            <a:r>
              <a:rPr lang="en-US" altLang="zh-CN" sz="1000" dirty="0" err="1"/>
              <a:t>BranchBne</a:t>
            </a:r>
            <a:endParaRPr lang="en-US" altLang="zh-CN" sz="1000" dirty="0"/>
          </a:p>
          <a:p>
            <a:pPr algn="ctr"/>
            <a:r>
              <a:rPr lang="en-US" altLang="zh-CN" sz="1000" dirty="0" err="1">
                <a:solidFill>
                  <a:srgbClr val="FF0000"/>
                </a:solidFill>
              </a:rPr>
              <a:t>PCSrc</a:t>
            </a:r>
            <a:r>
              <a:rPr lang="en-US" altLang="zh-CN" sz="1000" dirty="0">
                <a:solidFill>
                  <a:srgbClr val="FF0000"/>
                </a:solidFill>
              </a:rPr>
              <a:t>=01</a:t>
            </a:r>
            <a:endParaRPr lang="it-IT" altLang="zh-CN" sz="1000" dirty="0">
              <a:solidFill>
                <a:srgbClr val="FF000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999D2FB-C15B-4DBD-8621-A9334F899A0D}"/>
              </a:ext>
            </a:extLst>
          </p:cNvPr>
          <p:cNvSpPr txBox="1"/>
          <p:nvPr/>
        </p:nvSpPr>
        <p:spPr>
          <a:xfrm>
            <a:off x="4630666" y="2409464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S12: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分支</a:t>
            </a:r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zh-CN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66896611-D147-4BCA-920E-B375EE05ADC9}"/>
              </a:ext>
            </a:extLst>
          </p:cNvPr>
          <p:cNvSpPr txBox="1"/>
          <p:nvPr/>
        </p:nvSpPr>
        <p:spPr>
          <a:xfrm rot="2786462">
            <a:off x="4175036" y="2110647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BNE</a:t>
            </a: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57AC2871-EA99-48A7-91C0-49CD21651905}"/>
              </a:ext>
            </a:extLst>
          </p:cNvPr>
          <p:cNvCxnSpPr>
            <a:cxnSpLocks/>
            <a:stCxn id="19" idx="5"/>
            <a:endCxn id="91" idx="0"/>
          </p:cNvCxnSpPr>
          <p:nvPr/>
        </p:nvCxnSpPr>
        <p:spPr>
          <a:xfrm>
            <a:off x="4276268" y="1851846"/>
            <a:ext cx="870386" cy="83837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66">
            <a:extLst>
              <a:ext uri="{FF2B5EF4-FFF2-40B4-BE49-F238E27FC236}">
                <a16:creationId xmlns:a16="http://schemas.microsoft.com/office/drawing/2014/main" id="{5AF590C4-1CEC-48C6-8384-5CB614B0B2B0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5153630" y="3626220"/>
            <a:ext cx="29362" cy="265174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02C73E03-96CC-41EC-A606-AA8CF6113D13}"/>
              </a:ext>
            </a:extLst>
          </p:cNvPr>
          <p:cNvSpPr/>
          <p:nvPr/>
        </p:nvSpPr>
        <p:spPr>
          <a:xfrm>
            <a:off x="7399792" y="3023488"/>
            <a:ext cx="100380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ALUControl</a:t>
            </a:r>
            <a:r>
              <a:rPr lang="en-US" altLang="zh-CN" sz="1000" dirty="0"/>
              <a:t>= </a:t>
            </a:r>
            <a:r>
              <a:rPr lang="zh-CN" altLang="en-US" sz="1000" dirty="0"/>
              <a:t>与</a:t>
            </a:r>
            <a:endParaRPr lang="en-US" altLang="zh-CN" sz="1000" dirty="0"/>
          </a:p>
          <a:p>
            <a:pPr algn="ctr"/>
            <a:r>
              <a:rPr lang="it-IT" altLang="zh-CN" sz="1000" dirty="0"/>
              <a:t>ALUSrcA=  1</a:t>
            </a:r>
          </a:p>
          <a:p>
            <a:pPr algn="ctr"/>
            <a:r>
              <a:rPr lang="it-IT" altLang="zh-CN" sz="1000" dirty="0"/>
              <a:t>ALUSrcB=</a:t>
            </a:r>
            <a:r>
              <a:rPr lang="en-US" altLang="zh-CN" sz="1000" dirty="0"/>
              <a:t>1</a:t>
            </a:r>
            <a:r>
              <a:rPr lang="it-IT" altLang="zh-CN" sz="1000" dirty="0"/>
              <a:t>0</a:t>
            </a: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225A23B5-8635-45BF-95AE-6033C10138B9}"/>
              </a:ext>
            </a:extLst>
          </p:cNvPr>
          <p:cNvSpPr/>
          <p:nvPr/>
        </p:nvSpPr>
        <p:spPr>
          <a:xfrm>
            <a:off x="7474423" y="270961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A76A112F-7E56-4C87-8F6D-2CB27102A698}"/>
              </a:ext>
            </a:extLst>
          </p:cNvPr>
          <p:cNvCxnSpPr>
            <a:cxnSpLocks/>
            <a:stCxn id="96" idx="4"/>
            <a:endCxn id="78" idx="7"/>
          </p:cNvCxnSpPr>
          <p:nvPr/>
        </p:nvCxnSpPr>
        <p:spPr>
          <a:xfrm flipH="1">
            <a:off x="7006643" y="3645616"/>
            <a:ext cx="935780" cy="751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40F34AC9-0A8C-4EF9-8F57-CB704247D7F1}"/>
              </a:ext>
            </a:extLst>
          </p:cNvPr>
          <p:cNvSpPr txBox="1"/>
          <p:nvPr/>
        </p:nvSpPr>
        <p:spPr>
          <a:xfrm>
            <a:off x="7278969" y="2476235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S13: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计算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6194F8A0-B7BB-4C69-AF83-C3AA91BE20A1}"/>
              </a:ext>
            </a:extLst>
          </p:cNvPr>
          <p:cNvSpPr/>
          <p:nvPr/>
        </p:nvSpPr>
        <p:spPr>
          <a:xfrm>
            <a:off x="8594418" y="3023488"/>
            <a:ext cx="100380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ALUControl</a:t>
            </a:r>
            <a:r>
              <a:rPr lang="en-US" altLang="zh-CN" sz="1000" dirty="0"/>
              <a:t>=</a:t>
            </a:r>
            <a:r>
              <a:rPr lang="zh-CN" altLang="en-US" sz="1000" dirty="0"/>
              <a:t> 或</a:t>
            </a:r>
            <a:endParaRPr lang="en-US" altLang="zh-CN" sz="1000" dirty="0"/>
          </a:p>
          <a:p>
            <a:pPr algn="ctr"/>
            <a:r>
              <a:rPr lang="it-IT" altLang="zh-CN" sz="1000" dirty="0"/>
              <a:t>ALUSrcA=  1</a:t>
            </a:r>
          </a:p>
          <a:p>
            <a:pPr algn="ctr"/>
            <a:r>
              <a:rPr lang="it-IT" altLang="zh-CN" sz="1000" dirty="0"/>
              <a:t>ALUSrcB=</a:t>
            </a:r>
            <a:r>
              <a:rPr lang="en-US" altLang="zh-CN" sz="1000" dirty="0"/>
              <a:t>1</a:t>
            </a:r>
            <a:r>
              <a:rPr lang="it-IT" altLang="zh-CN" sz="1000" dirty="0"/>
              <a:t>0</a:t>
            </a: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2857D1BA-C3E2-403B-8F8F-E12C238DAB79}"/>
              </a:ext>
            </a:extLst>
          </p:cNvPr>
          <p:cNvSpPr/>
          <p:nvPr/>
        </p:nvSpPr>
        <p:spPr>
          <a:xfrm>
            <a:off x="8669049" y="2709616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0000FF"/>
              </a:solidFill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E8EF1A4B-8E14-4D05-8550-3D54EAC40353}"/>
              </a:ext>
            </a:extLst>
          </p:cNvPr>
          <p:cNvCxnSpPr>
            <a:cxnSpLocks/>
            <a:stCxn id="108" idx="4"/>
            <a:endCxn id="78" idx="6"/>
          </p:cNvCxnSpPr>
          <p:nvPr/>
        </p:nvCxnSpPr>
        <p:spPr>
          <a:xfrm flipH="1">
            <a:off x="7143717" y="3645616"/>
            <a:ext cx="1993332" cy="1082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4BB8079-2ED1-42D5-A526-EE7676D422D0}"/>
              </a:ext>
            </a:extLst>
          </p:cNvPr>
          <p:cNvSpPr txBox="1"/>
          <p:nvPr/>
        </p:nvSpPr>
        <p:spPr>
          <a:xfrm>
            <a:off x="8846793" y="2410273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</a:rPr>
              <a:t>S14: 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计算</a:t>
            </a: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9AEEE7EC-3AED-4A5F-918E-A05161A2D6EF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4367851" y="1742996"/>
            <a:ext cx="3243646" cy="1103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1D0031A7-A31E-4320-AB6C-0442A83FBA70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4383177" y="1709828"/>
            <a:ext cx="4753872" cy="999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2C30F775-39B0-42B2-B122-304B099A0D1D}"/>
              </a:ext>
            </a:extLst>
          </p:cNvPr>
          <p:cNvSpPr txBox="1"/>
          <p:nvPr/>
        </p:nvSpPr>
        <p:spPr>
          <a:xfrm rot="1125510">
            <a:off x="6052306" y="2200569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ANDI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EB0AC20A-FF1A-429C-80B1-CBE62201E4C0}"/>
              </a:ext>
            </a:extLst>
          </p:cNvPr>
          <p:cNvSpPr txBox="1"/>
          <p:nvPr/>
        </p:nvSpPr>
        <p:spPr>
          <a:xfrm rot="759810">
            <a:off x="6814659" y="2051711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Op = ORI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914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5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28787315"/>
              </p:ext>
            </p:extLst>
          </p:nvPr>
        </p:nvGraphicFramePr>
        <p:xfrm>
          <a:off x="1724025" y="1905000"/>
          <a:ext cx="8743950" cy="307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8" name="VISIO" r:id="rId6" imgW="3864600" imgH="1358280" progId="Visio.Drawing.6">
                  <p:embed/>
                </p:oleObj>
              </mc:Choice>
              <mc:Fallback>
                <p:oleObj name="VISIO" r:id="rId6" imgW="3864600" imgH="135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1905000"/>
                        <a:ext cx="8743950" cy="3074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9021101" y="3088105"/>
            <a:ext cx="270000" cy="403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388767" y="1740589"/>
            <a:ext cx="4849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S1</a:t>
            </a:r>
            <a:r>
              <a:rPr lang="en-US" altLang="zh-CN" sz="2000" b="1" dirty="0">
                <a:solidFill>
                  <a:schemeClr val="accent1"/>
                </a:solidFill>
              </a:rPr>
              <a:t>-1</a:t>
            </a:r>
            <a:r>
              <a:rPr lang="en-US" altLang="zh-CN" sz="2400" b="1" dirty="0">
                <a:solidFill>
                  <a:schemeClr val="accent1"/>
                </a:solidFill>
              </a:rPr>
              <a:t>:</a:t>
            </a:r>
            <a:r>
              <a:rPr lang="en-US" altLang="zh-CN" sz="2400" dirty="0">
                <a:solidFill>
                  <a:schemeClr val="accent1"/>
                </a:solidFill>
              </a:rPr>
              <a:t> </a:t>
            </a:r>
            <a:r>
              <a:rPr lang="zh-CN" altLang="en-US" sz="2400" dirty="0"/>
              <a:t>从</a:t>
            </a:r>
            <a:r>
              <a:rPr lang="zh-CN" altLang="en-US" sz="2400" b="1" dirty="0"/>
              <a:t>寄存器文件</a:t>
            </a:r>
            <a:r>
              <a:rPr lang="zh-CN" altLang="en-US" sz="2400" dirty="0"/>
              <a:t>中读出</a:t>
            </a:r>
            <a:r>
              <a:rPr lang="zh-CN" altLang="en-US" sz="2400" b="1" dirty="0"/>
              <a:t>源操作数</a:t>
            </a:r>
            <a:endParaRPr lang="en-US" altLang="zh-CN" sz="2400" b="1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BAC8571C-C4EE-4B05-A63D-F8A0EFD3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000" b="1" dirty="0" err="1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4000" dirty="0">
                <a:latin typeface="Courier New" pitchFamily="49" charset="0"/>
              </a:rPr>
              <a:t> rt, </a:t>
            </a:r>
            <a:r>
              <a:rPr lang="en-US" altLang="zh-CN" sz="4000" dirty="0" err="1">
                <a:latin typeface="Courier New" pitchFamily="49" charset="0"/>
              </a:rPr>
              <a:t>imm</a:t>
            </a:r>
            <a:r>
              <a:rPr lang="en-US" altLang="zh-CN" sz="4000" dirty="0">
                <a:latin typeface="Courier New" pitchFamily="49" charset="0"/>
              </a:rPr>
              <a:t>(</a:t>
            </a:r>
            <a:r>
              <a:rPr lang="en-US" altLang="zh-CN" sz="4000" dirty="0" err="1">
                <a:latin typeface="Courier New" pitchFamily="49" charset="0"/>
              </a:rPr>
              <a:t>rs</a:t>
            </a:r>
            <a:r>
              <a:rPr lang="en-US" altLang="zh-CN" sz="4000" dirty="0">
                <a:latin typeface="Courier New" pitchFamily="49" charset="0"/>
              </a:rPr>
              <a:t>)</a:t>
            </a:r>
            <a:endParaRPr lang="zh-CN" altLang="en-US" sz="4000" b="1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66C8AD04-7D6D-4748-9381-9F014532F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9409"/>
              </p:ext>
            </p:extLst>
          </p:nvPr>
        </p:nvGraphicFramePr>
        <p:xfrm>
          <a:off x="7907125" y="878304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rgbClr val="0000FF"/>
                          </a:solidFill>
                        </a:rPr>
                        <a:t>rs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rt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Imm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" name="组合 21">
            <a:extLst>
              <a:ext uri="{FF2B5EF4-FFF2-40B4-BE49-F238E27FC236}">
                <a16:creationId xmlns:a16="http://schemas.microsoft.com/office/drawing/2014/main" id="{5008EA0A-B9A8-4211-8B73-37515AB0C1AA}"/>
              </a:ext>
            </a:extLst>
          </p:cNvPr>
          <p:cNvGrpSpPr/>
          <p:nvPr/>
        </p:nvGrpSpPr>
        <p:grpSpPr>
          <a:xfrm>
            <a:off x="6986215" y="877199"/>
            <a:ext cx="4845843" cy="670745"/>
            <a:chOff x="6986215" y="877199"/>
            <a:chExt cx="4845843" cy="670745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772614D-E117-40EE-9EB3-60170EE6A2C5}"/>
                </a:ext>
              </a:extLst>
            </p:cNvPr>
            <p:cNvSpPr txBox="1"/>
            <p:nvPr/>
          </p:nvSpPr>
          <p:spPr>
            <a:xfrm>
              <a:off x="8522288" y="1238621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0000FF"/>
                  </a:solidFill>
                </a:rPr>
                <a:t>25</a:t>
              </a:r>
              <a:r>
                <a:rPr lang="en-US" altLang="zh-CN" sz="1400" dirty="0"/>
                <a:t>       </a:t>
              </a:r>
              <a:r>
                <a:rPr lang="en-US" altLang="zh-CN" sz="1400" b="1" dirty="0">
                  <a:solidFill>
                    <a:srgbClr val="0000FF"/>
                  </a:solidFill>
                </a:rPr>
                <a:t>21</a:t>
              </a:r>
              <a:endParaRPr lang="zh-CN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F966102-452E-414E-BDFE-3BA495918559}"/>
                </a:ext>
              </a:extLst>
            </p:cNvPr>
            <p:cNvSpPr txBox="1"/>
            <p:nvPr/>
          </p:nvSpPr>
          <p:spPr>
            <a:xfrm>
              <a:off x="9810351" y="1240167"/>
              <a:ext cx="2021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15                                       0</a:t>
              </a:r>
              <a:endParaRPr lang="zh-CN" altLang="en-US" sz="140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467AA30-46BA-47A0-B84B-7B22E250FE4B}"/>
                </a:ext>
              </a:extLst>
            </p:cNvPr>
            <p:cNvSpPr/>
            <p:nvPr/>
          </p:nvSpPr>
          <p:spPr>
            <a:xfrm>
              <a:off x="6986215" y="877199"/>
              <a:ext cx="868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100011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220250E1-5189-4674-933A-A5E86B7BD404}"/>
              </a:ext>
            </a:extLst>
          </p:cNvPr>
          <p:cNvGrpSpPr/>
          <p:nvPr/>
        </p:nvGrpSpPr>
        <p:grpSpPr>
          <a:xfrm>
            <a:off x="518240" y="5202244"/>
            <a:ext cx="3937354" cy="1421313"/>
            <a:chOff x="518240" y="5202244"/>
            <a:chExt cx="3937354" cy="1421313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88BA519-96B5-470F-B69E-13E024FD0038}"/>
                </a:ext>
              </a:extLst>
            </p:cNvPr>
            <p:cNvSpPr/>
            <p:nvPr/>
          </p:nvSpPr>
          <p:spPr>
            <a:xfrm>
              <a:off x="1417724" y="5640978"/>
              <a:ext cx="982579" cy="9825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dirty="0">
                  <a:solidFill>
                    <a:schemeClr val="tx1"/>
                  </a:solidFill>
                </a:rPr>
                <a:t>IRWrite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EE048ED-CE0D-4159-BDC8-C2E1FD4A94F2}"/>
                </a:ext>
              </a:extLst>
            </p:cNvPr>
            <p:cNvSpPr txBox="1"/>
            <p:nvPr/>
          </p:nvSpPr>
          <p:spPr>
            <a:xfrm>
              <a:off x="518240" y="6132267"/>
              <a:ext cx="653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Reset</a:t>
              </a:r>
              <a:endParaRPr lang="zh-CN" altLang="en-US" sz="1600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5EE24E21-FC42-4D6D-A9A1-253DF444C229}"/>
                </a:ext>
              </a:extLst>
            </p:cNvPr>
            <p:cNvCxnSpPr>
              <a:cxnSpLocks/>
              <a:stCxn id="35" idx="3"/>
              <a:endCxn id="34" idx="2"/>
            </p:cNvCxnSpPr>
            <p:nvPr/>
          </p:nvCxnSpPr>
          <p:spPr>
            <a:xfrm flipV="1">
              <a:off x="1171368" y="6132268"/>
              <a:ext cx="246356" cy="1692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DBDB8DD-2DE5-4310-96C4-22ECE84A548E}"/>
                </a:ext>
              </a:extLst>
            </p:cNvPr>
            <p:cNvSpPr txBox="1"/>
            <p:nvPr/>
          </p:nvSpPr>
          <p:spPr>
            <a:xfrm>
              <a:off x="1359023" y="5202244"/>
              <a:ext cx="1099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>
                      <a:lumMod val="65000"/>
                    </a:schemeClr>
                  </a:solidFill>
                </a:rPr>
                <a:t>S0: </a:t>
              </a:r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</a:rPr>
                <a:t>取指令</a:t>
              </a: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7DAEA49F-D65A-4219-8F72-3C08120821DC}"/>
                </a:ext>
              </a:extLst>
            </p:cNvPr>
            <p:cNvSpPr/>
            <p:nvPr/>
          </p:nvSpPr>
          <p:spPr>
            <a:xfrm>
              <a:off x="3473015" y="5640978"/>
              <a:ext cx="982579" cy="98257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FF71D86-E1E3-4062-ADD9-E045925FD00F}"/>
                </a:ext>
              </a:extLst>
            </p:cNvPr>
            <p:cNvSpPr txBox="1"/>
            <p:nvPr/>
          </p:nvSpPr>
          <p:spPr>
            <a:xfrm>
              <a:off x="3514501" y="5202244"/>
              <a:ext cx="899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00FF"/>
                  </a:solidFill>
                </a:rPr>
                <a:t>S1: </a:t>
              </a:r>
              <a:r>
                <a:rPr lang="zh-CN" altLang="en-US" sz="1600" b="1" dirty="0">
                  <a:solidFill>
                    <a:srgbClr val="0000FF"/>
                  </a:solidFill>
                </a:rPr>
                <a:t>译码</a:t>
              </a: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62E92056-0EB9-455E-A92D-6BDB5AFBE4AA}"/>
                </a:ext>
              </a:extLst>
            </p:cNvPr>
            <p:cNvCxnSpPr>
              <a:cxnSpLocks/>
              <a:stCxn id="34" idx="6"/>
              <a:endCxn id="38" idx="2"/>
            </p:cNvCxnSpPr>
            <p:nvPr/>
          </p:nvCxnSpPr>
          <p:spPr>
            <a:xfrm>
              <a:off x="2400303" y="6132268"/>
              <a:ext cx="1072712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E43C1D0-63E8-41C6-9F8D-2B2B69C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4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68304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5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50286265"/>
              </p:ext>
            </p:extLst>
          </p:nvPr>
        </p:nvGraphicFramePr>
        <p:xfrm>
          <a:off x="1640305" y="1680956"/>
          <a:ext cx="7202906" cy="351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1" name="VISIO" r:id="rId6" imgW="3864600" imgH="1885320" progId="Visio.Drawing.6">
                  <p:embed/>
                </p:oleObj>
              </mc:Choice>
              <mc:Fallback>
                <p:oleObj name="VISIO" r:id="rId6" imgW="3864600" imgH="1885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0305" y="1680956"/>
                        <a:ext cx="7202906" cy="351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5678955" y="5397685"/>
            <a:ext cx="30187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S1-</a:t>
            </a:r>
            <a:r>
              <a:rPr lang="en-US" altLang="zh-CN" sz="2000" b="1" dirty="0">
                <a:solidFill>
                  <a:schemeClr val="accent1"/>
                </a:solidFill>
              </a:rPr>
              <a:t>2</a:t>
            </a:r>
            <a:r>
              <a:rPr lang="en-US" altLang="zh-CN" sz="2400" b="1" dirty="0">
                <a:solidFill>
                  <a:schemeClr val="accent1"/>
                </a:solidFill>
              </a:rPr>
              <a:t>:</a:t>
            </a:r>
            <a:r>
              <a:rPr lang="en-US" altLang="zh-CN" sz="2400" dirty="0">
                <a:solidFill>
                  <a:schemeClr val="accent1"/>
                </a:solidFill>
              </a:rPr>
              <a:t> </a:t>
            </a:r>
            <a:r>
              <a:rPr lang="zh-CN" altLang="en-US" sz="2400" dirty="0"/>
              <a:t>符号扩展立即数</a:t>
            </a:r>
            <a:endParaRPr lang="en-US" altLang="zh-CN" sz="2400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211" y="3515778"/>
            <a:ext cx="2925580" cy="1432473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11BDE67B-A42F-471A-B44A-FF7D36F4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000" b="1" dirty="0" err="1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4000" dirty="0">
                <a:latin typeface="Courier New" pitchFamily="49" charset="0"/>
              </a:rPr>
              <a:t> rt, </a:t>
            </a:r>
            <a:r>
              <a:rPr lang="en-US" altLang="zh-CN" sz="4000" dirty="0" err="1">
                <a:latin typeface="Courier New" pitchFamily="49" charset="0"/>
              </a:rPr>
              <a:t>imm</a:t>
            </a:r>
            <a:r>
              <a:rPr lang="en-US" altLang="zh-CN" sz="4000" dirty="0">
                <a:latin typeface="Courier New" pitchFamily="49" charset="0"/>
              </a:rPr>
              <a:t>(</a:t>
            </a:r>
            <a:r>
              <a:rPr lang="en-US" altLang="zh-CN" sz="4000" dirty="0" err="1">
                <a:latin typeface="Courier New" pitchFamily="49" charset="0"/>
              </a:rPr>
              <a:t>rs</a:t>
            </a:r>
            <a:r>
              <a:rPr lang="en-US" altLang="zh-CN" sz="4000" dirty="0">
                <a:latin typeface="Courier New" pitchFamily="49" charset="0"/>
              </a:rPr>
              <a:t>)</a:t>
            </a:r>
            <a:endParaRPr lang="zh-CN" altLang="en-US" sz="4000" b="1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E00A850A-440A-4DE1-A3F2-24F549259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616518"/>
              </p:ext>
            </p:extLst>
          </p:nvPr>
        </p:nvGraphicFramePr>
        <p:xfrm>
          <a:off x="7907125" y="878304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rs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rt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rgbClr val="0000FF"/>
                          </a:solidFill>
                        </a:rPr>
                        <a:t>Imm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6" name="组合 15">
            <a:extLst>
              <a:ext uri="{FF2B5EF4-FFF2-40B4-BE49-F238E27FC236}">
                <a16:creationId xmlns:a16="http://schemas.microsoft.com/office/drawing/2014/main" id="{38582F83-E322-4A55-AD69-6331C5078419}"/>
              </a:ext>
            </a:extLst>
          </p:cNvPr>
          <p:cNvGrpSpPr/>
          <p:nvPr/>
        </p:nvGrpSpPr>
        <p:grpSpPr>
          <a:xfrm>
            <a:off x="6986215" y="877199"/>
            <a:ext cx="4845843" cy="670745"/>
            <a:chOff x="6986215" y="877199"/>
            <a:chExt cx="4845843" cy="670745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09CA4F0-50D5-45A4-BB9D-211AC9AFB9F9}"/>
                </a:ext>
              </a:extLst>
            </p:cNvPr>
            <p:cNvSpPr txBox="1"/>
            <p:nvPr/>
          </p:nvSpPr>
          <p:spPr>
            <a:xfrm>
              <a:off x="8522288" y="1238621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25       21</a:t>
              </a:r>
              <a:endParaRPr lang="zh-CN" altLang="en-US" sz="14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757C109-3ED1-4671-B78A-F4EE8FEC8F47}"/>
                </a:ext>
              </a:extLst>
            </p:cNvPr>
            <p:cNvSpPr txBox="1"/>
            <p:nvPr/>
          </p:nvSpPr>
          <p:spPr>
            <a:xfrm>
              <a:off x="9810351" y="1240167"/>
              <a:ext cx="2021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00FF"/>
                  </a:solidFill>
                </a:rPr>
                <a:t>15</a:t>
              </a:r>
              <a:r>
                <a:rPr lang="en-US" altLang="zh-CN" sz="1400" dirty="0"/>
                <a:t>                                       </a:t>
              </a:r>
              <a:r>
                <a:rPr lang="en-US" altLang="zh-CN" sz="1400" dirty="0">
                  <a:solidFill>
                    <a:srgbClr val="0000FF"/>
                  </a:solidFill>
                </a:rPr>
                <a:t>0</a:t>
              </a:r>
              <a:endParaRPr lang="zh-CN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31A4C03-141C-4F24-A740-C6B832B37D3B}"/>
                </a:ext>
              </a:extLst>
            </p:cNvPr>
            <p:cNvSpPr/>
            <p:nvPr/>
          </p:nvSpPr>
          <p:spPr>
            <a:xfrm>
              <a:off x="6986215" y="877199"/>
              <a:ext cx="868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100011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CF3A90B-AECC-4246-ABD5-13F8243C1BD2}"/>
              </a:ext>
            </a:extLst>
          </p:cNvPr>
          <p:cNvGrpSpPr/>
          <p:nvPr/>
        </p:nvGrpSpPr>
        <p:grpSpPr>
          <a:xfrm>
            <a:off x="518240" y="5202244"/>
            <a:ext cx="3937354" cy="1421313"/>
            <a:chOff x="518240" y="5202244"/>
            <a:chExt cx="3937354" cy="1421313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8F52552-FCE6-42B5-9E87-328E99F6C0C9}"/>
                </a:ext>
              </a:extLst>
            </p:cNvPr>
            <p:cNvSpPr/>
            <p:nvPr/>
          </p:nvSpPr>
          <p:spPr>
            <a:xfrm>
              <a:off x="1417724" y="5640978"/>
              <a:ext cx="982579" cy="9825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dirty="0">
                  <a:solidFill>
                    <a:schemeClr val="tx1"/>
                  </a:solidFill>
                </a:rPr>
                <a:t>IRWrite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64D7698-FA04-4540-8ABC-0415270D1482}"/>
                </a:ext>
              </a:extLst>
            </p:cNvPr>
            <p:cNvSpPr txBox="1"/>
            <p:nvPr/>
          </p:nvSpPr>
          <p:spPr>
            <a:xfrm>
              <a:off x="518240" y="6132267"/>
              <a:ext cx="653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Reset</a:t>
              </a:r>
              <a:endParaRPr lang="zh-CN" altLang="en-US" sz="1600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F71455C9-3D6C-4F9F-B489-3458C26EB10D}"/>
                </a:ext>
              </a:extLst>
            </p:cNvPr>
            <p:cNvCxnSpPr>
              <a:cxnSpLocks/>
              <a:stCxn id="24" idx="3"/>
              <a:endCxn id="23" idx="2"/>
            </p:cNvCxnSpPr>
            <p:nvPr/>
          </p:nvCxnSpPr>
          <p:spPr>
            <a:xfrm flipV="1">
              <a:off x="1171368" y="6132268"/>
              <a:ext cx="246356" cy="1692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86BBE40-7BEE-47C2-80DA-A9BBFE973D21}"/>
                </a:ext>
              </a:extLst>
            </p:cNvPr>
            <p:cNvSpPr txBox="1"/>
            <p:nvPr/>
          </p:nvSpPr>
          <p:spPr>
            <a:xfrm>
              <a:off x="1359023" y="5202244"/>
              <a:ext cx="1099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>
                      <a:lumMod val="65000"/>
                    </a:schemeClr>
                  </a:solidFill>
                </a:rPr>
                <a:t>S0: </a:t>
              </a:r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</a:rPr>
                <a:t>取指令</a:t>
              </a: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F6C0898-9EC0-4E7B-AB34-6B25AE84E13C}"/>
                </a:ext>
              </a:extLst>
            </p:cNvPr>
            <p:cNvSpPr/>
            <p:nvPr/>
          </p:nvSpPr>
          <p:spPr>
            <a:xfrm>
              <a:off x="3473015" y="5640978"/>
              <a:ext cx="982579" cy="98257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ACF4F04-3D88-4EFB-8EDF-4C499B4B0AA1}"/>
                </a:ext>
              </a:extLst>
            </p:cNvPr>
            <p:cNvSpPr txBox="1"/>
            <p:nvPr/>
          </p:nvSpPr>
          <p:spPr>
            <a:xfrm>
              <a:off x="3514501" y="5202244"/>
              <a:ext cx="899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00FF"/>
                  </a:solidFill>
                </a:rPr>
                <a:t>S1: </a:t>
              </a:r>
              <a:r>
                <a:rPr lang="zh-CN" altLang="en-US" sz="1600" b="1" dirty="0">
                  <a:solidFill>
                    <a:srgbClr val="0000FF"/>
                  </a:solidFill>
                </a:rPr>
                <a:t>译码</a:t>
              </a: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52777C3E-C63A-4018-85D4-1E0566F0946B}"/>
                </a:ext>
              </a:extLst>
            </p:cNvPr>
            <p:cNvCxnSpPr>
              <a:cxnSpLocks/>
              <a:stCxn id="23" idx="6"/>
              <a:endCxn id="27" idx="2"/>
            </p:cNvCxnSpPr>
            <p:nvPr/>
          </p:nvCxnSpPr>
          <p:spPr>
            <a:xfrm>
              <a:off x="2400303" y="6132268"/>
              <a:ext cx="1072712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D0CA3A4-7736-450A-B84B-C5C6F0D3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5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5802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5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2957175"/>
              </p:ext>
            </p:extLst>
          </p:nvPr>
        </p:nvGraphicFramePr>
        <p:xfrm>
          <a:off x="1564351" y="1901739"/>
          <a:ext cx="8734425" cy="296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9" name="VISIO" r:id="rId6" imgW="5557680" imgH="1885320" progId="Visio.Drawing.6">
                  <p:embed/>
                </p:oleObj>
              </mc:Choice>
              <mc:Fallback>
                <p:oleObj name="VISIO" r:id="rId6" imgW="5557680" imgH="1885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4351" y="1901739"/>
                        <a:ext cx="8734425" cy="2963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9502361" y="2953080"/>
            <a:ext cx="180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3FFA49EB-34DC-4112-A6C6-64642F87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000" b="1" dirty="0" err="1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4000" dirty="0">
                <a:latin typeface="Courier New" pitchFamily="49" charset="0"/>
              </a:rPr>
              <a:t> rt, </a:t>
            </a:r>
            <a:r>
              <a:rPr lang="en-US" altLang="zh-CN" sz="4000" dirty="0" err="1">
                <a:latin typeface="Courier New" pitchFamily="49" charset="0"/>
              </a:rPr>
              <a:t>imm</a:t>
            </a:r>
            <a:r>
              <a:rPr lang="en-US" altLang="zh-CN" sz="4000" dirty="0">
                <a:latin typeface="Courier New" pitchFamily="49" charset="0"/>
              </a:rPr>
              <a:t>(</a:t>
            </a:r>
            <a:r>
              <a:rPr lang="en-US" altLang="zh-CN" sz="4000" dirty="0" err="1">
                <a:latin typeface="Courier New" pitchFamily="49" charset="0"/>
              </a:rPr>
              <a:t>rs</a:t>
            </a:r>
            <a:r>
              <a:rPr lang="en-US" altLang="zh-CN" sz="4000" dirty="0">
                <a:latin typeface="Courier New" pitchFamily="49" charset="0"/>
              </a:rPr>
              <a:t>)</a:t>
            </a:r>
            <a:endParaRPr lang="zh-CN" altLang="en-US" sz="4000" b="1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02D755C7-B9C8-41E6-B854-673FA5E4B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832332"/>
              </p:ext>
            </p:extLst>
          </p:nvPr>
        </p:nvGraphicFramePr>
        <p:xfrm>
          <a:off x="7907125" y="878304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rgbClr val="0000FF"/>
                          </a:solidFill>
                        </a:rPr>
                        <a:t>rs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rt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rgbClr val="0000FF"/>
                          </a:solidFill>
                        </a:rPr>
                        <a:t>Imm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D19D2110-3B9F-4210-AEC9-A69D2CAE28EE}"/>
              </a:ext>
            </a:extLst>
          </p:cNvPr>
          <p:cNvGrpSpPr/>
          <p:nvPr/>
        </p:nvGrpSpPr>
        <p:grpSpPr>
          <a:xfrm>
            <a:off x="6986215" y="877199"/>
            <a:ext cx="4845843" cy="670745"/>
            <a:chOff x="6986215" y="877199"/>
            <a:chExt cx="4845843" cy="67074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31612D2-E42A-464B-8A14-88AF6CAA5D4A}"/>
                </a:ext>
              </a:extLst>
            </p:cNvPr>
            <p:cNvSpPr txBox="1"/>
            <p:nvPr/>
          </p:nvSpPr>
          <p:spPr>
            <a:xfrm>
              <a:off x="8522288" y="1238621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25       21</a:t>
              </a:r>
              <a:endParaRPr lang="zh-CN" altLang="en-US" sz="14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7D94A97-50A1-4911-B31A-54EF219DEF99}"/>
                </a:ext>
              </a:extLst>
            </p:cNvPr>
            <p:cNvSpPr txBox="1"/>
            <p:nvPr/>
          </p:nvSpPr>
          <p:spPr>
            <a:xfrm>
              <a:off x="9810351" y="1240167"/>
              <a:ext cx="2021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15                                       0</a:t>
              </a:r>
              <a:endParaRPr lang="zh-CN" altLang="en-US" sz="1400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08CC541-B138-43D8-AE6B-B8F303DE00B2}"/>
                </a:ext>
              </a:extLst>
            </p:cNvPr>
            <p:cNvSpPr/>
            <p:nvPr/>
          </p:nvSpPr>
          <p:spPr>
            <a:xfrm>
              <a:off x="6986215" y="877199"/>
              <a:ext cx="868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100011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6" name="椭圆 35">
            <a:extLst>
              <a:ext uri="{FF2B5EF4-FFF2-40B4-BE49-F238E27FC236}">
                <a16:creationId xmlns:a16="http://schemas.microsoft.com/office/drawing/2014/main" id="{01EC7906-A758-4DA4-8340-623721DB21B1}"/>
              </a:ext>
            </a:extLst>
          </p:cNvPr>
          <p:cNvSpPr/>
          <p:nvPr/>
        </p:nvSpPr>
        <p:spPr>
          <a:xfrm>
            <a:off x="1417724" y="5640978"/>
            <a:ext cx="982579" cy="982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tx1"/>
                </a:solidFill>
              </a:rPr>
              <a:t>IRWrite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92ECCCD-E078-4A4F-90A6-F35B6AC21F34}"/>
              </a:ext>
            </a:extLst>
          </p:cNvPr>
          <p:cNvSpPr txBox="1"/>
          <p:nvPr/>
        </p:nvSpPr>
        <p:spPr>
          <a:xfrm>
            <a:off x="518240" y="6132267"/>
            <a:ext cx="653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Reset</a:t>
            </a:r>
            <a:endParaRPr lang="zh-CN" altLang="en-US" sz="1600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C89020A-22D4-4BEE-9D42-CD4604B8B8E2}"/>
              </a:ext>
            </a:extLst>
          </p:cNvPr>
          <p:cNvCxnSpPr>
            <a:cxnSpLocks/>
            <a:stCxn id="37" idx="3"/>
            <a:endCxn id="36" idx="2"/>
          </p:cNvCxnSpPr>
          <p:nvPr/>
        </p:nvCxnSpPr>
        <p:spPr>
          <a:xfrm flipV="1">
            <a:off x="1171368" y="6132268"/>
            <a:ext cx="246356" cy="169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74064663-9BCB-4B03-A483-33D4D59E2836}"/>
              </a:ext>
            </a:extLst>
          </p:cNvPr>
          <p:cNvSpPr txBox="1"/>
          <p:nvPr/>
        </p:nvSpPr>
        <p:spPr>
          <a:xfrm>
            <a:off x="1359023" y="5202244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S0: </a:t>
            </a:r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</a:rPr>
              <a:t>取指令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CFB1321-D8B9-4ACF-BCFD-9C72D883F6DD}"/>
              </a:ext>
            </a:extLst>
          </p:cNvPr>
          <p:cNvSpPr/>
          <p:nvPr/>
        </p:nvSpPr>
        <p:spPr>
          <a:xfrm>
            <a:off x="3473015" y="5640978"/>
            <a:ext cx="982579" cy="982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BB1D334-7B79-4B97-B6C5-5E7A0CB723F9}"/>
              </a:ext>
            </a:extLst>
          </p:cNvPr>
          <p:cNvSpPr txBox="1"/>
          <p:nvPr/>
        </p:nvSpPr>
        <p:spPr>
          <a:xfrm>
            <a:off x="3514501" y="5202244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S1: </a:t>
            </a:r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</a:rPr>
              <a:t>译码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B0C91B0-EF51-4C07-B75B-1D49D80D3A67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>
            <a:off x="2400303" y="6132268"/>
            <a:ext cx="1072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D7AB1315-F832-4814-AA9D-4D95F82152CB}"/>
              </a:ext>
            </a:extLst>
          </p:cNvPr>
          <p:cNvGrpSpPr/>
          <p:nvPr/>
        </p:nvGrpSpPr>
        <p:grpSpPr>
          <a:xfrm>
            <a:off x="4455594" y="5207966"/>
            <a:ext cx="2463707" cy="1415590"/>
            <a:chOff x="4455594" y="5207966"/>
            <a:chExt cx="2463707" cy="1415590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1456EFA1-5AAB-4B0F-A43F-05A96BCBEECD}"/>
                </a:ext>
              </a:extLst>
            </p:cNvPr>
            <p:cNvSpPr/>
            <p:nvPr/>
          </p:nvSpPr>
          <p:spPr>
            <a:xfrm>
              <a:off x="5528306" y="5640977"/>
              <a:ext cx="982579" cy="98257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F66F0D6-3347-46C2-BDE8-EC5927F09FB0}"/>
                </a:ext>
              </a:extLst>
            </p:cNvPr>
            <p:cNvSpPr txBox="1"/>
            <p:nvPr/>
          </p:nvSpPr>
          <p:spPr>
            <a:xfrm>
              <a:off x="5133235" y="5207966"/>
              <a:ext cx="17860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00FF"/>
                  </a:solidFill>
                </a:rPr>
                <a:t>S2: </a:t>
              </a:r>
              <a:r>
                <a:rPr lang="zh-CN" altLang="en-US" sz="1600" b="1" dirty="0">
                  <a:solidFill>
                    <a:srgbClr val="0000FF"/>
                  </a:solidFill>
                </a:rPr>
                <a:t>求存储器地址</a:t>
              </a:r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C58E0A2E-1E97-486B-AA40-1AD4FAB9BBFB}"/>
                </a:ext>
              </a:extLst>
            </p:cNvPr>
            <p:cNvCxnSpPr>
              <a:cxnSpLocks/>
              <a:stCxn id="40" idx="6"/>
              <a:endCxn id="43" idx="2"/>
            </p:cNvCxnSpPr>
            <p:nvPr/>
          </p:nvCxnSpPr>
          <p:spPr>
            <a:xfrm flipV="1">
              <a:off x="4455594" y="6132267"/>
              <a:ext cx="1072712" cy="1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D38A906-B7CA-49C9-8988-B0A75CD30E51}"/>
                </a:ext>
              </a:extLst>
            </p:cNvPr>
            <p:cNvSpPr/>
            <p:nvPr/>
          </p:nvSpPr>
          <p:spPr>
            <a:xfrm>
              <a:off x="5473623" y="6009155"/>
              <a:ext cx="111601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b="1" dirty="0" err="1">
                  <a:solidFill>
                    <a:srgbClr val="0000FF"/>
                  </a:solidFill>
                </a:rPr>
                <a:t>ALUControl</a:t>
              </a:r>
              <a:r>
                <a:rPr lang="en-US" altLang="zh-CN" sz="1000" b="1" dirty="0">
                  <a:solidFill>
                    <a:srgbClr val="0000FF"/>
                  </a:solidFill>
                </a:rPr>
                <a:t>=</a:t>
              </a:r>
              <a:r>
                <a:rPr lang="zh-CN" altLang="en-US" sz="1000" b="1" dirty="0">
                  <a:solidFill>
                    <a:srgbClr val="0000FF"/>
                  </a:solidFill>
                </a:rPr>
                <a:t>加法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7D0B81BE-6866-4B08-BEB8-1B2EB3226A68}"/>
              </a:ext>
            </a:extLst>
          </p:cNvPr>
          <p:cNvSpPr/>
          <p:nvPr/>
        </p:nvSpPr>
        <p:spPr>
          <a:xfrm>
            <a:off x="8715495" y="2851484"/>
            <a:ext cx="316832" cy="109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6735F6-387C-4928-9232-8333F828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6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0054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5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2896921"/>
              </p:ext>
            </p:extLst>
          </p:nvPr>
        </p:nvGraphicFramePr>
        <p:xfrm>
          <a:off x="1746250" y="1787766"/>
          <a:ext cx="8718550" cy="302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0" name="VISIO" r:id="rId6" imgW="5557680" imgH="1929600" progId="Visio.Drawing.6">
                  <p:embed/>
                </p:oleObj>
              </mc:Choice>
              <mc:Fallback>
                <p:oleObj name="VISIO" r:id="rId6" imgW="5557680" imgH="1929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1787766"/>
                        <a:ext cx="8718550" cy="302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4110892" y="3510688"/>
            <a:ext cx="180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348915A8-AD4F-4172-B3DC-701BB8A3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000" b="1" dirty="0" err="1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4000" dirty="0">
                <a:latin typeface="Courier New" pitchFamily="49" charset="0"/>
              </a:rPr>
              <a:t> rt, </a:t>
            </a:r>
            <a:r>
              <a:rPr lang="en-US" altLang="zh-CN" sz="4000" dirty="0" err="1">
                <a:latin typeface="Courier New" pitchFamily="49" charset="0"/>
              </a:rPr>
              <a:t>imm</a:t>
            </a:r>
            <a:r>
              <a:rPr lang="en-US" altLang="zh-CN" sz="4000" dirty="0">
                <a:latin typeface="Courier New" pitchFamily="49" charset="0"/>
              </a:rPr>
              <a:t>(</a:t>
            </a:r>
            <a:r>
              <a:rPr lang="en-US" altLang="zh-CN" sz="4000" dirty="0" err="1">
                <a:latin typeface="Courier New" pitchFamily="49" charset="0"/>
              </a:rPr>
              <a:t>rs</a:t>
            </a:r>
            <a:r>
              <a:rPr lang="en-US" altLang="zh-CN" sz="4000" dirty="0">
                <a:latin typeface="Courier New" pitchFamily="49" charset="0"/>
              </a:rPr>
              <a:t>)</a:t>
            </a:r>
            <a:endParaRPr lang="zh-CN" altLang="en-US" sz="4000" b="1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1895259-3904-40D6-8D5B-E31348E3B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049398"/>
              </p:ext>
            </p:extLst>
          </p:nvPr>
        </p:nvGraphicFramePr>
        <p:xfrm>
          <a:off x="7907125" y="878304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rs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rt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Imm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9E2D513D-EAF3-426B-BE13-89D6EE0752D3}"/>
              </a:ext>
            </a:extLst>
          </p:cNvPr>
          <p:cNvSpPr txBox="1"/>
          <p:nvPr/>
        </p:nvSpPr>
        <p:spPr>
          <a:xfrm>
            <a:off x="8522288" y="1238621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25       21</a:t>
            </a:r>
            <a:endParaRPr lang="zh-CN" altLang="en-US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05DE69B-23A7-466A-87B1-05F525675555}"/>
              </a:ext>
            </a:extLst>
          </p:cNvPr>
          <p:cNvSpPr txBox="1"/>
          <p:nvPr/>
        </p:nvSpPr>
        <p:spPr>
          <a:xfrm>
            <a:off x="9810351" y="1240167"/>
            <a:ext cx="2021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15                                       0</a:t>
            </a:r>
            <a:endParaRPr lang="zh-CN" altLang="en-US" sz="1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38CDAB4-8C7B-443D-B465-39AE6CC47490}"/>
              </a:ext>
            </a:extLst>
          </p:cNvPr>
          <p:cNvSpPr/>
          <p:nvPr/>
        </p:nvSpPr>
        <p:spPr>
          <a:xfrm>
            <a:off x="6986215" y="877199"/>
            <a:ext cx="868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100011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0DF0208A-751C-4B44-9A8A-ECD782E86446}"/>
              </a:ext>
            </a:extLst>
          </p:cNvPr>
          <p:cNvSpPr/>
          <p:nvPr/>
        </p:nvSpPr>
        <p:spPr>
          <a:xfrm>
            <a:off x="1417724" y="5640978"/>
            <a:ext cx="982579" cy="982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tx1"/>
                </a:solidFill>
              </a:rPr>
              <a:t>IRWrite</a:t>
            </a:r>
          </a:p>
          <a:p>
            <a:pPr algn="ctr"/>
            <a:r>
              <a:rPr lang="en-US" altLang="zh-CN" sz="1200" b="1" dirty="0" err="1">
                <a:solidFill>
                  <a:srgbClr val="0000FF"/>
                </a:solidFill>
              </a:rPr>
              <a:t>IorD</a:t>
            </a:r>
            <a:r>
              <a:rPr lang="en-US" altLang="zh-CN" sz="1200" b="1" dirty="0">
                <a:solidFill>
                  <a:srgbClr val="0000FF"/>
                </a:solidFill>
              </a:rPr>
              <a:t> = 0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8CEAF30-1242-4F2C-8309-5D61BC8F922C}"/>
              </a:ext>
            </a:extLst>
          </p:cNvPr>
          <p:cNvSpPr txBox="1"/>
          <p:nvPr/>
        </p:nvSpPr>
        <p:spPr>
          <a:xfrm>
            <a:off x="518240" y="6132267"/>
            <a:ext cx="653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Reset</a:t>
            </a:r>
            <a:endParaRPr lang="zh-CN" altLang="en-US" sz="1600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ED45615-60FA-4627-BB1C-C70762ADE8E9}"/>
              </a:ext>
            </a:extLst>
          </p:cNvPr>
          <p:cNvCxnSpPr>
            <a:cxnSpLocks/>
            <a:stCxn id="65" idx="3"/>
            <a:endCxn id="64" idx="2"/>
          </p:cNvCxnSpPr>
          <p:nvPr/>
        </p:nvCxnSpPr>
        <p:spPr>
          <a:xfrm flipV="1">
            <a:off x="1171368" y="6132268"/>
            <a:ext cx="246356" cy="169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6547F592-AA13-410C-A98B-F52F82FA8DB8}"/>
              </a:ext>
            </a:extLst>
          </p:cNvPr>
          <p:cNvSpPr txBox="1"/>
          <p:nvPr/>
        </p:nvSpPr>
        <p:spPr>
          <a:xfrm>
            <a:off x="1359023" y="5202244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S0: </a:t>
            </a:r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</a:rPr>
              <a:t>取指令</a:t>
            </a: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39A2BB18-4B4D-4744-879B-5842C5A6222F}"/>
              </a:ext>
            </a:extLst>
          </p:cNvPr>
          <p:cNvSpPr/>
          <p:nvPr/>
        </p:nvSpPr>
        <p:spPr>
          <a:xfrm>
            <a:off x="3473015" y="5640978"/>
            <a:ext cx="982579" cy="982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BD0662E-0222-4F55-BAC9-E0EB53EB3A04}"/>
              </a:ext>
            </a:extLst>
          </p:cNvPr>
          <p:cNvSpPr txBox="1"/>
          <p:nvPr/>
        </p:nvSpPr>
        <p:spPr>
          <a:xfrm>
            <a:off x="3514501" y="5202244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S1: </a:t>
            </a:r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</a:rPr>
              <a:t>译码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48FAC2A-E9ED-4FE4-923F-FB8EC62697A8}"/>
              </a:ext>
            </a:extLst>
          </p:cNvPr>
          <p:cNvCxnSpPr>
            <a:cxnSpLocks/>
            <a:stCxn id="64" idx="6"/>
            <a:endCxn id="68" idx="2"/>
          </p:cNvCxnSpPr>
          <p:nvPr/>
        </p:nvCxnSpPr>
        <p:spPr>
          <a:xfrm>
            <a:off x="2400303" y="6132268"/>
            <a:ext cx="1072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3975E8F3-4B0E-4140-9506-D78F71A1728D}"/>
              </a:ext>
            </a:extLst>
          </p:cNvPr>
          <p:cNvSpPr/>
          <p:nvPr/>
        </p:nvSpPr>
        <p:spPr>
          <a:xfrm>
            <a:off x="5528306" y="5640977"/>
            <a:ext cx="982579" cy="982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68784E84-4869-4EED-A1A9-6A5D02DB1288}"/>
              </a:ext>
            </a:extLst>
          </p:cNvPr>
          <p:cNvCxnSpPr>
            <a:cxnSpLocks/>
            <a:stCxn id="68" idx="6"/>
            <a:endCxn id="71" idx="2"/>
          </p:cNvCxnSpPr>
          <p:nvPr/>
        </p:nvCxnSpPr>
        <p:spPr>
          <a:xfrm flipV="1">
            <a:off x="4455594" y="6132267"/>
            <a:ext cx="10727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43635F05-BE91-4780-8DFB-F9481BA75E0D}"/>
              </a:ext>
            </a:extLst>
          </p:cNvPr>
          <p:cNvSpPr/>
          <p:nvPr/>
        </p:nvSpPr>
        <p:spPr>
          <a:xfrm>
            <a:off x="5476023" y="5998523"/>
            <a:ext cx="11031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ALUControl</a:t>
            </a:r>
            <a:r>
              <a:rPr lang="en-US" altLang="zh-CN" sz="1000" dirty="0"/>
              <a:t>=</a:t>
            </a:r>
            <a:r>
              <a:rPr lang="zh-CN" altLang="en-US" sz="1000" dirty="0"/>
              <a:t>加法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B4B6683-86AE-42DF-ABDB-FECCF3CECDC0}"/>
              </a:ext>
            </a:extLst>
          </p:cNvPr>
          <p:cNvGrpSpPr/>
          <p:nvPr/>
        </p:nvGrpSpPr>
        <p:grpSpPr>
          <a:xfrm>
            <a:off x="6510885" y="5204505"/>
            <a:ext cx="2194797" cy="1419607"/>
            <a:chOff x="6510885" y="5204505"/>
            <a:chExt cx="2194797" cy="1419607"/>
          </a:xfrm>
        </p:grpSpPr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E1B9588C-175F-4094-8372-637ADCAB423F}"/>
                </a:ext>
              </a:extLst>
            </p:cNvPr>
            <p:cNvSpPr/>
            <p:nvPr/>
          </p:nvSpPr>
          <p:spPr>
            <a:xfrm>
              <a:off x="7583597" y="5641533"/>
              <a:ext cx="982579" cy="98257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5D3964B2-E30E-4C27-9003-3C8C45B03EC1}"/>
                </a:ext>
              </a:extLst>
            </p:cNvPr>
            <p:cNvCxnSpPr>
              <a:cxnSpLocks/>
              <a:stCxn id="71" idx="6"/>
              <a:endCxn id="75" idx="2"/>
            </p:cNvCxnSpPr>
            <p:nvPr/>
          </p:nvCxnSpPr>
          <p:spPr>
            <a:xfrm>
              <a:off x="6510885" y="6132267"/>
              <a:ext cx="1072712" cy="556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F3A344BB-3F88-4E54-82E8-9705C76293C9}"/>
                </a:ext>
              </a:extLst>
            </p:cNvPr>
            <p:cNvSpPr/>
            <p:nvPr/>
          </p:nvSpPr>
          <p:spPr>
            <a:xfrm>
              <a:off x="7711544" y="5983135"/>
              <a:ext cx="7681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err="1">
                  <a:solidFill>
                    <a:srgbClr val="0000FF"/>
                  </a:solidFill>
                </a:rPr>
                <a:t>IorD</a:t>
              </a:r>
              <a:r>
                <a:rPr lang="en-US" altLang="zh-CN" sz="1400" b="1" dirty="0">
                  <a:solidFill>
                    <a:srgbClr val="0000FF"/>
                  </a:solidFill>
                </a:rPr>
                <a:t> = 1</a:t>
              </a:r>
              <a:endParaRPr lang="zh-CN" altLang="en-US" sz="1000" b="1" dirty="0">
                <a:solidFill>
                  <a:srgbClr val="0000FF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170CD3F-2342-4811-A106-E43134426BAB}"/>
                </a:ext>
              </a:extLst>
            </p:cNvPr>
            <p:cNvSpPr txBox="1"/>
            <p:nvPr/>
          </p:nvSpPr>
          <p:spPr>
            <a:xfrm>
              <a:off x="7395708" y="5204505"/>
              <a:ext cx="13099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00FF"/>
                  </a:solidFill>
                </a:rPr>
                <a:t>S3: </a:t>
              </a:r>
              <a:r>
                <a:rPr lang="zh-CN" altLang="en-US" sz="1600" b="1" dirty="0">
                  <a:solidFill>
                    <a:srgbClr val="0000FF"/>
                  </a:solidFill>
                </a:rPr>
                <a:t>读存储器</a:t>
              </a: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C6E30361-C86F-4E63-97E2-315F016C028F}"/>
              </a:ext>
            </a:extLst>
          </p:cNvPr>
          <p:cNvSpPr txBox="1"/>
          <p:nvPr/>
        </p:nvSpPr>
        <p:spPr>
          <a:xfrm>
            <a:off x="5126562" y="5202244"/>
            <a:ext cx="1786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S2: </a:t>
            </a:r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</a:rPr>
              <a:t>求存储器地址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D72A152-B3E5-4BEB-9D1E-B0EE0655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7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7528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5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87526096"/>
              </p:ext>
            </p:extLst>
          </p:nvPr>
        </p:nvGraphicFramePr>
        <p:xfrm>
          <a:off x="1524000" y="1714789"/>
          <a:ext cx="8994103" cy="3121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9" name="VISIO" r:id="rId5" imgW="5557680" imgH="1929600" progId="Visio.Drawing.6">
                  <p:embed/>
                </p:oleObj>
              </mc:Choice>
              <mc:Fallback>
                <p:oleObj name="VISIO" r:id="rId5" imgW="5557680" imgH="1929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714789"/>
                        <a:ext cx="8994103" cy="3121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标题 1">
            <a:extLst>
              <a:ext uri="{FF2B5EF4-FFF2-40B4-BE49-F238E27FC236}">
                <a16:creationId xmlns:a16="http://schemas.microsoft.com/office/drawing/2014/main" id="{7E1E9A11-C30F-450A-AA9C-6C52B4D9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000" b="1" dirty="0" err="1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4000" dirty="0">
                <a:latin typeface="Courier New" pitchFamily="49" charset="0"/>
              </a:rPr>
              <a:t> rt, </a:t>
            </a:r>
            <a:r>
              <a:rPr lang="en-US" altLang="zh-CN" sz="4000" dirty="0" err="1">
                <a:latin typeface="Courier New" pitchFamily="49" charset="0"/>
              </a:rPr>
              <a:t>imm</a:t>
            </a:r>
            <a:r>
              <a:rPr lang="en-US" altLang="zh-CN" sz="4000" dirty="0">
                <a:latin typeface="Courier New" pitchFamily="49" charset="0"/>
              </a:rPr>
              <a:t>(</a:t>
            </a:r>
            <a:r>
              <a:rPr lang="en-US" altLang="zh-CN" sz="4000" dirty="0" err="1">
                <a:latin typeface="Courier New" pitchFamily="49" charset="0"/>
              </a:rPr>
              <a:t>rs</a:t>
            </a:r>
            <a:r>
              <a:rPr lang="en-US" altLang="zh-CN" sz="4000" dirty="0">
                <a:latin typeface="Courier New" pitchFamily="49" charset="0"/>
              </a:rPr>
              <a:t>)</a:t>
            </a:r>
            <a:endParaRPr lang="zh-CN" altLang="en-US" sz="4000" b="1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A9AE613E-B2E4-4AA1-9EDD-DF77D9742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470142"/>
              </p:ext>
            </p:extLst>
          </p:nvPr>
        </p:nvGraphicFramePr>
        <p:xfrm>
          <a:off x="7907125" y="878304"/>
          <a:ext cx="3806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rs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rgbClr val="0000FF"/>
                          </a:solidFill>
                        </a:rPr>
                        <a:t>rt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(5)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Imm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(16)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EB087C26-7246-464C-AF5A-B4BD3DC46CA6}"/>
              </a:ext>
            </a:extLst>
          </p:cNvPr>
          <p:cNvSpPr/>
          <p:nvPr/>
        </p:nvSpPr>
        <p:spPr>
          <a:xfrm>
            <a:off x="6986215" y="877199"/>
            <a:ext cx="868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100011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242C4D6-501F-4766-AD3E-999E0B9CD6AB}"/>
              </a:ext>
            </a:extLst>
          </p:cNvPr>
          <p:cNvSpPr/>
          <p:nvPr/>
        </p:nvSpPr>
        <p:spPr>
          <a:xfrm>
            <a:off x="1417724" y="5640978"/>
            <a:ext cx="982579" cy="982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IRWrite</a:t>
            </a:r>
          </a:p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IorD</a:t>
            </a:r>
            <a:r>
              <a:rPr lang="en-US" altLang="zh-CN" sz="1200" dirty="0">
                <a:solidFill>
                  <a:schemeClr val="tx1"/>
                </a:solidFill>
              </a:rPr>
              <a:t> = 0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355CE0C-1B0A-4518-A7CD-7DB6D5F8BA13}"/>
              </a:ext>
            </a:extLst>
          </p:cNvPr>
          <p:cNvSpPr txBox="1"/>
          <p:nvPr/>
        </p:nvSpPr>
        <p:spPr>
          <a:xfrm>
            <a:off x="518240" y="6132267"/>
            <a:ext cx="653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Reset</a:t>
            </a:r>
            <a:endParaRPr lang="zh-CN" altLang="en-US" sz="1600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D96DFBE-3483-441F-A798-7EE196FE85E5}"/>
              </a:ext>
            </a:extLst>
          </p:cNvPr>
          <p:cNvCxnSpPr>
            <a:cxnSpLocks/>
            <a:stCxn id="27" idx="3"/>
            <a:endCxn id="26" idx="2"/>
          </p:cNvCxnSpPr>
          <p:nvPr/>
        </p:nvCxnSpPr>
        <p:spPr>
          <a:xfrm flipV="1">
            <a:off x="1171368" y="6132268"/>
            <a:ext cx="246356" cy="169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61D510C8-60C0-479C-9209-AD79A25BC3F1}"/>
              </a:ext>
            </a:extLst>
          </p:cNvPr>
          <p:cNvSpPr txBox="1"/>
          <p:nvPr/>
        </p:nvSpPr>
        <p:spPr>
          <a:xfrm>
            <a:off x="1359023" y="5202244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S0: </a:t>
            </a:r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</a:rPr>
              <a:t>取指令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B0AAF8B-288F-4997-83EE-B63A3E421B4F}"/>
              </a:ext>
            </a:extLst>
          </p:cNvPr>
          <p:cNvSpPr/>
          <p:nvPr/>
        </p:nvSpPr>
        <p:spPr>
          <a:xfrm>
            <a:off x="3473015" y="5640978"/>
            <a:ext cx="982579" cy="982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6FA705C-8947-423E-BD7A-9E674052535E}"/>
              </a:ext>
            </a:extLst>
          </p:cNvPr>
          <p:cNvSpPr txBox="1"/>
          <p:nvPr/>
        </p:nvSpPr>
        <p:spPr>
          <a:xfrm>
            <a:off x="3514501" y="5202244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S1: </a:t>
            </a:r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</a:rPr>
              <a:t>译码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1DC6A59-1A62-4EAE-A094-FE6C922983E6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>
          <a:xfrm>
            <a:off x="2400303" y="6132268"/>
            <a:ext cx="1072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CE61A098-9B42-47E0-B7C8-27F44BAC7BD1}"/>
              </a:ext>
            </a:extLst>
          </p:cNvPr>
          <p:cNvSpPr/>
          <p:nvPr/>
        </p:nvSpPr>
        <p:spPr>
          <a:xfrm>
            <a:off x="5528306" y="5640977"/>
            <a:ext cx="982579" cy="982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B1BA06E-4177-4AB9-8380-801CC66692DA}"/>
              </a:ext>
            </a:extLst>
          </p:cNvPr>
          <p:cNvCxnSpPr>
            <a:cxnSpLocks/>
            <a:stCxn id="30" idx="6"/>
            <a:endCxn id="33" idx="2"/>
          </p:cNvCxnSpPr>
          <p:nvPr/>
        </p:nvCxnSpPr>
        <p:spPr>
          <a:xfrm flipV="1">
            <a:off x="4455594" y="6132267"/>
            <a:ext cx="10727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18A807EE-223F-4EEF-9745-831718600A52}"/>
              </a:ext>
            </a:extLst>
          </p:cNvPr>
          <p:cNvSpPr/>
          <p:nvPr/>
        </p:nvSpPr>
        <p:spPr>
          <a:xfrm>
            <a:off x="5471959" y="6006219"/>
            <a:ext cx="11031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ALUControl</a:t>
            </a:r>
            <a:r>
              <a:rPr lang="en-US" altLang="zh-CN" sz="1000" dirty="0"/>
              <a:t>=</a:t>
            </a:r>
            <a:r>
              <a:rPr lang="zh-CN" altLang="en-US" sz="1000" dirty="0"/>
              <a:t>加法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0D72E58-954D-428F-9500-E414441B9583}"/>
              </a:ext>
            </a:extLst>
          </p:cNvPr>
          <p:cNvSpPr/>
          <p:nvPr/>
        </p:nvSpPr>
        <p:spPr>
          <a:xfrm>
            <a:off x="7583597" y="5641533"/>
            <a:ext cx="982579" cy="982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43DB98B-4CE1-4131-919B-33E00B01FDBF}"/>
              </a:ext>
            </a:extLst>
          </p:cNvPr>
          <p:cNvCxnSpPr>
            <a:cxnSpLocks/>
            <a:stCxn id="33" idx="6"/>
            <a:endCxn id="37" idx="2"/>
          </p:cNvCxnSpPr>
          <p:nvPr/>
        </p:nvCxnSpPr>
        <p:spPr>
          <a:xfrm>
            <a:off x="6510885" y="6132267"/>
            <a:ext cx="1072712" cy="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9F609286-9924-4273-99E0-E169BBEDC4D9}"/>
              </a:ext>
            </a:extLst>
          </p:cNvPr>
          <p:cNvSpPr/>
          <p:nvPr/>
        </p:nvSpPr>
        <p:spPr>
          <a:xfrm>
            <a:off x="7716353" y="5983135"/>
            <a:ext cx="758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err="1"/>
              <a:t>IorD</a:t>
            </a:r>
            <a:r>
              <a:rPr lang="en-US" altLang="zh-CN" sz="1400" dirty="0"/>
              <a:t> = 1</a:t>
            </a:r>
            <a:endParaRPr lang="zh-CN" altLang="en-US" sz="10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25B0D6B-EE43-44BD-BEE1-41CF51F2A668}"/>
              </a:ext>
            </a:extLst>
          </p:cNvPr>
          <p:cNvSpPr txBox="1"/>
          <p:nvPr/>
        </p:nvSpPr>
        <p:spPr>
          <a:xfrm>
            <a:off x="7407709" y="5205123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S3: </a:t>
            </a:r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</a:rPr>
              <a:t>读存储器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39DF206-3EFF-414B-B43A-E761DEE22E14}"/>
              </a:ext>
            </a:extLst>
          </p:cNvPr>
          <p:cNvGrpSpPr/>
          <p:nvPr/>
        </p:nvGrpSpPr>
        <p:grpSpPr>
          <a:xfrm>
            <a:off x="8566176" y="5202244"/>
            <a:ext cx="2402615" cy="1415467"/>
            <a:chOff x="8566176" y="5202244"/>
            <a:chExt cx="2402615" cy="1415467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C34ED96F-7589-4FAD-A185-EB2305C51CA8}"/>
                </a:ext>
              </a:extLst>
            </p:cNvPr>
            <p:cNvSpPr/>
            <p:nvPr/>
          </p:nvSpPr>
          <p:spPr>
            <a:xfrm>
              <a:off x="9638887" y="5635132"/>
              <a:ext cx="982579" cy="98257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74FB5D0E-7922-4495-99A5-5C608BEF43BB}"/>
                </a:ext>
              </a:extLst>
            </p:cNvPr>
            <p:cNvCxnSpPr>
              <a:cxnSpLocks/>
              <a:stCxn id="37" idx="6"/>
              <a:endCxn id="41" idx="2"/>
            </p:cNvCxnSpPr>
            <p:nvPr/>
          </p:nvCxnSpPr>
          <p:spPr>
            <a:xfrm flipV="1">
              <a:off x="8566176" y="6126422"/>
              <a:ext cx="1072711" cy="6401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7008175-7608-44FE-9635-A7FA7D629662}"/>
                </a:ext>
              </a:extLst>
            </p:cNvPr>
            <p:cNvSpPr/>
            <p:nvPr/>
          </p:nvSpPr>
          <p:spPr>
            <a:xfrm>
              <a:off x="9692460" y="5968025"/>
              <a:ext cx="87543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 err="1">
                  <a:solidFill>
                    <a:srgbClr val="0000FF"/>
                  </a:solidFill>
                </a:rPr>
                <a:t>RegWrite</a:t>
              </a:r>
              <a:endParaRPr lang="zh-CN" altLang="en-US" sz="1000" dirty="0">
                <a:solidFill>
                  <a:srgbClr val="0000FF"/>
                </a:solidFill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58131AC-8279-4157-85EA-68843F3211E1}"/>
                </a:ext>
              </a:extLst>
            </p:cNvPr>
            <p:cNvSpPr txBox="1"/>
            <p:nvPr/>
          </p:nvSpPr>
          <p:spPr>
            <a:xfrm>
              <a:off x="9248448" y="5202244"/>
              <a:ext cx="17203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00FF"/>
                  </a:solidFill>
                </a:rPr>
                <a:t>S4: </a:t>
              </a:r>
              <a:r>
                <a:rPr lang="zh-CN" altLang="en-US" sz="1600" b="1" dirty="0">
                  <a:solidFill>
                    <a:srgbClr val="0000FF"/>
                  </a:solidFill>
                </a:rPr>
                <a:t>写寄存器文件</a:t>
              </a: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7233CA79-9639-4A78-B35B-D87C857265AF}"/>
              </a:ext>
            </a:extLst>
          </p:cNvPr>
          <p:cNvSpPr txBox="1"/>
          <p:nvPr/>
        </p:nvSpPr>
        <p:spPr>
          <a:xfrm>
            <a:off x="5126562" y="5202244"/>
            <a:ext cx="1786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S2: </a:t>
            </a:r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</a:rPr>
              <a:t>求存储器地址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2346F6E-F011-48EE-AA15-DD28DBD316B3}"/>
              </a:ext>
            </a:extLst>
          </p:cNvPr>
          <p:cNvSpPr txBox="1"/>
          <p:nvPr/>
        </p:nvSpPr>
        <p:spPr>
          <a:xfrm>
            <a:off x="8552218" y="1222408"/>
            <a:ext cx="3276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25        21 </a:t>
            </a:r>
            <a:r>
              <a:rPr lang="en-US" altLang="zh-CN" sz="1200" dirty="0">
                <a:solidFill>
                  <a:srgbClr val="0000FF"/>
                </a:solidFill>
              </a:rPr>
              <a:t>20 </a:t>
            </a:r>
            <a:r>
              <a:rPr lang="en-US" altLang="zh-CN" sz="1200" dirty="0"/>
              <a:t>      </a:t>
            </a:r>
            <a:r>
              <a:rPr lang="en-US" altLang="zh-CN" sz="1200" dirty="0">
                <a:solidFill>
                  <a:srgbClr val="0000FF"/>
                </a:solidFill>
              </a:rPr>
              <a:t>16</a:t>
            </a:r>
            <a:r>
              <a:rPr lang="en-US" altLang="zh-CN" sz="1200" dirty="0"/>
              <a:t>  15                                             0 </a:t>
            </a:r>
            <a:endParaRPr lang="zh-CN" altLang="en-US" sz="12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48DF1F6-E5CA-4AA5-9D9D-FBAFB60B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8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880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5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98841430"/>
              </p:ext>
            </p:extLst>
          </p:nvPr>
        </p:nvGraphicFramePr>
        <p:xfrm>
          <a:off x="1848853" y="1317165"/>
          <a:ext cx="8999538" cy="321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5" name="VISIO" r:id="rId6" imgW="5730120" imgH="2044080" progId="Visio.Drawing.6">
                  <p:embed/>
                </p:oleObj>
              </mc:Choice>
              <mc:Fallback>
                <p:oleObj name="VISIO" r:id="rId6" imgW="5730120" imgH="2044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8853" y="1317165"/>
                        <a:ext cx="8999538" cy="3211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箭头: 五边形 12"/>
          <p:cNvSpPr/>
          <p:nvPr/>
        </p:nvSpPr>
        <p:spPr>
          <a:xfrm>
            <a:off x="339791" y="2139938"/>
            <a:ext cx="1389144" cy="461665"/>
          </a:xfrm>
          <a:prstGeom prst="homePlate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PC</a:t>
            </a:r>
            <a:r>
              <a:rPr lang="zh-CN" altLang="en-US" sz="2400" dirty="0">
                <a:solidFill>
                  <a:srgbClr val="FF0000"/>
                </a:solidFill>
              </a:rPr>
              <a:t>递增</a:t>
            </a:r>
            <a:r>
              <a:rPr lang="en-US" altLang="zh-CN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1238975D-F484-490E-A91B-64493611F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0"/>
            <a:ext cx="12191999" cy="7200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000" b="1" dirty="0" err="1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4000" dirty="0">
                <a:latin typeface="Courier New" pitchFamily="49" charset="0"/>
              </a:rPr>
              <a:t> rt, </a:t>
            </a:r>
            <a:r>
              <a:rPr lang="en-US" altLang="zh-CN" sz="4000" dirty="0" err="1">
                <a:latin typeface="Courier New" pitchFamily="49" charset="0"/>
              </a:rPr>
              <a:t>imm</a:t>
            </a:r>
            <a:r>
              <a:rPr lang="en-US" altLang="zh-CN" sz="4000" dirty="0">
                <a:latin typeface="Courier New" pitchFamily="49" charset="0"/>
              </a:rPr>
              <a:t>(</a:t>
            </a:r>
            <a:r>
              <a:rPr lang="en-US" altLang="zh-CN" sz="4000" dirty="0" err="1">
                <a:latin typeface="Courier New" pitchFamily="49" charset="0"/>
              </a:rPr>
              <a:t>rs</a:t>
            </a:r>
            <a:r>
              <a:rPr lang="en-US" altLang="zh-CN" sz="4000" dirty="0">
                <a:latin typeface="Courier New" pitchFamily="49" charset="0"/>
              </a:rPr>
              <a:t>)</a:t>
            </a:r>
            <a:endParaRPr lang="zh-CN" altLang="en-US" sz="4000" b="1" dirty="0"/>
          </a:p>
        </p:txBody>
      </p:sp>
      <p:sp>
        <p:nvSpPr>
          <p:cNvPr id="42" name="右中括号 41">
            <a:extLst>
              <a:ext uri="{FF2B5EF4-FFF2-40B4-BE49-F238E27FC236}">
                <a16:creationId xmlns:a16="http://schemas.microsoft.com/office/drawing/2014/main" id="{953B41A1-381D-4CD6-ABC2-2623AAB0827D}"/>
              </a:ext>
            </a:extLst>
          </p:cNvPr>
          <p:cNvSpPr/>
          <p:nvPr/>
        </p:nvSpPr>
        <p:spPr>
          <a:xfrm rot="5400000">
            <a:off x="5932717" y="2377023"/>
            <a:ext cx="202237" cy="8249652"/>
          </a:xfrm>
          <a:prstGeom prst="rightBracket">
            <a:avLst>
              <a:gd name="adj" fmla="val 120995"/>
            </a:avLst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739DB03-EE5E-49EF-B7D1-BA2F0A956E0C}"/>
              </a:ext>
            </a:extLst>
          </p:cNvPr>
          <p:cNvGrpSpPr/>
          <p:nvPr/>
        </p:nvGrpSpPr>
        <p:grpSpPr>
          <a:xfrm>
            <a:off x="518240" y="4965619"/>
            <a:ext cx="10450551" cy="1453950"/>
            <a:chOff x="518240" y="4965619"/>
            <a:chExt cx="10450551" cy="1453950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C70DEAAE-603C-4084-AF98-F33C9F73C1E2}"/>
                </a:ext>
              </a:extLst>
            </p:cNvPr>
            <p:cNvSpPr/>
            <p:nvPr/>
          </p:nvSpPr>
          <p:spPr>
            <a:xfrm>
              <a:off x="1417724" y="5404908"/>
              <a:ext cx="982579" cy="9825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28EA708-1EFA-4D0B-927C-F2E5EC5FCA28}"/>
                </a:ext>
              </a:extLst>
            </p:cNvPr>
            <p:cNvSpPr txBox="1"/>
            <p:nvPr/>
          </p:nvSpPr>
          <p:spPr>
            <a:xfrm>
              <a:off x="518240" y="5895642"/>
              <a:ext cx="653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Reset</a:t>
              </a:r>
              <a:endParaRPr lang="zh-CN" altLang="en-US" sz="1600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078210C6-F7EE-4E24-9003-0470AB72CCBA}"/>
                </a:ext>
              </a:extLst>
            </p:cNvPr>
            <p:cNvCxnSpPr>
              <a:cxnSpLocks/>
              <a:stCxn id="23" idx="3"/>
              <a:endCxn id="22" idx="2"/>
            </p:cNvCxnSpPr>
            <p:nvPr/>
          </p:nvCxnSpPr>
          <p:spPr>
            <a:xfrm flipV="1">
              <a:off x="1171368" y="5896198"/>
              <a:ext cx="246356" cy="168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3477511-8E41-450A-9D7E-CCDA27F35879}"/>
                </a:ext>
              </a:extLst>
            </p:cNvPr>
            <p:cNvSpPr txBox="1"/>
            <p:nvPr/>
          </p:nvSpPr>
          <p:spPr>
            <a:xfrm>
              <a:off x="1359023" y="4965619"/>
              <a:ext cx="1099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>
                      <a:lumMod val="65000"/>
                    </a:schemeClr>
                  </a:solidFill>
                </a:rPr>
                <a:t>S0: </a:t>
              </a:r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</a:rPr>
                <a:t>取指令</a:t>
              </a: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D52B115-B422-44BD-AF27-8134D5E80977}"/>
                </a:ext>
              </a:extLst>
            </p:cNvPr>
            <p:cNvSpPr/>
            <p:nvPr/>
          </p:nvSpPr>
          <p:spPr>
            <a:xfrm>
              <a:off x="3473015" y="5404908"/>
              <a:ext cx="982579" cy="9825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BECD59E-4ACD-4C53-B8B5-33A4FDDD3E5C}"/>
                </a:ext>
              </a:extLst>
            </p:cNvPr>
            <p:cNvSpPr txBox="1"/>
            <p:nvPr/>
          </p:nvSpPr>
          <p:spPr>
            <a:xfrm>
              <a:off x="3514501" y="4965619"/>
              <a:ext cx="899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>
                      <a:lumMod val="65000"/>
                    </a:schemeClr>
                  </a:solidFill>
                </a:rPr>
                <a:t>S1: </a:t>
              </a:r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</a:rPr>
                <a:t>译码</a:t>
              </a: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B52440B7-F98B-4C64-A9E4-07D33A49D6A4}"/>
                </a:ext>
              </a:extLst>
            </p:cNvPr>
            <p:cNvCxnSpPr>
              <a:cxnSpLocks/>
              <a:stCxn id="22" idx="6"/>
              <a:endCxn id="26" idx="2"/>
            </p:cNvCxnSpPr>
            <p:nvPr/>
          </p:nvCxnSpPr>
          <p:spPr>
            <a:xfrm>
              <a:off x="2400303" y="5896198"/>
              <a:ext cx="10727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ABC0802-DFA4-4832-A90B-5E3865EEDACF}"/>
                </a:ext>
              </a:extLst>
            </p:cNvPr>
            <p:cNvSpPr/>
            <p:nvPr/>
          </p:nvSpPr>
          <p:spPr>
            <a:xfrm>
              <a:off x="5528306" y="5404908"/>
              <a:ext cx="982579" cy="9825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7BEA7BFD-D0C2-4175-8E9E-418AF02B59E7}"/>
                </a:ext>
              </a:extLst>
            </p:cNvPr>
            <p:cNvCxnSpPr>
              <a:cxnSpLocks/>
              <a:stCxn id="26" idx="6"/>
              <a:endCxn id="29" idx="2"/>
            </p:cNvCxnSpPr>
            <p:nvPr/>
          </p:nvCxnSpPr>
          <p:spPr>
            <a:xfrm>
              <a:off x="4455594" y="5896198"/>
              <a:ext cx="10727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36DAE06-0CF8-430A-9227-6C14C843E895}"/>
                </a:ext>
              </a:extLst>
            </p:cNvPr>
            <p:cNvSpPr/>
            <p:nvPr/>
          </p:nvSpPr>
          <p:spPr>
            <a:xfrm>
              <a:off x="5479578" y="5728225"/>
              <a:ext cx="1103187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err="1"/>
                <a:t>ALUControl</a:t>
              </a:r>
              <a:r>
                <a:rPr lang="en-US" altLang="zh-CN" sz="1000" dirty="0"/>
                <a:t>=</a:t>
              </a:r>
              <a:r>
                <a:rPr lang="zh-CN" altLang="en-US" sz="1000" dirty="0"/>
                <a:t>加法</a:t>
              </a:r>
              <a:endParaRPr lang="en-US" altLang="zh-CN" sz="1000" dirty="0"/>
            </a:p>
            <a:p>
              <a:pPr algn="ctr"/>
              <a:r>
                <a:rPr lang="it-IT" altLang="zh-CN" sz="1000" dirty="0">
                  <a:solidFill>
                    <a:srgbClr val="0000FF"/>
                  </a:solidFill>
                </a:rPr>
                <a:t>ALUSrcA=  1</a:t>
              </a:r>
            </a:p>
            <a:p>
              <a:pPr algn="ctr"/>
              <a:r>
                <a:rPr lang="it-IT" altLang="zh-CN" sz="1000" dirty="0">
                  <a:solidFill>
                    <a:srgbClr val="0000FF"/>
                  </a:solidFill>
                </a:rPr>
                <a:t>ALUSrcB=10</a:t>
              </a: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79795698-F3BE-4C17-A572-74380B8EEBAB}"/>
                </a:ext>
              </a:extLst>
            </p:cNvPr>
            <p:cNvSpPr/>
            <p:nvPr/>
          </p:nvSpPr>
          <p:spPr>
            <a:xfrm>
              <a:off x="7583597" y="5404908"/>
              <a:ext cx="982579" cy="9825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D93BF35-E396-4D58-A96A-3CBCA1864E11}"/>
                </a:ext>
              </a:extLst>
            </p:cNvPr>
            <p:cNvSpPr txBox="1"/>
            <p:nvPr/>
          </p:nvSpPr>
          <p:spPr>
            <a:xfrm>
              <a:off x="7407709" y="4968498"/>
              <a:ext cx="13099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>
                      <a:lumMod val="65000"/>
                    </a:schemeClr>
                  </a:solidFill>
                </a:rPr>
                <a:t>S3: </a:t>
              </a:r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</a:rPr>
                <a:t>读存储器</a:t>
              </a: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BFF2A052-3D9B-4398-83DF-D414529A8C93}"/>
                </a:ext>
              </a:extLst>
            </p:cNvPr>
            <p:cNvCxnSpPr>
              <a:cxnSpLocks/>
              <a:stCxn id="29" idx="6"/>
              <a:endCxn id="33" idx="2"/>
            </p:cNvCxnSpPr>
            <p:nvPr/>
          </p:nvCxnSpPr>
          <p:spPr>
            <a:xfrm>
              <a:off x="6510885" y="5896198"/>
              <a:ext cx="10727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20F7B4E-C402-4A7C-B908-EBAFFE2F718A}"/>
                </a:ext>
              </a:extLst>
            </p:cNvPr>
            <p:cNvSpPr/>
            <p:nvPr/>
          </p:nvSpPr>
          <p:spPr>
            <a:xfrm>
              <a:off x="7744395" y="5746510"/>
              <a:ext cx="67839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err="1"/>
                <a:t>IorD</a:t>
              </a:r>
              <a:r>
                <a:rPr lang="en-US" altLang="zh-CN" sz="1200" dirty="0"/>
                <a:t> = 1</a:t>
              </a:r>
              <a:endParaRPr lang="zh-CN" altLang="en-US" sz="900" dirty="0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32EFB44-C1CE-465A-A627-D4BFC0F55341}"/>
                </a:ext>
              </a:extLst>
            </p:cNvPr>
            <p:cNvSpPr/>
            <p:nvPr/>
          </p:nvSpPr>
          <p:spPr>
            <a:xfrm>
              <a:off x="9638887" y="5404908"/>
              <a:ext cx="982579" cy="9825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AB4CCA3-4CDA-4CFE-860F-CAE2B951E33D}"/>
                </a:ext>
              </a:extLst>
            </p:cNvPr>
            <p:cNvSpPr txBox="1"/>
            <p:nvPr/>
          </p:nvSpPr>
          <p:spPr>
            <a:xfrm>
              <a:off x="9248448" y="4965619"/>
              <a:ext cx="17203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>
                      <a:lumMod val="65000"/>
                    </a:schemeClr>
                  </a:solidFill>
                </a:rPr>
                <a:t>S4: </a:t>
              </a:r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</a:rPr>
                <a:t>写寄存器文件</a:t>
              </a: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2CC5DB75-29DD-4A9E-82DD-26FBE00E3D54}"/>
                </a:ext>
              </a:extLst>
            </p:cNvPr>
            <p:cNvCxnSpPr>
              <a:cxnSpLocks/>
              <a:stCxn id="33" idx="6"/>
              <a:endCxn id="37" idx="2"/>
            </p:cNvCxnSpPr>
            <p:nvPr/>
          </p:nvCxnSpPr>
          <p:spPr>
            <a:xfrm>
              <a:off x="8566176" y="5896198"/>
              <a:ext cx="10727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4A31BD8-C86E-4950-AEFE-D3CC6AFEF27E}"/>
                </a:ext>
              </a:extLst>
            </p:cNvPr>
            <p:cNvSpPr/>
            <p:nvPr/>
          </p:nvSpPr>
          <p:spPr>
            <a:xfrm>
              <a:off x="9699161" y="5746510"/>
              <a:ext cx="86203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 err="1"/>
                <a:t>RegWrite</a:t>
              </a:r>
              <a:endParaRPr lang="zh-CN" altLang="en-US" sz="1000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DFF6F19-9757-4D91-8EE0-62F319DC65B6}"/>
                </a:ext>
              </a:extLst>
            </p:cNvPr>
            <p:cNvSpPr/>
            <p:nvPr/>
          </p:nvSpPr>
          <p:spPr>
            <a:xfrm>
              <a:off x="1285742" y="5403906"/>
              <a:ext cx="1270214" cy="101566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it-IT" altLang="zh-CN" sz="1000" dirty="0"/>
                <a:t>IRWrite</a:t>
              </a:r>
            </a:p>
            <a:p>
              <a:pPr algn="ctr"/>
              <a:r>
                <a:rPr lang="it-IT" altLang="zh-CN" sz="1000" dirty="0"/>
                <a:t>IorD = 0</a:t>
              </a:r>
            </a:p>
            <a:p>
              <a:pPr algn="ctr"/>
              <a:r>
                <a:rPr lang="en-US" altLang="zh-CN" sz="1000" dirty="0" err="1">
                  <a:solidFill>
                    <a:srgbClr val="0000FF"/>
                  </a:solidFill>
                </a:rPr>
                <a:t>ALUControl</a:t>
              </a:r>
              <a:r>
                <a:rPr lang="en-US" altLang="zh-CN" sz="1000" dirty="0">
                  <a:solidFill>
                    <a:srgbClr val="0000FF"/>
                  </a:solidFill>
                </a:rPr>
                <a:t>=</a:t>
              </a:r>
              <a:r>
                <a:rPr lang="zh-CN" altLang="en-US" sz="1000" dirty="0">
                  <a:solidFill>
                    <a:srgbClr val="0000FF"/>
                  </a:solidFill>
                </a:rPr>
                <a:t>加法</a:t>
              </a:r>
              <a:endParaRPr lang="en-US" altLang="zh-CN" sz="1000" dirty="0">
                <a:solidFill>
                  <a:srgbClr val="0000FF"/>
                </a:solidFill>
              </a:endParaRPr>
            </a:p>
            <a:p>
              <a:pPr algn="ctr"/>
              <a:r>
                <a:rPr lang="it-IT" altLang="zh-CN" sz="1000" dirty="0">
                  <a:solidFill>
                    <a:srgbClr val="0000FF"/>
                  </a:solidFill>
                </a:rPr>
                <a:t>ALUSrcA=  0</a:t>
              </a:r>
            </a:p>
            <a:p>
              <a:pPr algn="ctr"/>
              <a:r>
                <a:rPr lang="it-IT" altLang="zh-CN" sz="1000" dirty="0">
                  <a:solidFill>
                    <a:srgbClr val="0000FF"/>
                  </a:solidFill>
                </a:rPr>
                <a:t>ALUSrcB=01</a:t>
              </a:r>
            </a:p>
            <a:p>
              <a:pPr algn="ctr"/>
              <a:r>
                <a:rPr lang="it-IT" altLang="zh-CN" sz="1000" dirty="0">
                  <a:solidFill>
                    <a:srgbClr val="0000FF"/>
                  </a:solidFill>
                </a:rPr>
                <a:t>PCwrite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A5FD652-0348-4F49-91B9-2275FCF2CB41}"/>
                </a:ext>
              </a:extLst>
            </p:cNvPr>
            <p:cNvSpPr txBox="1"/>
            <p:nvPr/>
          </p:nvSpPr>
          <p:spPr>
            <a:xfrm>
              <a:off x="5156601" y="4968129"/>
              <a:ext cx="17860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>
                      <a:lumMod val="65000"/>
                    </a:schemeClr>
                  </a:solidFill>
                </a:rPr>
                <a:t>S2: </a:t>
              </a:r>
              <a:r>
                <a:rPr lang="zh-CN" altLang="en-US" sz="1600" b="1" dirty="0">
                  <a:solidFill>
                    <a:schemeClr val="bg1">
                      <a:lumMod val="65000"/>
                    </a:schemeClr>
                  </a:solidFill>
                </a:rPr>
                <a:t>求存储器地址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9FFD1B-925F-4A1E-9175-4C94C9D4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9</a:t>
            </a:fld>
            <a:r>
              <a:rPr lang="zh-CN" altLang="en-US"/>
              <a:t> </a:t>
            </a:r>
            <a:r>
              <a:rPr lang="en-US" altLang="zh-CN"/>
              <a:t>/ 28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37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|104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2|23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3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9|56.6|7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4.9|33.5|8.9|26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5|18.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22|11.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8|23.2|9.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6.1|14.3|24.5|18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|5.4|38.7|16|8.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.4|24.8|17.5|15.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5.8|54.2|22.7|27.7|20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10409</TotalTime>
  <Words>2270</Words>
  <Application>Microsoft Office PowerPoint</Application>
  <PresentationFormat>宽屏</PresentationFormat>
  <Paragraphs>805</Paragraphs>
  <Slides>31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等线</vt:lpstr>
      <vt:lpstr>等线 Light</vt:lpstr>
      <vt:lpstr>楷体</vt:lpstr>
      <vt:lpstr>宋体</vt:lpstr>
      <vt:lpstr>微软雅黑</vt:lpstr>
      <vt:lpstr>幼圆</vt:lpstr>
      <vt:lpstr>Arial</vt:lpstr>
      <vt:lpstr>Calibri</vt:lpstr>
      <vt:lpstr>Calibri Light</vt:lpstr>
      <vt:lpstr>Courier New</vt:lpstr>
      <vt:lpstr>Times New Roman</vt:lpstr>
      <vt:lpstr>Office 主题</vt:lpstr>
      <vt:lpstr>VISIO</vt:lpstr>
      <vt:lpstr>计算机组成与体系结构实验</vt:lpstr>
      <vt:lpstr>单周期        多周期</vt:lpstr>
      <vt:lpstr>lw rt, imm(rs)</vt:lpstr>
      <vt:lpstr>lw rt, imm(rs)</vt:lpstr>
      <vt:lpstr>lw rt, imm(rs)</vt:lpstr>
      <vt:lpstr>lw rt, imm(rs)</vt:lpstr>
      <vt:lpstr>lw rt, imm(rs)</vt:lpstr>
      <vt:lpstr>lw rt, imm(rs)</vt:lpstr>
      <vt:lpstr>lw rt, imm(rs)</vt:lpstr>
      <vt:lpstr>sw rt, imm(rs)</vt:lpstr>
      <vt:lpstr>add, sub, and, or, slt</vt:lpstr>
      <vt:lpstr>beq rs, rt, label</vt:lpstr>
      <vt:lpstr>数据路径 + 控制单元</vt:lpstr>
      <vt:lpstr>数据路径 + 控制单元</vt:lpstr>
      <vt:lpstr>控制单元 FSM</vt:lpstr>
      <vt:lpstr>控制单元 FSM</vt:lpstr>
      <vt:lpstr>控制单元 FSM</vt:lpstr>
      <vt:lpstr>控制单元 FSM</vt:lpstr>
      <vt:lpstr>控制单元 FSM</vt:lpstr>
      <vt:lpstr>控制单元 FSM</vt:lpstr>
      <vt:lpstr>控制单元 FSM</vt:lpstr>
      <vt:lpstr>控制单元 FSM</vt:lpstr>
      <vt:lpstr>j  label</vt:lpstr>
      <vt:lpstr>j  label  控制单元 FSM</vt:lpstr>
      <vt:lpstr>                                                 例：Moore型 FSM</vt:lpstr>
      <vt:lpstr>FSM代码</vt:lpstr>
      <vt:lpstr>全图</vt:lpstr>
      <vt:lpstr> 仿真</vt:lpstr>
      <vt:lpstr>RTL原理图</vt:lpstr>
      <vt:lpstr>扩展 bne  控制单元 FSM</vt:lpstr>
      <vt:lpstr>扩展 andi，ori  控制单元 FSM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计算机体系结构 Computer Architecture</dc:title>
  <dc:creator>Sam</dc:creator>
  <cp:lastModifiedBy>dell</cp:lastModifiedBy>
  <cp:revision>761</cp:revision>
  <dcterms:created xsi:type="dcterms:W3CDTF">2017-01-28T01:03:38Z</dcterms:created>
  <dcterms:modified xsi:type="dcterms:W3CDTF">2023-04-18T22:10:42Z</dcterms:modified>
</cp:coreProperties>
</file>