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embeddedFontLst>
    <p:embeddedFont>
      <p:font typeface="Quattrocento Sans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7" roundtripDataSignature="AMtx7mhvZpXEguK7KHEzyBY97fS0AyQ6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QuattrocentoSans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QuattrocentoSans-italic.fntdata"/><Relationship Id="rId14" Type="http://schemas.openxmlformats.org/officeDocument/2006/relationships/font" Target="fonts/QuattrocentoSans-bold.fntdata"/><Relationship Id="rId17" Type="http://customschemas.google.com/relationships/presentationmetadata" Target="metadata"/><Relationship Id="rId16" Type="http://schemas.openxmlformats.org/officeDocument/2006/relationships/font" Target="fonts/Quattrocento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A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2" type="sldNum"/>
          </p:nvPr>
        </p:nvSpPr>
        <p:spPr>
          <a:xfrm>
            <a:off x="6042320" y="9493393"/>
            <a:ext cx="169918" cy="1846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AU" sz="1800" u="none" cap="none" strike="noStrike">
                <a:solidFill>
                  <a:srgbClr val="000000"/>
                </a:solidFill>
              </a:rPr>
              <a:t>‹#›</a:t>
            </a:fld>
            <a:endParaRPr b="0" i="0" sz="1800" u="none" cap="none" strike="noStrike">
              <a:solidFill>
                <a:srgbClr val="000000"/>
              </a:solidFill>
            </a:endParaRPr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-2319338" y="1265238"/>
            <a:ext cx="11201401" cy="8401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789535" y="605318"/>
            <a:ext cx="547079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Hypothesis: </a:t>
            </a:r>
            <a:r>
              <a:rPr b="0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Hypothesis with an emphasis on SMART principles. </a:t>
            </a:r>
            <a:r>
              <a:rPr b="1" i="1" lang="en-AU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AU" sz="1200"/>
              <a:t>S – Specific, M – Measurable, A – Achievable, R – Realistic, T – Timebound). </a:t>
            </a:r>
            <a:r>
              <a:rPr b="0" i="0" lang="en-AU" sz="1200"/>
              <a:t>If you cannot do this, you </a:t>
            </a:r>
            <a:r>
              <a:rPr b="1" i="0" lang="en-AU" sz="1200"/>
              <a:t>do not</a:t>
            </a:r>
            <a:r>
              <a:rPr b="0" i="0" lang="en-AU" sz="1200"/>
              <a:t> have a good grasp on the business problem.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-AU"/>
              <a:t>Context: </a:t>
            </a:r>
            <a:r>
              <a:rPr lang="en-AU" sz="1200"/>
              <a:t>With context, we have </a:t>
            </a:r>
            <a:r>
              <a:rPr b="1" lang="en-AU" sz="1200" u="sng"/>
              <a:t>clearly identified the problem at hand </a:t>
            </a:r>
            <a:r>
              <a:rPr lang="en-AU" sz="1200"/>
              <a:t>and have elucidated on how our initiative may solve this problem, alongside the commercial implications this will have on the business.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Criteria for Success</a:t>
            </a:r>
            <a:r>
              <a:rPr b="0" lang="en-AU"/>
              <a:t>: Clearly defining the criteria for success ensures that the scope of your work is clearly defined and understood. Otherwise, if this isn’t defined – your work will never end which will result in mismatched expectations.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Scope of Solution Space: </a:t>
            </a:r>
            <a:r>
              <a:rPr b="0" lang="en-AU"/>
              <a:t>Scoping out the solution space ensures that the business initiative is SPECIFIC for a certain segment or area. This prevents solutions that have been developed being scaled and applied for all other business units that the solution may not be responsible or scalable for.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Constraints within Solution Space: </a:t>
            </a:r>
            <a:r>
              <a:rPr b="0" lang="en-AU"/>
              <a:t>Looking forward, what are the foreseeable problems we are likely to encounter? Could this be stakeholder resistance? Could this be we don’t have access to the right data?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Stakeholders to provide key insight: </a:t>
            </a:r>
            <a:r>
              <a:rPr b="0" lang="en-AU"/>
              <a:t>Who are the people I need to speak to, to get the answers I need for my data analysis?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AU"/>
              <a:t>What key data sources are required</a:t>
            </a:r>
            <a:r>
              <a:rPr b="0" lang="en-AU"/>
              <a:t>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AU"/>
              <a:t>Based off my discussions with the key stakeholders – can we clearly list out all the data sources we need so we can make a highly targeted request as opposed to a scatter-gun approach where we ask for a bit of everything?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8d943b52f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8d943b52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f8d943b52f_0_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f8fdd7a43d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f8fdd7a4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f8fdd7a43d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f8fdd7a43d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f8fdd7a43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f8fdd7a43d_0_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8fdd7a43d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8fdd7a43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f8fdd7a43d_0_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8fdd7a43d_0_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8fdd7a43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f8fdd7a43d_0_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8fdd7a43d_0_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f8fdd7a43d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f8fdd7a43d_0_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f8d943b52f_0_21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gf8d943b52f_0_21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gf8d943b52f_0_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f8d943b52f_0_56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gf8d943b52f_0_56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gf8d943b52f_0_5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f8d943b52f_0_6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f8d943b52f_0_62"/>
          <p:cNvSpPr txBox="1"/>
          <p:nvPr>
            <p:ph type="title"/>
          </p:nvPr>
        </p:nvSpPr>
        <p:spPr>
          <a:xfrm>
            <a:off x="174945" y="234863"/>
            <a:ext cx="8794200" cy="2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f8d943b52f_0_25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gf8d943b52f_0_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f8d943b52f_0_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f8d943b52f_0_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gf8d943b52f_0_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f8d943b52f_0_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gf8d943b52f_0_32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gf8d943b52f_0_32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gf8d943b52f_0_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f8d943b52f_0_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gf8d943b52f_0_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f8d943b52f_0_40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gf8d943b52f_0_40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f8d943b52f_0_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f8d943b52f_0_44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gf8d943b52f_0_4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f8d943b52f_0_47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f8d943b52f_0_47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gf8d943b52f_0_47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gf8d943b52f_0_47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gf8d943b52f_0_4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8d943b52f_0_53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gf8d943b52f_0_5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f8d943b52f_0_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gf8d943b52f_0_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gf8d943b52f_0_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121749" y="1576013"/>
            <a:ext cx="4344300" cy="4681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4587388" y="1576013"/>
            <a:ext cx="4344156" cy="4681063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t/>
            </a:r>
            <a:endParaRPr b="0" i="0" sz="142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218936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4668375" y="1618127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601195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5050634" y="165018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Constraints within solution space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4668375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218936" y="3207096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601195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Criteria for success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5050634" y="3239152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Stakeholders to provide key insight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218936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4668375" y="4797685"/>
            <a:ext cx="288315" cy="288315"/>
          </a:xfrm>
          <a:prstGeom prst="rect">
            <a:avLst/>
          </a:prstGeom>
          <a:solidFill>
            <a:srgbClr val="F1A205"/>
          </a:solidFill>
          <a:ln>
            <a:noFill/>
          </a:ln>
        </p:spPr>
        <p:txBody>
          <a:bodyPr anchorCtr="0" anchor="ctr" bIns="47575" lIns="47575" spcFirstLastPara="1" rIns="47575" wrap="square" tIns="47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601195" y="4831972"/>
            <a:ext cx="3597454" cy="2197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Scope of solution space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5050634" y="4829741"/>
            <a:ext cx="3597454" cy="22420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28"/>
              <a:buFont typeface="Arial"/>
              <a:buNone/>
            </a:pPr>
            <a:r>
              <a:rPr b="0" i="0" lang="en-AU" sz="1428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data sources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/>
          <p:nvPr/>
        </p:nvSpPr>
        <p:spPr>
          <a:xfrm>
            <a:off x="143108" y="1964976"/>
            <a:ext cx="4324418" cy="1245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Big Mountain has been basing their prices on only market average; a data driven approach will reveal what a ticket should be valued as and help investment strategy without under/over valuing ticket price. Big Mountain Resort has recently installed an additional chair lift to increase the distribution of visitors across the mountain, increasing operating costs by $1,540,000 this season. </a:t>
            </a:r>
            <a:b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"/>
          <p:cNvSpPr txBox="1"/>
          <p:nvPr/>
        </p:nvSpPr>
        <p:spPr>
          <a:xfrm>
            <a:off x="143108" y="3538874"/>
            <a:ext cx="4324500" cy="14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a collection of features that determines a profit-maximizing ticket value (or values, weekend and weekday, depending on market approach) by the end of fiscal year 2021. </a:t>
            </a:r>
            <a:endParaRPr b="1" i="0" sz="107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186842" y="5184805"/>
            <a:ext cx="4324418" cy="751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will be on competitors in the shared market sector to determine ticket value. Further specificity to the number of lifts/t-bars/magic carpets, the length of the longest run, number of runs, the region, and elevation change as needed.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"/>
          <p:cNvSpPr txBox="1"/>
          <p:nvPr/>
        </p:nvSpPr>
        <p:spPr>
          <a:xfrm>
            <a:off x="4558232" y="1963919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- finding the value before the next skiing season. </a:t>
            </a:r>
            <a:endParaRPr b="1" i="0" sz="1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0"/>
              <a:buFont typeface="Arial"/>
              <a:buNone/>
            </a:pPr>
            <a:r>
              <a:rPr b="1" i="0" lang="en-AU" sz="107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Features - some features are not present or intangible i.e. other resort amenities, typical snow quality, etc.</a:t>
            </a:r>
            <a:endParaRPr b="1" i="0" sz="1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"/>
          <p:cNvSpPr txBox="1"/>
          <p:nvPr/>
        </p:nvSpPr>
        <p:spPr>
          <a:xfrm>
            <a:off x="4590928" y="5085174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ticket value, the number of lifts, the number of t-bars, the number of magic carpets, the length of the longest run, number of runs, the region, and the elevation change.</a:t>
            </a:r>
            <a:endParaRPr b="1" i="0" sz="107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6633337" y="652441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7028512" y="651371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7452320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7846662" y="6508081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8245692" y="6503004"/>
            <a:ext cx="432048" cy="216024"/>
          </a:xfrm>
          <a:prstGeom prst="chevron">
            <a:avLst>
              <a:gd fmla="val 50000" name="adj"/>
            </a:avLst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8099130" y="707128"/>
            <a:ext cx="432048" cy="205317"/>
          </a:xfrm>
          <a:prstGeom prst="chevron">
            <a:avLst>
              <a:gd fmla="val 50000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AU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21750" y="116631"/>
            <a:ext cx="7724912" cy="1137079"/>
          </a:xfrm>
          <a:prstGeom prst="wedgeRectCallout">
            <a:avLst>
              <a:gd fmla="val 53513" name="adj1"/>
              <a:gd fmla="val 6588" name="adj2"/>
            </a:avLst>
          </a:prstGeom>
          <a:solidFill>
            <a:srgbClr val="FEF2D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>
            <p:ph type="title"/>
          </p:nvPr>
        </p:nvSpPr>
        <p:spPr>
          <a:xfrm>
            <a:off x="184140" y="189590"/>
            <a:ext cx="87935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2000">
                <a:solidFill>
                  <a:srgbClr val="29748D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Problem Statement</a:t>
            </a:r>
            <a:endParaRPr sz="2000">
              <a:solidFill>
                <a:srgbClr val="29748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rgbClr val="29748D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4607126" y="3547600"/>
            <a:ext cx="4324418" cy="1081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Jimmy Blackburn - Director of Operations</a:t>
            </a:r>
            <a:endParaRPr b="1" i="0" sz="107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71"/>
              <a:buFont typeface="Arial"/>
              <a:buNone/>
            </a:pPr>
            <a:r>
              <a:rPr b="1" i="0" lang="en-AU" sz="107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Alesha Eisen - Database Manager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84140" y="540901"/>
            <a:ext cx="8584648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 out the data-driven ticket value based on the data we have of other resorts, so that we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 properly invest and compensate for the additional 1.5M additional operational cost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A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the end of fiscal year 2021.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8d943b52f_0_6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AU"/>
              <a:t>Recommendation and key findings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f8d943b52f_0_6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Currently, Big Mountain charges $81.00 for a weekend ticket. I </a:t>
            </a:r>
            <a:r>
              <a:rPr lang="en-AU"/>
              <a:t>recommend</a:t>
            </a:r>
            <a:r>
              <a:rPr lang="en-AU"/>
              <a:t> raising the price up to approximately $93.00.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I al</a:t>
            </a:r>
            <a:r>
              <a:rPr lang="en-AU"/>
              <a:t>s</a:t>
            </a:r>
            <a:r>
              <a:rPr lang="en-AU"/>
              <a:t>o </a:t>
            </a:r>
            <a:r>
              <a:rPr lang="en-AU"/>
              <a:t>recommend</a:t>
            </a:r>
            <a:r>
              <a:rPr lang="en-AU"/>
              <a:t> looking into closing down the least popular run.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Look into pushing that saved cost toward increasing vertical drop (that is, either increase the highest serviced point or lower the </a:t>
            </a:r>
            <a:r>
              <a:rPr lang="en-AU"/>
              <a:t>lowest</a:t>
            </a:r>
            <a:r>
              <a:rPr lang="en-AU"/>
              <a:t> point). It is </a:t>
            </a:r>
            <a:r>
              <a:rPr lang="en-AU"/>
              <a:t>unnecessary</a:t>
            </a:r>
            <a:r>
              <a:rPr lang="en-AU"/>
              <a:t> to increase the snow-covered acreage for this plan, as that would have no major effect on the ticket price and </a:t>
            </a:r>
            <a:r>
              <a:rPr lang="en-AU"/>
              <a:t>therefore</a:t>
            </a:r>
            <a:r>
              <a:rPr lang="en-AU"/>
              <a:t> </a:t>
            </a:r>
            <a:r>
              <a:rPr lang="en-AU"/>
              <a:t>no major effect on revenue</a:t>
            </a:r>
            <a:r>
              <a:rPr lang="en-AU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Overall, the most important features, according to my models, are </a:t>
            </a:r>
            <a:r>
              <a:rPr lang="en-AU"/>
              <a:t>fast quads, number of runs, snow-making area, and vertical drop.</a:t>
            </a:r>
            <a:endParaRPr/>
          </a:p>
        </p:txBody>
      </p:sp>
      <p:sp>
        <p:nvSpPr>
          <p:cNvPr id="97" name="Google Shape;97;gf8d943b52f_0_6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f8fdd7a43d_0_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Modeling results and analysis </a:t>
            </a:r>
            <a:endParaRPr/>
          </a:p>
        </p:txBody>
      </p:sp>
      <p:sp>
        <p:nvSpPr>
          <p:cNvPr id="104" name="Google Shape;104;gf8fdd7a43d_0_0"/>
          <p:cNvSpPr txBox="1"/>
          <p:nvPr>
            <p:ph idx="1" type="body"/>
          </p:nvPr>
        </p:nvSpPr>
        <p:spPr>
          <a:xfrm>
            <a:off x="311700" y="1536625"/>
            <a:ext cx="4449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Prices were almost always more expensive for weekend prices than weekday prices; prices were identical in Montana.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To clean the data, we kept only columns with weekend prices - this is supported not only by the above, but also </a:t>
            </a:r>
            <a:r>
              <a:rPr lang="en-AU"/>
              <a:t>because</a:t>
            </a:r>
            <a:r>
              <a:rPr lang="en-AU"/>
              <a:t> we had more weekend price data.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f8fdd7a43d_0_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106" name="Google Shape;106;gf8fdd7a43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9500" y="924750"/>
            <a:ext cx="4121650" cy="27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gf8fdd7a43d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500" y="3685125"/>
            <a:ext cx="4121650" cy="30696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8fdd7a43d_0_1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Modeling results and analysis (cont.)</a:t>
            </a:r>
            <a:endParaRPr/>
          </a:p>
        </p:txBody>
      </p:sp>
      <p:sp>
        <p:nvSpPr>
          <p:cNvPr id="114" name="Google Shape;114;gf8fdd7a43d_0_12"/>
          <p:cNvSpPr txBox="1"/>
          <p:nvPr>
            <p:ph idx="1" type="body"/>
          </p:nvPr>
        </p:nvSpPr>
        <p:spPr>
          <a:xfrm>
            <a:off x="311700" y="1536625"/>
            <a:ext cx="32670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Beginning with a principal component analysis, we found that there were no </a:t>
            </a:r>
            <a:r>
              <a:rPr lang="en-AU"/>
              <a:t>noticeable</a:t>
            </a:r>
            <a:r>
              <a:rPr lang="en-AU"/>
              <a:t> patterns in the top two features, even when examining state and size. </a:t>
            </a:r>
            <a:endParaRPr/>
          </a:p>
        </p:txBody>
      </p:sp>
      <p:sp>
        <p:nvSpPr>
          <p:cNvPr id="115" name="Google Shape;115;gf8fdd7a43d_0_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116" name="Google Shape;116;gf8fdd7a43d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8824" y="1509650"/>
            <a:ext cx="5565177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f8fdd7a43d_0_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Modeling results and analysis (cont.)</a:t>
            </a:r>
            <a:endParaRPr/>
          </a:p>
        </p:txBody>
      </p:sp>
      <p:sp>
        <p:nvSpPr>
          <p:cNvPr id="123" name="Google Shape;123;gf8fdd7a43d_0_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The initial linear regression model performed well, accounting for over 80% of the variance on the train set and over 70% on the test set, though the large difference between our train and test sets suggests overfitting.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The top categories for the linear regression were, in order: vertical drop, snow-making area, total chairs, fast quads, number of runs, and longest run length.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In our random forest regressor model, the most important features were fast quads, number of runs, snow-making area, and vertical drop. The other features held less than 5% of the influence on ticket price; this is consistent with our linear model, with the top four of the random forest regressor model present in the top five of our linear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We based our </a:t>
            </a:r>
            <a:r>
              <a:rPr lang="en-AU"/>
              <a:t>recommendations</a:t>
            </a:r>
            <a:r>
              <a:rPr lang="en-AU"/>
              <a:t> on these four primary categories.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f8fdd7a43d_0_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8fdd7a43d_0_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Modeling results and analysis (cont.)</a:t>
            </a:r>
            <a:endParaRPr/>
          </a:p>
        </p:txBody>
      </p:sp>
      <p:sp>
        <p:nvSpPr>
          <p:cNvPr id="131" name="Google Shape;131;gf8fdd7a43d_0_33"/>
          <p:cNvSpPr txBox="1"/>
          <p:nvPr>
            <p:ph idx="1" type="body"/>
          </p:nvPr>
        </p:nvSpPr>
        <p:spPr>
          <a:xfrm>
            <a:off x="311700" y="1536625"/>
            <a:ext cx="55821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Of the four options raised, closing down runs and increasing the vertical drop by adding a run without increasing snow-making coverage were supported best by my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Increasing</a:t>
            </a:r>
            <a:r>
              <a:rPr lang="en-AU"/>
              <a:t> snow-making coverage by 2 acres, as listed in the third </a:t>
            </a:r>
            <a:r>
              <a:rPr lang="en-AU"/>
              <a:t>option</a:t>
            </a:r>
            <a:r>
              <a:rPr lang="en-AU"/>
              <a:t>, does not have a </a:t>
            </a:r>
            <a:r>
              <a:rPr lang="en-AU"/>
              <a:t>significant</a:t>
            </a:r>
            <a:r>
              <a:rPr lang="en-AU"/>
              <a:t> </a:t>
            </a:r>
            <a:r>
              <a:rPr lang="en-AU"/>
              <a:t>influence</a:t>
            </a:r>
            <a:r>
              <a:rPr lang="en-AU"/>
              <a:t> on the ticket value, and therefore I </a:t>
            </a:r>
            <a:r>
              <a:rPr lang="en-AU"/>
              <a:t>recommend</a:t>
            </a:r>
            <a:r>
              <a:rPr lang="en-AU"/>
              <a:t> avoiding this extra cost.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I</a:t>
            </a:r>
            <a:r>
              <a:rPr lang="en-AU"/>
              <a:t>ncreasing the longest run by 0.2 miles also does not have a significant influence on the ticket value, as it is not one of our 4 most important features (fast quads, number of runs, snow-making area, and vertical drop). We also have the longest run in Montana and one of the longest in the country, so this small change would not be </a:t>
            </a:r>
            <a:r>
              <a:rPr lang="en-AU"/>
              <a:t>largely</a:t>
            </a:r>
            <a:r>
              <a:rPr lang="en-AU"/>
              <a:t> influential. </a:t>
            </a:r>
            <a:endParaRPr/>
          </a:p>
        </p:txBody>
      </p:sp>
      <p:sp>
        <p:nvSpPr>
          <p:cNvPr id="132" name="Google Shape;132;gf8fdd7a43d_0_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  <p:pic>
        <p:nvPicPr>
          <p:cNvPr id="133" name="Google Shape;133;gf8fdd7a43d_0_33"/>
          <p:cNvPicPr preferRelativeResize="0"/>
          <p:nvPr/>
        </p:nvPicPr>
        <p:blipFill rotWithShape="1">
          <a:blip r:embed="rId3">
            <a:alphaModFix/>
          </a:blip>
          <a:srcRect b="0" l="0" r="50000" t="0"/>
          <a:stretch/>
        </p:blipFill>
        <p:spPr>
          <a:xfrm>
            <a:off x="5893794" y="2021325"/>
            <a:ext cx="2938450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8fdd7a43d_0_4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AU"/>
              <a:t>Summary and conclusion </a:t>
            </a:r>
            <a:endParaRPr/>
          </a:p>
        </p:txBody>
      </p:sp>
      <p:sp>
        <p:nvSpPr>
          <p:cNvPr id="140" name="Google Shape;140;gf8fdd7a43d_0_4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Currently, Big Mountain charges $81.00 for a weekend ticket. I recommend raising the price up to approximately $93.00 and looking into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Closing down runs and increasing the vertical drop by adding a run, without spending extra time and money to increase snow-making coverage, were supported best by my model.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Overall, the most important features to raise ticket price, according to my models, are fast quads, number of runs, snow-making area, and vertical drop.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AU"/>
              <a:t>However, reducing our number of runs by one or two would likely increase overall revenue with lower maintenance cost. Additionally, increasing our snow-making area by only 0.2 acres is not worth the cost. </a:t>
            </a:r>
            <a:endParaRPr/>
          </a:p>
        </p:txBody>
      </p:sp>
      <p:sp>
        <p:nvSpPr>
          <p:cNvPr id="141" name="Google Shape;141;gf8fdd7a43d_0_4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H</dc:creator>
</cp:coreProperties>
</file>