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156A880-2D7D-46F9-8FA1-501294C91A3D}">
  <a:tblStyle styleId="{8156A880-2D7D-46F9-8FA1-501294C91A3D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questions.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bit is a marker.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 is leaf iff last bit is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of the hierarchy: level 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6 level-0 cells.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level 2, we use 4 bits for the hilbert curve position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1, then all 0s.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nice property: s2 cell sides are geodesics.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Recently open sourced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Widely used inside Google.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I'm mostly a user.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Executive summary: Package for manipulating geometric shapes on the sphere.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Sphere = Earth, but nothing earth-specific.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 will focus on last two points.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Resolution: I said nothing Earth-specific, but resolution is chosen with earth in mind.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Compact representation: Want to store cells, use them as keys when indexing.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methods: Cells should have simple shapes.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area: Helps indexing -- balanced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Question: if you were to put a grid over the earth surface with cell size of 1cm, how many bits would you need to represent every cell?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Pretend this is a sphere inside a cube (couldn't draw a sphere).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Sphere center is origin. Radius is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idea is simple: project p etc.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green guides are my idea of a quad-tree representation.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trivial step: create a 3-d vector.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non-trivial step: project p to cube face along a radius.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(better view on previous slide)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this coordinate system (u,v).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names from the library. The functions that compute these coordinate systems are explicit in the library and well commented.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 arc projects to a segment of roughly same size.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arc projects to a much longer segment.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projection we choose is important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in the library is quadratic, but can be changed easily (compile-time constant)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Pink area is a leaf cell, at the bottom of the tree.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step is figuring out a compact representation of a cell.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segue: hilbert curve is naturally hierarchical due to its fractal nature.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skyserver.org/HTM" TargetMode="External"/><Relationship Id="rId4" Type="http://schemas.openxmlformats.org/officeDocument/2006/relationships/hyperlink" Target="http://healpix.jpl.nasa.gov" TargetMode="External"/><Relationship Id="rId5" Type="http://schemas.openxmlformats.org/officeDocument/2006/relationships/hyperlink" Target="http://lambda.gsfc.nasa.gov/product/cobe/skymap_info_new.cf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code.google.com/p/s2-geometry-library/" TargetMode="External"/><Relationship Id="rId4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913725" y="3048000"/>
            <a:ext cx="8397824" cy="14858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Geometry on the Sphere: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Google's S2 Library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828800" y="4978400"/>
            <a:ext cx="6570324" cy="102002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Octavian Procopiuc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tavi@google.com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0" y="1727175"/>
            <a:ext cx="6013674" cy="5321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4279900" y="6819900"/>
            <a:ext cx="292750" cy="256300"/>
          </a:xfrm>
          <a:custGeom>
            <a:pathLst>
              <a:path extrusionOk="0" h="21600" w="21600">
                <a:moveTo>
                  <a:pt x="0" y="13287"/>
                </a:moveTo>
                <a:lnTo>
                  <a:pt x="8352" y="4934"/>
                </a:lnTo>
                <a:cubicBezTo>
                  <a:pt x="8352" y="4934"/>
                  <a:pt x="4221" y="828"/>
                  <a:pt x="4196" y="779"/>
                </a:cubicBezTo>
                <a:cubicBezTo>
                  <a:pt x="3405" y="-10"/>
                  <a:pt x="4992" y="0"/>
                  <a:pt x="4992" y="0"/>
                </a:cubicBezTo>
                <a:lnTo>
                  <a:pt x="21460" y="141"/>
                </a:lnTo>
                <a:cubicBezTo>
                  <a:pt x="21460" y="141"/>
                  <a:pt x="21582" y="16584"/>
                  <a:pt x="21600" y="16601"/>
                </a:cubicBezTo>
                <a:cubicBezTo>
                  <a:pt x="21501" y="18344"/>
                  <a:pt x="20821" y="17402"/>
                  <a:pt x="20821" y="17402"/>
                </a:cubicBezTo>
                <a:lnTo>
                  <a:pt x="16665" y="13247"/>
                </a:lnTo>
                <a:lnTo>
                  <a:pt x="8312" y="21600"/>
                </a:lnTo>
                <a:lnTo>
                  <a:pt x="0" y="13287"/>
                </a:ln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/>
        </p:nvSpPr>
        <p:spPr>
          <a:xfrm>
            <a:off x="2336800" y="6908775"/>
            <a:ext cx="1956775" cy="4335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one of 6 faces</a:t>
            </a:r>
          </a:p>
        </p:txBody>
      </p:sp>
      <p:sp>
        <p:nvSpPr>
          <p:cNvPr id="98" name="Shape 98"/>
          <p:cNvSpPr/>
          <p:nvPr/>
        </p:nvSpPr>
        <p:spPr>
          <a:xfrm flipH="1" rot="10800000">
            <a:off x="6407150" y="2647949"/>
            <a:ext cx="467149" cy="602975"/>
          </a:xfrm>
          <a:custGeom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/>
          <p:nvPr/>
        </p:nvSpPr>
        <p:spPr>
          <a:xfrm>
            <a:off x="5695950" y="5695950"/>
            <a:ext cx="637025" cy="448574"/>
          </a:xfrm>
          <a:custGeom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/>
          <p:nvPr/>
        </p:nvSpPr>
        <p:spPr>
          <a:xfrm flipH="1">
            <a:off x="5695949" y="4578325"/>
            <a:ext cx="637025" cy="448574"/>
          </a:xfrm>
          <a:custGeom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/>
          <p:nvPr/>
        </p:nvSpPr>
        <p:spPr>
          <a:xfrm>
            <a:off x="6407150" y="5086350"/>
            <a:ext cx="467149" cy="602975"/>
          </a:xfrm>
          <a:custGeom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/>
          <p:nvPr/>
        </p:nvSpPr>
        <p:spPr>
          <a:xfrm>
            <a:off x="5187950" y="3867150"/>
            <a:ext cx="467149" cy="602975"/>
          </a:xfrm>
          <a:custGeom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/>
          <p:nvPr/>
        </p:nvSpPr>
        <p:spPr>
          <a:xfrm>
            <a:off x="5187950" y="2647950"/>
            <a:ext cx="467149" cy="602975"/>
          </a:xfrm>
          <a:custGeom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/>
          <p:nvPr/>
        </p:nvSpPr>
        <p:spPr>
          <a:xfrm>
            <a:off x="5695950" y="2139950"/>
            <a:ext cx="637025" cy="448574"/>
          </a:xfrm>
          <a:custGeom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/>
          <p:nvPr/>
        </p:nvSpPr>
        <p:spPr>
          <a:xfrm>
            <a:off x="7016750" y="3359125"/>
            <a:ext cx="637025" cy="448574"/>
          </a:xfrm>
          <a:custGeom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/>
          <p:nvPr/>
        </p:nvSpPr>
        <p:spPr>
          <a:xfrm>
            <a:off x="7626350" y="2647950"/>
            <a:ext cx="467149" cy="602975"/>
          </a:xfrm>
          <a:custGeom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/>
          <p:nvPr/>
        </p:nvSpPr>
        <p:spPr>
          <a:xfrm>
            <a:off x="8134350" y="2139950"/>
            <a:ext cx="637025" cy="448574"/>
          </a:xfrm>
          <a:custGeom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/>
          <p:nvPr/>
        </p:nvSpPr>
        <p:spPr>
          <a:xfrm flipH="1" rot="10800000">
            <a:off x="8845550" y="2647949"/>
            <a:ext cx="467149" cy="602975"/>
          </a:xfrm>
          <a:custGeom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/>
          <p:nvPr/>
        </p:nvSpPr>
        <p:spPr>
          <a:xfrm flipH="1" rot="10800000">
            <a:off x="8845550" y="3867149"/>
            <a:ext cx="467149" cy="602975"/>
          </a:xfrm>
          <a:custGeom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/>
          <p:nvPr/>
        </p:nvSpPr>
        <p:spPr>
          <a:xfrm flipH="1">
            <a:off x="8134349" y="4578325"/>
            <a:ext cx="637025" cy="448574"/>
          </a:xfrm>
          <a:custGeom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/>
          <p:nvPr/>
        </p:nvSpPr>
        <p:spPr>
          <a:xfrm flipH="1" rot="10800000">
            <a:off x="7626350" y="5086349"/>
            <a:ext cx="467149" cy="602975"/>
          </a:xfrm>
          <a:custGeom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/>
          <p:nvPr/>
        </p:nvSpPr>
        <p:spPr>
          <a:xfrm>
            <a:off x="8134350" y="5797550"/>
            <a:ext cx="637025" cy="448574"/>
          </a:xfrm>
          <a:custGeom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04800" y="1828800"/>
            <a:ext cx="4037900" cy="500117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step: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404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(face,i,j)=&gt; S2CellId</a:t>
            </a:r>
            <a:r>
              <a:rPr b="0" lang="en-US" sz="24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4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24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[ID is a 64-bit integer]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4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Enumerate cells along a Hilbert space-filling curve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to encode and decode (bit flipping)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preserves spatial locality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21175" y="1818675"/>
            <a:ext cx="9481950" cy="55927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ID of a 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leaf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cell (level 30):</a:t>
            </a:r>
          </a:p>
        </p:txBody>
      </p:sp>
      <p:graphicFrame>
        <p:nvGraphicFramePr>
          <p:cNvPr id="120" name="Shape 120"/>
          <p:cNvGraphicFramePr/>
          <p:nvPr/>
        </p:nvGraphicFramePr>
        <p:xfrm>
          <a:off x="1016000" y="355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{8156A880-2D7D-46F9-8FA1-501294C91A3D}</a:tableStyleId>
              </a:tblPr>
              <a:tblGrid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</a:tblGrid>
              <a:tr h="4921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21" name="Shape 121"/>
          <p:cNvSpPr/>
          <p:nvPr/>
        </p:nvSpPr>
        <p:spPr>
          <a:xfrm rot="-5400000">
            <a:off x="1458091" y="3869455"/>
            <a:ext cx="310066" cy="1131394"/>
          </a:xfrm>
          <a:prstGeom prst="leftBrace">
            <a:avLst>
              <a:gd fmla="val 8333" name="adj1"/>
              <a:gd fmla="val 49999" name="adj2"/>
            </a:avLst>
          </a:prstGeom>
          <a:noFill/>
          <a:ln cap="flat" cmpd="sng" w="285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914400" y="4673575"/>
            <a:ext cx="1349250" cy="850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face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(in [0,5])</a:t>
            </a:r>
          </a:p>
        </p:txBody>
      </p:sp>
      <p:grpSp>
        <p:nvGrpSpPr>
          <p:cNvPr id="123" name="Shape 123"/>
          <p:cNvGrpSpPr/>
          <p:nvPr/>
        </p:nvGrpSpPr>
        <p:grpSpPr>
          <a:xfrm>
            <a:off x="5398911" y="3367692"/>
            <a:ext cx="719677" cy="953115"/>
            <a:chOff x="2581275" y="1447800"/>
            <a:chExt cx="485775" cy="609600"/>
          </a:xfrm>
        </p:grpSpPr>
        <p:sp>
          <p:nvSpPr>
            <p:cNvPr id="124" name="Shape 124"/>
            <p:cNvSpPr/>
            <p:nvPr/>
          </p:nvSpPr>
          <p:spPr>
            <a:xfrm>
              <a:off x="2590800" y="1524000"/>
              <a:ext cx="457200" cy="457200"/>
            </a:xfrm>
            <a:prstGeom prst="flowChartInputOutpu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Shape 125"/>
            <p:cNvCxnSpPr>
              <a:stCxn id="126" idx="0"/>
              <a:endCxn id="126" idx="0"/>
            </p:cNvCxnSpPr>
            <p:nvPr/>
          </p:nvCxnSpPr>
          <p:spPr>
            <a:xfrm flipH="1">
              <a:off x="2581275" y="1447800"/>
              <a:ext cx="152400" cy="60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7" name="Shape 127"/>
            <p:cNvCxnSpPr>
              <a:stCxn id="126" idx="0"/>
              <a:endCxn id="126" idx="0"/>
            </p:cNvCxnSpPr>
            <p:nvPr/>
          </p:nvCxnSpPr>
          <p:spPr>
            <a:xfrm flipH="1">
              <a:off x="2914650" y="1447800"/>
              <a:ext cx="152400" cy="60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28" name="Shape 128"/>
          <p:cNvSpPr/>
          <p:nvPr/>
        </p:nvSpPr>
        <p:spPr>
          <a:xfrm rot="5400000">
            <a:off x="4942119" y="-934026"/>
            <a:ext cx="331999" cy="812798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4572350" y="2434625"/>
            <a:ext cx="1113375" cy="4453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64 bits</a:t>
            </a:r>
          </a:p>
        </p:txBody>
      </p:sp>
      <p:sp>
        <p:nvSpPr>
          <p:cNvPr id="130" name="Shape 130"/>
          <p:cNvSpPr/>
          <p:nvPr/>
        </p:nvSpPr>
        <p:spPr>
          <a:xfrm rot="-5400000">
            <a:off x="5380128" y="1166618"/>
            <a:ext cx="310066" cy="6537068"/>
          </a:xfrm>
          <a:prstGeom prst="leftBrace">
            <a:avLst>
              <a:gd fmla="val 8333" name="adj1"/>
              <a:gd fmla="val 49999" name="adj2"/>
            </a:avLst>
          </a:prstGeom>
          <a:noFill/>
          <a:ln cap="flat" cmpd="sng" w="285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2276950" y="4691725"/>
            <a:ext cx="6439425" cy="9151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position along the Hilbert curve on the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[0,2</a:t>
            </a:r>
            <a:r>
              <a:rPr baseline="30000"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-1] x [0,2</a:t>
            </a:r>
            <a:r>
              <a:rPr baseline="30000"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-1] grid (60 bits)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8839200" y="3657600"/>
            <a:ext cx="343099" cy="45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21175" y="1818675"/>
            <a:ext cx="9481950" cy="55927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ID of a 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level-2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cell: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1016000" y="355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{8156A880-2D7D-46F9-8FA1-501294C91A3D}</a:tableStyleId>
              </a:tblPr>
              <a:tblGrid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</a:tblGrid>
              <a:tr h="492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40" name="Shape 140"/>
          <p:cNvSpPr/>
          <p:nvPr/>
        </p:nvSpPr>
        <p:spPr>
          <a:xfrm rot="-5400000">
            <a:off x="1458091" y="3869455"/>
            <a:ext cx="310066" cy="1131394"/>
          </a:xfrm>
          <a:prstGeom prst="leftBrace">
            <a:avLst>
              <a:gd fmla="val 8333" name="adj1"/>
              <a:gd fmla="val 49999" name="adj2"/>
            </a:avLst>
          </a:prstGeom>
          <a:noFill/>
          <a:ln cap="flat" cmpd="sng" w="285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914400" y="4673575"/>
            <a:ext cx="1349250" cy="850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face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(in [0,5])</a:t>
            </a:r>
          </a:p>
        </p:txBody>
      </p:sp>
      <p:grpSp>
        <p:nvGrpSpPr>
          <p:cNvPr id="142" name="Shape 142"/>
          <p:cNvGrpSpPr/>
          <p:nvPr/>
        </p:nvGrpSpPr>
        <p:grpSpPr>
          <a:xfrm>
            <a:off x="5398911" y="3367692"/>
            <a:ext cx="719677" cy="953115"/>
            <a:chOff x="2581275" y="1447800"/>
            <a:chExt cx="485775" cy="609600"/>
          </a:xfrm>
        </p:grpSpPr>
        <p:sp>
          <p:nvSpPr>
            <p:cNvPr id="143" name="Shape 143"/>
            <p:cNvSpPr/>
            <p:nvPr/>
          </p:nvSpPr>
          <p:spPr>
            <a:xfrm>
              <a:off x="2590800" y="1524000"/>
              <a:ext cx="457200" cy="457200"/>
            </a:xfrm>
            <a:prstGeom prst="flowChartInputOutpu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44" name="Shape 144"/>
            <p:cNvCxnSpPr>
              <a:stCxn id="145" idx="0"/>
              <a:endCxn id="145" idx="0"/>
            </p:cNvCxnSpPr>
            <p:nvPr/>
          </p:nvCxnSpPr>
          <p:spPr>
            <a:xfrm flipH="1">
              <a:off x="2581275" y="1447800"/>
              <a:ext cx="152400" cy="60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6" name="Shape 146"/>
            <p:cNvCxnSpPr>
              <a:stCxn id="145" idx="0"/>
              <a:endCxn id="145" idx="0"/>
            </p:cNvCxnSpPr>
            <p:nvPr/>
          </p:nvCxnSpPr>
          <p:spPr>
            <a:xfrm flipH="1">
              <a:off x="2914650" y="1447800"/>
              <a:ext cx="152400" cy="60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47" name="Shape 147"/>
          <p:cNvSpPr/>
          <p:nvPr/>
        </p:nvSpPr>
        <p:spPr>
          <a:xfrm rot="5400000">
            <a:off x="4942119" y="-934026"/>
            <a:ext cx="331999" cy="812798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572350" y="2434625"/>
            <a:ext cx="1113375" cy="4453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64 bits</a:t>
            </a:r>
          </a:p>
        </p:txBody>
      </p:sp>
      <p:sp>
        <p:nvSpPr>
          <p:cNvPr id="149" name="Shape 149"/>
          <p:cNvSpPr/>
          <p:nvPr/>
        </p:nvSpPr>
        <p:spPr>
          <a:xfrm rot="-5400000">
            <a:off x="2928706" y="3620792"/>
            <a:ext cx="310061" cy="1634247"/>
          </a:xfrm>
          <a:prstGeom prst="leftBrace">
            <a:avLst>
              <a:gd fmla="val 8333" name="adj1"/>
              <a:gd fmla="val 49999" name="adj2"/>
            </a:avLst>
          </a:prstGeom>
          <a:noFill/>
          <a:ln cap="flat" cmpd="sng" w="285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2336800" y="4673575"/>
            <a:ext cx="5016049" cy="7998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position along the Hilbert curve on the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[0,2</a:t>
            </a:r>
            <a:r>
              <a:rPr baseline="30000"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-1] x [0,2</a:t>
            </a:r>
            <a:r>
              <a:rPr baseline="30000"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-1] grid (4 bits)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8839200" y="3657600"/>
            <a:ext cx="408775" cy="395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962400" y="3657600"/>
            <a:ext cx="343099" cy="45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4368800" y="3657600"/>
            <a:ext cx="408850" cy="435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775200" y="3657600"/>
            <a:ext cx="408850" cy="435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181600" y="3657600"/>
            <a:ext cx="408850" cy="435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807200" y="3657600"/>
            <a:ext cx="408850" cy="435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400800" y="3657600"/>
            <a:ext cx="408850" cy="435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7213600" y="3657600"/>
            <a:ext cx="408850" cy="435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620000" y="3657600"/>
            <a:ext cx="408850" cy="435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8432800" y="3657600"/>
            <a:ext cx="408850" cy="435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8026400" y="3657600"/>
            <a:ext cx="408850" cy="435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5994400" y="3657600"/>
            <a:ext cx="408850" cy="435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S2 Cell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2336775"/>
            <a:ext cx="9933099" cy="521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109925" y="1722900"/>
            <a:ext cx="9862699" cy="6430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0x89ace41000000000 </a:t>
            </a: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(0b1000100110101100111001000001000...)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Level: 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Cells - Stats</a:t>
            </a:r>
          </a:p>
        </p:txBody>
      </p:sp>
      <p:graphicFrame>
        <p:nvGraphicFramePr>
          <p:cNvPr id="175" name="Shape 175"/>
          <p:cNvGraphicFramePr/>
          <p:nvPr/>
        </p:nvGraphicFramePr>
        <p:xfrm>
          <a:off x="16256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{8156A880-2D7D-46F9-8FA1-501294C91A3D}</a:tableStyleId>
              </a:tblPr>
              <a:tblGrid>
                <a:gridCol w="1135500"/>
                <a:gridCol w="2680025"/>
                <a:gridCol w="2492800"/>
              </a:tblGrid>
              <a:tr h="564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 Area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Area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8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85,011,012 km</a:t>
                      </a:r>
                      <a:r>
                        <a:rPr baseline="30000"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8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85,011,012 km</a:t>
                      </a:r>
                      <a:r>
                        <a:rPr baseline="30000" lang="en-US" sz="218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2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21,252,753 km</a:t>
                      </a:r>
                      <a:r>
                        <a:rPr baseline="30000"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21,252,753 km</a:t>
                      </a:r>
                      <a:r>
                        <a:rPr baseline="30000"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4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3.31 km</a:t>
                      </a:r>
                      <a:r>
                        <a:rPr baseline="30000"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8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6.38 km</a:t>
                      </a:r>
                      <a:r>
                        <a:rPr baseline="30000" lang="en-US" sz="218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4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8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 cm</a:t>
                      </a:r>
                      <a:r>
                        <a:rPr baseline="30000"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8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 cm</a:t>
                      </a:r>
                      <a:r>
                        <a:rPr baseline="30000" lang="en-US" sz="218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76" name="Shape 176"/>
          <p:cNvSpPr/>
          <p:nvPr/>
        </p:nvSpPr>
        <p:spPr>
          <a:xfrm>
            <a:off x="3765550" y="5187950"/>
            <a:ext cx="301175" cy="285249"/>
          </a:xfrm>
          <a:custGeom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/>
        </p:nvSpPr>
        <p:spPr>
          <a:xfrm>
            <a:off x="3251200" y="5486400"/>
            <a:ext cx="1713200" cy="4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smallest cell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90325" y="6197600"/>
            <a:ext cx="9400925" cy="9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cm</a:t>
            </a:r>
            <a:r>
              <a:rPr baseline="3000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Earth can be represented using a 64-bit integer.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Approximating Regions Using S2 Cells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265250" y="1801725"/>
            <a:ext cx="5733949" cy="279662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a region, find a (small) set of cells that cover it.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number of cells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cell level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cell level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6516511" y="1944511"/>
            <a:ext cx="3047978" cy="3047978"/>
            <a:chOff x="2286000" y="1371600"/>
            <a:chExt cx="2057399" cy="2057399"/>
          </a:xfrm>
        </p:grpSpPr>
        <p:sp>
          <p:nvSpPr>
            <p:cNvPr id="186" name="Shape 186"/>
            <p:cNvSpPr/>
            <p:nvPr/>
          </p:nvSpPr>
          <p:spPr>
            <a:xfrm>
              <a:off x="2971800" y="2057400"/>
              <a:ext cx="1371599" cy="1371599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274E1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657600" y="1371600"/>
              <a:ext cx="685799" cy="685799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274E1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2971800" y="1371600"/>
              <a:ext cx="685799" cy="685799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274E1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2286000" y="2743200"/>
              <a:ext cx="685799" cy="685799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274E1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2286000" y="2057400"/>
              <a:ext cx="685799" cy="685799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274E1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2619375" y="1704975"/>
              <a:ext cx="352499" cy="352499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274E1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2619375" y="1638300"/>
              <a:ext cx="1600199" cy="1600199"/>
            </a:xfrm>
            <a:prstGeom prst="ellipse">
              <a:avLst/>
            </a:prstGeom>
            <a:solidFill>
              <a:srgbClr val="FF0000">
                <a:alpha val="26670"/>
              </a:srgbClr>
            </a:solidFill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93" name="Shape 193"/>
          <p:cNvGraphicFramePr/>
          <p:nvPr/>
        </p:nvGraphicFramePr>
        <p:xfrm>
          <a:off x="485775" y="477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{8156A880-2D7D-46F9-8FA1-501294C91A3D}</a:tableStyleId>
              </a:tblPr>
              <a:tblGrid>
                <a:gridCol w="1118100"/>
                <a:gridCol w="1755000"/>
                <a:gridCol w="1302100"/>
              </a:tblGrid>
              <a:tr h="901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# cells</a:t>
                      </a: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Median ratio (covering area / region area)</a:t>
                      </a: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Worst ratio</a:t>
                      </a: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4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3.31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15.83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7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1.98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4.03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7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1.42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1.94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2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1.11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1.19</a:t>
                      </a: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94" name="Shape 194"/>
          <p:cNvSpPr/>
          <p:nvPr/>
        </p:nvSpPr>
        <p:spPr>
          <a:xfrm flipH="1">
            <a:off x="4787900" y="6210300"/>
            <a:ext cx="281799" cy="296575"/>
          </a:xfrm>
          <a:custGeom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/>
        </p:nvSpPr>
        <p:spPr>
          <a:xfrm>
            <a:off x="5170500" y="6180250"/>
            <a:ext cx="1033399" cy="4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Else Is In the Library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CCW: Given three points on the sphere, are they counter-clockwise?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implementations, with various tradeoffs.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Polygons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Containment, intersection, union, difference, simplification, centroid computation, etc.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Serialization.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Polygonal lines, Spherical caps.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Extensive tests and micro-benchmarks.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Similar Libraries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Triangular Mesh (</a:t>
            </a:r>
            <a:r>
              <a:rPr i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http://skyserver.org/HTM</a:t>
            </a: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b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2666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 lat/lng &lt;-&gt; triangle id conversion is ~100 slower than the lat/lng &lt;-&gt; s2 cell id conversion.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HEALPix (</a:t>
            </a:r>
            <a:r>
              <a:rPr i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http://healpix.jpl.nasa.gov</a:t>
            </a: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r>
              <a:rPr i="0" lang="en-US" sz="2666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Cell boundaries are not geodesics; structure is more complicated.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COBE Quadrilateralized Spherical Cube (</a:t>
            </a:r>
            <a:r>
              <a:rPr i="0" lang="en-US" sz="2133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http://lambda.gsfc.nasa.gov/product/cobe/skymap_info_new.cfm</a:t>
            </a: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r>
              <a:rPr i="0" lang="en-US" sz="2666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Similar decomposition of sphere. But does not use space-filling curve, edges are not geodesics, and projection is more complicated.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Code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291500" y="1806975"/>
            <a:ext cx="9652675" cy="1112724"/>
          </a:xfrm>
          <a:prstGeom prst="rect">
            <a:avLst/>
          </a:prstGeom>
        </p:spPr>
        <p:txBody>
          <a:bodyPr anchorCtr="0" anchor="ctr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http://code.google.com/p/s2-geometry-library/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3048000"/>
            <a:ext cx="9143999" cy="33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520500" y="2971800"/>
            <a:ext cx="9118974" cy="3372900"/>
          </a:xfrm>
          <a:prstGeom prst="rect">
            <a:avLst/>
          </a:prstGeom>
          <a:noFill/>
          <a:ln cap="flat" cmpd="sng" w="508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 Overview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 library, open source (Apache License 2)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/>
              <a:t>Designed and written by Eric Veach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representations of lat/lng points and 3d vectors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Shapes on the unit sphere: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caps,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lat/lng rectangles,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polygons, polygonal lines.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decomposition of the sphere into "cells".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to approximate regions using cells.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division of the sphere.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Goals: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Enough resolution for indexing geographic features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Compact representation of each cell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methods for querying with arbitrary regions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cells at a given level should have similar area.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solution: Quad-tree.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84200" y="1818275"/>
            <a:ext cx="4401100" cy="537037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Overview:</a:t>
            </a: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Enclose sphere in cube</a:t>
            </a:r>
            <a:b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[-1,1] x [-1,1] x [-1,1]</a:t>
            </a: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</a:t>
            </a:r>
            <a:r>
              <a:rPr b="1" i="0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the cube</a:t>
            </a: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 quad-tree on each cube face</a:t>
            </a: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quad-tree cell that contains the projection of </a:t>
            </a:r>
            <a:r>
              <a:rPr b="1" i="0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i="0" sz="2404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b="1" i="0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p=(lat,lng) =&gt; (x,y,z)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00" y="1804350"/>
            <a:ext cx="5269875" cy="487434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9042400" y="3149575"/>
            <a:ext cx="312825" cy="4932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666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291575" y="1818750"/>
            <a:ext cx="5288200" cy="542117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4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(x,y,z) =&gt; (face,u,v)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4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Problem: same-area cells on the cube have different sizes on the sphere. Ratio of highest to lowest area: 5.2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00" y="1727175"/>
            <a:ext cx="3084300" cy="56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292675" y="1818475"/>
            <a:ext cx="5036275" cy="551082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non-linear transform </a:t>
            </a:r>
            <a:r>
              <a:rPr b="1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(face,u,v) =&gt; (face,s,t)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s,t in [0,1]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200" y="1727175"/>
            <a:ext cx="4615875" cy="56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Aside - Projection Trade-offs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Choices for the </a:t>
            </a:r>
            <a:r>
              <a:rPr b="1" lang="en-US" sz="2666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(u,v) =&gt; (s,t)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projection.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Linear: fast, but cell sizes vary widely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Tangent: uses atan() to make sizes more uniform; slow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Quadratic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much faster and almost as good as tangent.</a:t>
            </a:r>
          </a:p>
        </p:txBody>
      </p:sp>
      <p:graphicFrame>
        <p:nvGraphicFramePr>
          <p:cNvPr id="65" name="Shape 65"/>
          <p:cNvGraphicFramePr/>
          <p:nvPr/>
        </p:nvGraphicFramePr>
        <p:xfrm>
          <a:off x="1627125" y="38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{8156A880-2D7D-46F9-8FA1-501294C91A3D}</a:tableStyleId>
              </a:tblPr>
              <a:tblGrid>
                <a:gridCol w="1489600"/>
                <a:gridCol w="1730200"/>
                <a:gridCol w="1810025"/>
                <a:gridCol w="1695275"/>
              </a:tblGrid>
              <a:tr h="4926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Area Ratio</a:t>
                      </a: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Cell -&gt; Point</a:t>
                      </a: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 -&gt; Cell</a:t>
                      </a: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4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Linear</a:t>
                      </a: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5.20</a:t>
                      </a: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0.087</a:t>
                      </a: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0.085</a:t>
                      </a: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2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Tangent</a:t>
                      </a: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1.41</a:t>
                      </a: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0.299</a:t>
                      </a: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0.258</a:t>
                      </a: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4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Quadratic</a:t>
                      </a: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2.08</a:t>
                      </a: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0.096</a:t>
                      </a: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0.108</a:t>
                      </a: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66" name="Shape 66"/>
          <p:cNvSpPr txBox="1"/>
          <p:nvPr/>
        </p:nvSpPr>
        <p:spPr>
          <a:xfrm>
            <a:off x="5486400" y="5994375"/>
            <a:ext cx="1696600" cy="4942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microseconds</a:t>
            </a:r>
          </a:p>
        </p:txBody>
      </p:sp>
      <p:sp>
        <p:nvSpPr>
          <p:cNvPr id="67" name="Shape 67"/>
          <p:cNvSpPr/>
          <p:nvPr/>
        </p:nvSpPr>
        <p:spPr>
          <a:xfrm flipH="1">
            <a:off x="5594350" y="5695950"/>
            <a:ext cx="266999" cy="276075"/>
          </a:xfrm>
          <a:custGeom>
            <a:pathLst>
              <a:path extrusionOk="0" h="21600" w="21600">
                <a:moveTo>
                  <a:pt x="0" y="13287"/>
                </a:moveTo>
                <a:lnTo>
                  <a:pt x="8352" y="4934"/>
                </a:lnTo>
                <a:cubicBezTo>
                  <a:pt x="8352" y="4934"/>
                  <a:pt x="4221" y="828"/>
                  <a:pt x="4196" y="779"/>
                </a:cubicBezTo>
                <a:cubicBezTo>
                  <a:pt x="3405" y="-10"/>
                  <a:pt x="4992" y="0"/>
                  <a:pt x="4992" y="0"/>
                </a:cubicBezTo>
                <a:lnTo>
                  <a:pt x="21460" y="141"/>
                </a:lnTo>
                <a:cubicBezTo>
                  <a:pt x="21460" y="141"/>
                  <a:pt x="21582" y="16584"/>
                  <a:pt x="21600" y="16601"/>
                </a:cubicBezTo>
                <a:cubicBezTo>
                  <a:pt x="21501" y="18344"/>
                  <a:pt x="20821" y="17402"/>
                  <a:pt x="20821" y="17402"/>
                </a:cubicBezTo>
                <a:lnTo>
                  <a:pt x="16665" y="13247"/>
                </a:lnTo>
                <a:lnTo>
                  <a:pt x="8312" y="21600"/>
                </a:lnTo>
                <a:lnTo>
                  <a:pt x="0" y="13287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/>
          <p:nvPr/>
        </p:nvSpPr>
        <p:spPr>
          <a:xfrm>
            <a:off x="6610350" y="5695950"/>
            <a:ext cx="276600" cy="256350"/>
          </a:xfrm>
          <a:custGeom>
            <a:pathLst>
              <a:path extrusionOk="0" h="21600" w="21600">
                <a:moveTo>
                  <a:pt x="0" y="13287"/>
                </a:moveTo>
                <a:lnTo>
                  <a:pt x="8352" y="4934"/>
                </a:lnTo>
                <a:cubicBezTo>
                  <a:pt x="8352" y="4934"/>
                  <a:pt x="4221" y="828"/>
                  <a:pt x="4196" y="779"/>
                </a:cubicBezTo>
                <a:cubicBezTo>
                  <a:pt x="3405" y="-10"/>
                  <a:pt x="4992" y="0"/>
                  <a:pt x="4992" y="0"/>
                </a:cubicBezTo>
                <a:lnTo>
                  <a:pt x="21460" y="141"/>
                </a:lnTo>
                <a:cubicBezTo>
                  <a:pt x="21460" y="141"/>
                  <a:pt x="21582" y="16584"/>
                  <a:pt x="21600" y="16601"/>
                </a:cubicBezTo>
                <a:cubicBezTo>
                  <a:pt x="21501" y="18344"/>
                  <a:pt x="20821" y="17402"/>
                  <a:pt x="20821" y="17402"/>
                </a:cubicBezTo>
                <a:lnTo>
                  <a:pt x="16665" y="13247"/>
                </a:lnTo>
                <a:lnTo>
                  <a:pt x="8312" y="21600"/>
                </a:lnTo>
                <a:lnTo>
                  <a:pt x="0" y="13287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222800" y="1827450"/>
            <a:ext cx="3679649" cy="51008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so far:</a:t>
            </a: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●"/>
            </a:pPr>
            <a:r>
              <a:rPr b="1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(lat,lng)</a:t>
            </a: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●"/>
            </a:pPr>
            <a:r>
              <a:rPr b="1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(x,y,z)</a:t>
            </a: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●"/>
            </a:pPr>
            <a:r>
              <a:rPr b="1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(face,u,v)</a:t>
            </a: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●"/>
            </a:pPr>
            <a:r>
              <a:rPr b="1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(face,s,t)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Discretize </a:t>
            </a:r>
            <a:r>
              <a:rPr b="1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(s,t)</a:t>
            </a: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●"/>
            </a:pPr>
            <a:r>
              <a:rPr b="1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(face,i,j)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43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Quad-tree cell: most significant bits of </a:t>
            </a:r>
            <a:r>
              <a:rPr b="1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0" y="1727175"/>
            <a:ext cx="6013674" cy="53210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4279900" y="6819900"/>
            <a:ext cx="292750" cy="256300"/>
          </a:xfrm>
          <a:custGeom>
            <a:pathLst>
              <a:path extrusionOk="0" h="21600" w="21600">
                <a:moveTo>
                  <a:pt x="0" y="13287"/>
                </a:moveTo>
                <a:lnTo>
                  <a:pt x="8352" y="4934"/>
                </a:lnTo>
                <a:cubicBezTo>
                  <a:pt x="8352" y="4934"/>
                  <a:pt x="4221" y="828"/>
                  <a:pt x="4196" y="779"/>
                </a:cubicBezTo>
                <a:cubicBezTo>
                  <a:pt x="3405" y="-10"/>
                  <a:pt x="4992" y="0"/>
                  <a:pt x="4992" y="0"/>
                </a:cubicBezTo>
                <a:lnTo>
                  <a:pt x="21460" y="141"/>
                </a:lnTo>
                <a:cubicBezTo>
                  <a:pt x="21460" y="141"/>
                  <a:pt x="21582" y="16584"/>
                  <a:pt x="21600" y="16601"/>
                </a:cubicBezTo>
                <a:cubicBezTo>
                  <a:pt x="21501" y="18344"/>
                  <a:pt x="20821" y="17402"/>
                  <a:pt x="20821" y="17402"/>
                </a:cubicBezTo>
                <a:lnTo>
                  <a:pt x="16665" y="13247"/>
                </a:lnTo>
                <a:lnTo>
                  <a:pt x="8312" y="21600"/>
                </a:lnTo>
                <a:lnTo>
                  <a:pt x="0" y="13287"/>
                </a:ln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/>
        </p:nvSpPr>
        <p:spPr>
          <a:xfrm>
            <a:off x="2336800" y="6908775"/>
            <a:ext cx="1956775" cy="4335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one of 6 faces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04800" y="1828800"/>
            <a:ext cx="4037900" cy="500117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step: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404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(face,i,j)=&gt; S2CellId</a:t>
            </a:r>
            <a:r>
              <a:rPr b="0" lang="en-US" sz="24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4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24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[ID is a 64-bit integer]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4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Enumerate cells along a Hilbert space-filling curve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to encode and decode (bit flipping)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preserves spatial locality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0" y="1727175"/>
            <a:ext cx="6013674" cy="5321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279900" y="6819900"/>
            <a:ext cx="292750" cy="256300"/>
          </a:xfrm>
          <a:custGeom>
            <a:pathLst>
              <a:path extrusionOk="0" h="21600" w="21600">
                <a:moveTo>
                  <a:pt x="0" y="13287"/>
                </a:moveTo>
                <a:lnTo>
                  <a:pt x="8352" y="4934"/>
                </a:lnTo>
                <a:cubicBezTo>
                  <a:pt x="8352" y="4934"/>
                  <a:pt x="4221" y="828"/>
                  <a:pt x="4196" y="779"/>
                </a:cubicBezTo>
                <a:cubicBezTo>
                  <a:pt x="3405" y="-10"/>
                  <a:pt x="4992" y="0"/>
                  <a:pt x="4992" y="0"/>
                </a:cubicBezTo>
                <a:lnTo>
                  <a:pt x="21460" y="141"/>
                </a:lnTo>
                <a:cubicBezTo>
                  <a:pt x="21460" y="141"/>
                  <a:pt x="21582" y="16584"/>
                  <a:pt x="21600" y="16601"/>
                </a:cubicBezTo>
                <a:cubicBezTo>
                  <a:pt x="21501" y="18344"/>
                  <a:pt x="20821" y="17402"/>
                  <a:pt x="20821" y="17402"/>
                </a:cubicBezTo>
                <a:lnTo>
                  <a:pt x="16665" y="13247"/>
                </a:lnTo>
                <a:lnTo>
                  <a:pt x="8312" y="21600"/>
                </a:lnTo>
                <a:lnTo>
                  <a:pt x="0" y="13287"/>
                </a:ln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/>
        </p:nvSpPr>
        <p:spPr>
          <a:xfrm>
            <a:off x="2336800" y="6908775"/>
            <a:ext cx="1956775" cy="4335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one of 6 faces</a:t>
            </a:r>
          </a:p>
        </p:txBody>
      </p:sp>
      <p:sp>
        <p:nvSpPr>
          <p:cNvPr id="87" name="Shape 87"/>
          <p:cNvSpPr/>
          <p:nvPr/>
        </p:nvSpPr>
        <p:spPr>
          <a:xfrm>
            <a:off x="5594350" y="3663925"/>
            <a:ext cx="1003500" cy="1231400"/>
          </a:xfrm>
          <a:custGeom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/>
          <p:nvPr/>
        </p:nvSpPr>
        <p:spPr>
          <a:xfrm flipH="1" rot="10800000">
            <a:off x="7931150" y="3460749"/>
            <a:ext cx="1003500" cy="1231400"/>
          </a:xfrm>
          <a:custGeom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/>
          <p:nvPr/>
        </p:nvSpPr>
        <p:spPr>
          <a:xfrm>
            <a:off x="6508750" y="2444725"/>
            <a:ext cx="1317824" cy="930875"/>
          </a:xfrm>
          <a:custGeom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