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59" r:id="rId5"/>
    <p:sldId id="258" r:id="rId6"/>
    <p:sldId id="260" r:id="rId7"/>
    <p:sldId id="261" r:id="rId8"/>
    <p:sldId id="262" r:id="rId9"/>
    <p:sldId id="263" r:id="rId10"/>
    <p:sldId id="272" r:id="rId11"/>
    <p:sldId id="264" r:id="rId12"/>
    <p:sldId id="273" r:id="rId13"/>
    <p:sldId id="265" r:id="rId14"/>
    <p:sldId id="266" r:id="rId15"/>
    <p:sldId id="274" r:id="rId16"/>
    <p:sldId id="267" r:id="rId17"/>
    <p:sldId id="268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56" d="100"/>
          <a:sy n="56" d="100"/>
        </p:scale>
        <p:origin x="-96" y="-13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18005-DEDA-499C-922C-521F922E05CC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6AAFC-9914-4C41-AD7A-B1E31D826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18005-DEDA-499C-922C-521F922E05CC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6AAFC-9914-4C41-AD7A-B1E31D826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18005-DEDA-499C-922C-521F922E05CC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6AAFC-9914-4C41-AD7A-B1E31D826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18005-DEDA-499C-922C-521F922E05CC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6AAFC-9914-4C41-AD7A-B1E31D826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18005-DEDA-499C-922C-521F922E05CC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6AAFC-9914-4C41-AD7A-B1E31D826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18005-DEDA-499C-922C-521F922E05CC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6AAFC-9914-4C41-AD7A-B1E31D826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18005-DEDA-499C-922C-521F922E05CC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6AAFC-9914-4C41-AD7A-B1E31D826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18005-DEDA-499C-922C-521F922E05CC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6AAFC-9914-4C41-AD7A-B1E31D826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18005-DEDA-499C-922C-521F922E05CC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6AAFC-9914-4C41-AD7A-B1E31D826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18005-DEDA-499C-922C-521F922E05CC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6AAFC-9914-4C41-AD7A-B1E31D826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18005-DEDA-499C-922C-521F922E05CC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6AAFC-9914-4C41-AD7A-B1E31D826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18005-DEDA-499C-922C-521F922E05CC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6AAFC-9914-4C41-AD7A-B1E31D826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FReMes" TargetMode="External"/><Relationship Id="rId2" Type="http://schemas.openxmlformats.org/officeDocument/2006/relationships/hyperlink" Target="http://bit.ly/1s0qn4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188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Sudoku Solver</a:t>
            </a:r>
          </a:p>
          <a:p>
            <a:endParaRPr lang="en-US" dirty="0"/>
          </a:p>
          <a:p>
            <a:r>
              <a:rPr lang="en-US" dirty="0" smtClean="0"/>
              <a:t>Brian Tran</a:t>
            </a:r>
          </a:p>
          <a:p>
            <a:r>
              <a:rPr lang="en-US" dirty="0" smtClean="0"/>
              <a:t>MET CS 664 - D1 Artificial Intelligence</a:t>
            </a:r>
          </a:p>
          <a:p>
            <a:r>
              <a:rPr lang="en-US" dirty="0" smtClean="0"/>
              <a:t>Fall 2014</a:t>
            </a:r>
          </a:p>
          <a:p>
            <a:r>
              <a:rPr lang="en-US" dirty="0" smtClean="0"/>
              <a:t>12/04/2014</a:t>
            </a:r>
          </a:p>
          <a:p>
            <a:endParaRPr lang="en-US" dirty="0"/>
          </a:p>
        </p:txBody>
      </p:sp>
      <p:pic>
        <p:nvPicPr>
          <p:cNvPr id="28673" name="Picture 1" descr="C:\Users\Brian\UnityWorkspace\Solvoku\ArtAssets\SolvokuIcon5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3031" y="988541"/>
            <a:ext cx="2416552" cy="24165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81926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X and Dancing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just the matrix!</a:t>
            </a:r>
          </a:p>
          <a:p>
            <a:pPr>
              <a:buNone/>
            </a:pPr>
            <a:r>
              <a:rPr lang="en-US" b="1" dirty="0" smtClean="0"/>
              <a:t>			</a:t>
            </a:r>
            <a:r>
              <a:rPr lang="en-US" dirty="0" smtClean="0"/>
              <a:t>0 0 1 0 1 1 0</a:t>
            </a:r>
          </a:p>
          <a:p>
            <a:pPr>
              <a:buNone/>
            </a:pPr>
            <a:r>
              <a:rPr lang="en-US" dirty="0" smtClean="0"/>
              <a:t>			1 0 0 1 0 0 1</a:t>
            </a:r>
          </a:p>
          <a:p>
            <a:pPr>
              <a:buNone/>
            </a:pPr>
            <a:r>
              <a:rPr lang="en-US" dirty="0" smtClean="0"/>
              <a:t>			0 1 1 0 0 1 0</a:t>
            </a:r>
          </a:p>
          <a:p>
            <a:pPr>
              <a:buNone/>
            </a:pPr>
            <a:r>
              <a:rPr lang="en-US" dirty="0" smtClean="0"/>
              <a:t>			1 0 0 1 0 0 0</a:t>
            </a:r>
          </a:p>
          <a:p>
            <a:pPr>
              <a:buNone/>
            </a:pPr>
            <a:r>
              <a:rPr lang="en-US" dirty="0" smtClean="0"/>
              <a:t>			0 1 0 0 0 0 1</a:t>
            </a:r>
          </a:p>
          <a:p>
            <a:pPr>
              <a:buNone/>
            </a:pPr>
            <a:r>
              <a:rPr lang="en-US" dirty="0" smtClean="0"/>
              <a:t>			0 0 0 1 1 0 1</a:t>
            </a:r>
          </a:p>
          <a:p>
            <a:endParaRPr lang="en-US" dirty="0"/>
          </a:p>
        </p:txBody>
      </p:sp>
      <p:pic>
        <p:nvPicPr>
          <p:cNvPr id="4" name="Picture 3" descr="https://www.ocf.berkeley.edu/~jchu/publicportal/sudoku/Knuth-figure-3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8329" y="1321111"/>
            <a:ext cx="5274204" cy="4944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Dancing Links: Cover and Uncover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uses backtracking to find the rows that fit the solution, but with a twist.</a:t>
            </a:r>
          </a:p>
          <a:p>
            <a:r>
              <a:rPr lang="en-US" dirty="0" smtClean="0"/>
              <a:t>Instead of setting cell values, the algorithm uses methods “cover” and “uncover”</a:t>
            </a:r>
          </a:p>
          <a:p>
            <a:r>
              <a:rPr lang="en-US" dirty="0" smtClean="0"/>
              <a:t>Cover – Removes a column from the matrix and removes all nodes within the same row.</a:t>
            </a:r>
          </a:p>
          <a:p>
            <a:r>
              <a:rPr lang="en-US" dirty="0" smtClean="0"/>
              <a:t>Uncover – Inserts the column back into the matrix. Only works because of linked lists innate feature.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Column “A” is being removed</a:t>
            </a:r>
          </a:p>
          <a:p>
            <a:r>
              <a:rPr lang="en-US" dirty="0" smtClean="0"/>
              <a:t>Row 2 has a node in Column A</a:t>
            </a:r>
          </a:p>
          <a:p>
            <a:pPr lvl="1"/>
            <a:r>
              <a:rPr lang="en-US" dirty="0" smtClean="0"/>
              <a:t>Row 2 is removed</a:t>
            </a:r>
          </a:p>
          <a:p>
            <a:r>
              <a:rPr lang="en-US" dirty="0" smtClean="0"/>
              <a:t>Row 4 has a node in Column A</a:t>
            </a:r>
          </a:p>
          <a:p>
            <a:pPr lvl="1"/>
            <a:r>
              <a:rPr lang="en-US" dirty="0" smtClean="0"/>
              <a:t>Row 4 is removed</a:t>
            </a:r>
            <a:endParaRPr lang="en-US" dirty="0"/>
          </a:p>
        </p:txBody>
      </p:sp>
      <p:pic>
        <p:nvPicPr>
          <p:cNvPr id="4" name="Picture 3" descr="https://www.ocf.berkeley.edu/~jchu/publicportal/sudoku/cover-figure-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4534" y="1253066"/>
            <a:ext cx="5672666" cy="5046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X and Sudoku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Constraints!</a:t>
            </a:r>
          </a:p>
          <a:p>
            <a:pPr lvl="1"/>
            <a:r>
              <a:rPr lang="en-US" dirty="0" smtClean="0"/>
              <a:t>Columns represent the constraints of the puzzle.</a:t>
            </a:r>
          </a:p>
          <a:p>
            <a:pPr lvl="2"/>
            <a:r>
              <a:rPr lang="en-US" dirty="0" smtClean="0"/>
              <a:t>There are 4 constraints in Sudoku: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 smtClean="0"/>
              <a:t>A position constraint – Each cell can contain a single digit (81 constraints)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 smtClean="0"/>
              <a:t>A row constraint – Each row can contain 1 of each digit (9 rows x 9 digits constraints)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 smtClean="0"/>
              <a:t>A column constraints – Each column can contain 1 of each digit (9 columns x 9 digits = 81 constraints)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 smtClean="0"/>
              <a:t>A region constraint – Each region can contain 1 of each digit (9 regions x 9 digits = 81 constraints)</a:t>
            </a:r>
          </a:p>
          <a:p>
            <a:pPr marL="1371600" lvl="2" indent="-457200"/>
            <a:r>
              <a:rPr lang="en-US" dirty="0" smtClean="0"/>
              <a:t>A total of 324 (81 + 81 + 81 + 81) constraints need to be satisfied.</a:t>
            </a:r>
          </a:p>
          <a:p>
            <a:pPr marL="1371600" lvl="2" indent="-457200"/>
            <a:r>
              <a:rPr lang="en-US" dirty="0" smtClean="0"/>
              <a:t>324 columns!</a:t>
            </a:r>
          </a:p>
          <a:p>
            <a:pPr marL="971550" lvl="1" indent="-457200"/>
            <a:r>
              <a:rPr lang="en-US" dirty="0" smtClean="0"/>
              <a:t>Rows represent all 9 digits in 81 cells.</a:t>
            </a:r>
          </a:p>
          <a:p>
            <a:pPr marL="1371600" lvl="2" indent="-457200"/>
            <a:r>
              <a:rPr lang="en-US" dirty="0" smtClean="0"/>
              <a:t>A total of 729 (9 digits x 81 cells) need to be setup to represent every possible candidate.</a:t>
            </a:r>
          </a:p>
          <a:p>
            <a:pPr marL="971550" lvl="1" indent="-45720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4x4 Sudoku Matrix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btran\Desktop\4x4Sudoku.jpg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38668" y="1405467"/>
            <a:ext cx="11497732" cy="5215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 with Dancing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3392" y="1171575"/>
            <a:ext cx="7296150" cy="568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 vs. </a:t>
            </a:r>
            <a:r>
              <a:rPr lang="en-US" dirty="0" smtClean="0"/>
              <a:t>Exact Cover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Stats:</a:t>
            </a:r>
          </a:p>
          <a:p>
            <a:pPr lvl="1"/>
            <a:r>
              <a:rPr lang="en-US" dirty="0" smtClean="0"/>
              <a:t>Total </a:t>
            </a:r>
            <a:r>
              <a:rPr lang="en-US" dirty="0" smtClean="0"/>
              <a:t>F</a:t>
            </a:r>
            <a:r>
              <a:rPr lang="en-US" dirty="0" smtClean="0"/>
              <a:t>unction Time: Total </a:t>
            </a:r>
            <a:r>
              <a:rPr lang="en-US" dirty="0" smtClean="0"/>
              <a:t>amount of time the function took to solve the Sudoku </a:t>
            </a:r>
            <a:r>
              <a:rPr lang="en-US" dirty="0" smtClean="0"/>
              <a:t>Board.</a:t>
            </a:r>
          </a:p>
          <a:p>
            <a:pPr lvl="1"/>
            <a:r>
              <a:rPr lang="en-US" dirty="0" smtClean="0"/>
              <a:t>Total Actions: Actions are considered anything that is mutating a value. </a:t>
            </a:r>
          </a:p>
          <a:p>
            <a:pPr lvl="1"/>
            <a:r>
              <a:rPr lang="en-US" dirty="0" smtClean="0"/>
              <a:t>Max Depth: How deep the recursion went. Actions and depth directly correlate.</a:t>
            </a:r>
            <a:endParaRPr lang="en-US" dirty="0" smtClean="0"/>
          </a:p>
          <a:p>
            <a:r>
              <a:rPr lang="en-US" dirty="0" smtClean="0"/>
              <a:t>Pure backtracking for an “Evil Sudoku Board”:</a:t>
            </a:r>
          </a:p>
          <a:p>
            <a:pPr lvl="1"/>
            <a:r>
              <a:rPr lang="en-US" dirty="0" smtClean="0"/>
              <a:t>Total Function Time: 3ms</a:t>
            </a:r>
          </a:p>
          <a:p>
            <a:pPr lvl="1"/>
            <a:r>
              <a:rPr lang="en-US" dirty="0" smtClean="0"/>
              <a:t>Total Actions: </a:t>
            </a:r>
            <a:r>
              <a:rPr lang="en-US" b="1" dirty="0" smtClean="0"/>
              <a:t>260,005</a:t>
            </a:r>
          </a:p>
          <a:p>
            <a:pPr lvl="1"/>
            <a:r>
              <a:rPr lang="en-US" dirty="0" smtClean="0"/>
              <a:t>Max Depth: </a:t>
            </a:r>
            <a:r>
              <a:rPr lang="en-US" b="1" dirty="0" smtClean="0"/>
              <a:t>90</a:t>
            </a:r>
          </a:p>
          <a:p>
            <a:r>
              <a:rPr lang="en-US" dirty="0" smtClean="0"/>
              <a:t>Exact Cover for the same “Evil Sudoku Board”:</a:t>
            </a:r>
          </a:p>
          <a:p>
            <a:pPr lvl="1"/>
            <a:r>
              <a:rPr lang="en-US" dirty="0" smtClean="0"/>
              <a:t>Total Function Time: 1ms</a:t>
            </a:r>
          </a:p>
          <a:p>
            <a:pPr lvl="1"/>
            <a:r>
              <a:rPr lang="en-US" dirty="0" smtClean="0"/>
              <a:t>Total Actions: </a:t>
            </a:r>
            <a:r>
              <a:rPr lang="en-US" b="1" dirty="0" smtClean="0"/>
              <a:t>11,446</a:t>
            </a:r>
          </a:p>
          <a:p>
            <a:pPr lvl="1"/>
            <a:r>
              <a:rPr lang="en-US" dirty="0" smtClean="0"/>
              <a:t>Max Depth: </a:t>
            </a:r>
            <a:r>
              <a:rPr lang="en-US" b="1" dirty="0" smtClean="0"/>
              <a:t>55</a:t>
            </a:r>
          </a:p>
          <a:p>
            <a:r>
              <a:rPr lang="en-US" dirty="0" smtClean="0"/>
              <a:t>Both algorithms finished at similar times.</a:t>
            </a:r>
          </a:p>
          <a:p>
            <a:r>
              <a:rPr lang="en-US" b="1" dirty="0" smtClean="0"/>
              <a:t>Exact Cover (Algorithm X) is 23 times more efficient</a:t>
            </a:r>
            <a:r>
              <a:rPr lang="en-US" dirty="0" smtClean="0"/>
              <a:t> in terms of actions.</a:t>
            </a:r>
          </a:p>
          <a:p>
            <a:r>
              <a:rPr lang="en-US" dirty="0" smtClean="0"/>
              <a:t>Exact Cover has </a:t>
            </a:r>
            <a:r>
              <a:rPr lang="en-US" smtClean="0"/>
              <a:t>a shallower </a:t>
            </a:r>
            <a:r>
              <a:rPr lang="en-US" dirty="0" smtClean="0"/>
              <a:t>recursion level by </a:t>
            </a:r>
            <a:r>
              <a:rPr lang="en-US" dirty="0" smtClean="0"/>
              <a:t>35.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Conclusion:</a:t>
            </a:r>
            <a:br>
              <a:rPr lang="en-US" dirty="0" smtClean="0"/>
            </a:br>
            <a:r>
              <a:rPr lang="en-US" dirty="0" smtClean="0"/>
              <a:t>Backtracking and Dancing Links Are Awesome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Backtracking algorithm is a key aspect of Algorithm X and is the crux in solving puzzles in Sudoku as a constraint problem.</a:t>
            </a:r>
          </a:p>
          <a:p>
            <a:r>
              <a:rPr lang="en-US" dirty="0" smtClean="0"/>
              <a:t>Dancing Links is a fascinating technique to handle large matrices.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Create a Sudoku Solver</a:t>
            </a:r>
          </a:p>
          <a:p>
            <a:r>
              <a:rPr lang="en-US" dirty="0" smtClean="0"/>
              <a:t>User Interface</a:t>
            </a:r>
          </a:p>
          <a:p>
            <a:r>
              <a:rPr lang="en-US" dirty="0" smtClean="0"/>
              <a:t>Unity &amp; UI Architecture</a:t>
            </a:r>
          </a:p>
          <a:p>
            <a:r>
              <a:rPr lang="en-US" b="1" dirty="0" smtClean="0"/>
              <a:t>Solver Algorithms:</a:t>
            </a:r>
          </a:p>
          <a:p>
            <a:pPr lvl="1"/>
            <a:r>
              <a:rPr lang="en-US" b="1" dirty="0" smtClean="0"/>
              <a:t>Backtracking</a:t>
            </a:r>
          </a:p>
          <a:p>
            <a:pPr lvl="1"/>
            <a:r>
              <a:rPr lang="en-US" b="1" dirty="0" smtClean="0"/>
              <a:t>Exact Cover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0867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</a:t>
            </a:r>
            <a:r>
              <a:rPr lang="en-US" dirty="0" err="1" smtClean="0"/>
              <a:t>Solvoku</a:t>
            </a:r>
            <a:r>
              <a:rPr lang="en-US" dirty="0" smtClean="0"/>
              <a:t> now!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dirty="0" smtClean="0">
                <a:hlinkClick r:id="rId2"/>
              </a:rPr>
              <a:t>http://bit.ly/1s0qn4B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/>
              <a:t>	</a:t>
            </a:r>
            <a:r>
              <a:rPr lang="en-US" dirty="0" smtClean="0"/>
              <a:t>or			   </a:t>
            </a:r>
            <a:r>
              <a:rPr lang="en-US" dirty="0" smtClean="0">
                <a:hlinkClick r:id="rId3"/>
              </a:rPr>
              <a:t>http://bit.ly/1FReMes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6626" name="Picture 2" descr="http://cnet4.cbsistatic.com/hub/i/2011/10/27/a66dfbb7-fdc7-11e2-8c7c-d4ae52e62bcc/android-wallpaper5_2560x1600_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4071" y="1589901"/>
            <a:ext cx="2089446" cy="2086835"/>
          </a:xfrm>
          <a:prstGeom prst="rect">
            <a:avLst/>
          </a:prstGeom>
          <a:noFill/>
        </p:spPr>
      </p:pic>
      <p:pic>
        <p:nvPicPr>
          <p:cNvPr id="26628" name="Picture 4" descr="https://lh3.ggpht.com/O0aW5qsyCkR2i7Bu-jUU1b5BWA_NygJ6ui4MgaAvL7gfqvVWqkOBscDaq4pn-vkwByUx=w30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94689" y="3931594"/>
            <a:ext cx="2052164" cy="2052164"/>
          </a:xfrm>
          <a:prstGeom prst="rect">
            <a:avLst/>
          </a:prstGeom>
          <a:noFill/>
        </p:spPr>
      </p:pic>
      <p:pic>
        <p:nvPicPr>
          <p:cNvPr id="26630" name="Picture 6" descr="https://mozorg.cdn.mozilla.net/media/img/firefox/desktop/index/animations/firefox-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92116" y="4036240"/>
            <a:ext cx="1936835" cy="20124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866467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Unity Engine and UI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07667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Four main parts to the design: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Sudoku Board</a:t>
            </a:r>
          </a:p>
          <a:p>
            <a:pPr marL="1371600" lvl="2" indent="-514350"/>
            <a:r>
              <a:rPr lang="en-US" dirty="0" smtClean="0"/>
              <a:t>Handled by </a:t>
            </a:r>
            <a:r>
              <a:rPr lang="en-US" dirty="0" err="1" smtClean="0"/>
              <a:t>SudokuBoard.cs</a:t>
            </a:r>
            <a:r>
              <a:rPr lang="en-US" dirty="0" smtClean="0"/>
              <a:t> and </a:t>
            </a:r>
            <a:r>
              <a:rPr lang="en-US" dirty="0" err="1" smtClean="0"/>
              <a:t>SudokuSlot.cs</a:t>
            </a:r>
            <a:endParaRPr lang="en-US" dirty="0" smtClean="0"/>
          </a:p>
          <a:p>
            <a:pPr marL="1371600" lvl="2" indent="-514350"/>
            <a:r>
              <a:rPr lang="en-US" dirty="0" smtClean="0"/>
              <a:t>Handles display Sudoku slots.</a:t>
            </a:r>
          </a:p>
          <a:p>
            <a:pPr marL="1371600" lvl="2" indent="-514350"/>
            <a:r>
              <a:rPr lang="en-US" dirty="0" smtClean="0"/>
              <a:t>Orange text slots are part of the original setup and white text slots are part of the answer.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Input</a:t>
            </a:r>
          </a:p>
          <a:p>
            <a:pPr marL="1371600" lvl="2" indent="-514350"/>
            <a:r>
              <a:rPr lang="en-US" dirty="0" smtClean="0"/>
              <a:t>Handled by </a:t>
            </a:r>
            <a:r>
              <a:rPr lang="en-US" dirty="0" err="1" smtClean="0"/>
              <a:t>Main.cs</a:t>
            </a:r>
            <a:r>
              <a:rPr lang="en-US" dirty="0" smtClean="0"/>
              <a:t> and </a:t>
            </a:r>
            <a:r>
              <a:rPr lang="en-US" dirty="0" err="1" smtClean="0"/>
              <a:t>Button.cs</a:t>
            </a:r>
            <a:endParaRPr lang="en-US" dirty="0" smtClean="0"/>
          </a:p>
          <a:p>
            <a:pPr marL="1371600" lvl="2" indent="-514350"/>
            <a:r>
              <a:rPr lang="en-US" dirty="0" smtClean="0"/>
              <a:t>Select a slot and then input 1-9 or delete.</a:t>
            </a:r>
          </a:p>
          <a:p>
            <a:pPr marL="1371600" lvl="2" indent="-514350"/>
            <a:r>
              <a:rPr lang="en-US" dirty="0" smtClean="0"/>
              <a:t>Can clear the entire board.</a:t>
            </a:r>
          </a:p>
          <a:p>
            <a:pPr marL="1371600" lvl="2" indent="-514350"/>
            <a:r>
              <a:rPr lang="en-US" dirty="0" smtClean="0"/>
              <a:t>Can also clear just the answers (useful for testing the two algorithms).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Solver Selection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Handled by </a:t>
            </a:r>
            <a:r>
              <a:rPr lang="en-US" dirty="0" err="1" smtClean="0"/>
              <a:t>Main.cs</a:t>
            </a:r>
            <a:r>
              <a:rPr lang="en-US" dirty="0" smtClean="0"/>
              <a:t> and </a:t>
            </a:r>
            <a:r>
              <a:rPr lang="en-US" dirty="0" err="1" smtClean="0"/>
              <a:t>SolverSelectionButton.cs</a:t>
            </a:r>
            <a:endParaRPr lang="en-US" dirty="0" smtClean="0"/>
          </a:p>
          <a:p>
            <a:pPr marL="1371600" lvl="2" indent="-514350"/>
            <a:r>
              <a:rPr lang="en-US" dirty="0" smtClean="0"/>
              <a:t>Choose between Exact Cover Solver or Backtracking solver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Solve!</a:t>
            </a:r>
          </a:p>
          <a:p>
            <a:pPr marL="1371600" lvl="2" indent="-514350"/>
            <a:r>
              <a:rPr lang="en-US" dirty="0" smtClean="0"/>
              <a:t>Handled by </a:t>
            </a:r>
            <a:r>
              <a:rPr lang="en-US" dirty="0" err="1" smtClean="0"/>
              <a:t>Main.cs</a:t>
            </a:r>
            <a:endParaRPr lang="en-US" dirty="0" smtClean="0"/>
          </a:p>
          <a:p>
            <a:pPr marL="1371600" lvl="2" indent="-514350"/>
            <a:r>
              <a:rPr lang="en-US" dirty="0" smtClean="0"/>
              <a:t>Once the Sudoku board has been setup, hit the solve button!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106" y="365125"/>
            <a:ext cx="4049617" cy="607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02430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6606746" cy="1143000"/>
          </a:xfrm>
        </p:spPr>
        <p:txBody>
          <a:bodyPr/>
          <a:lstStyle/>
          <a:p>
            <a:r>
              <a:rPr lang="en-US" dirty="0" smtClean="0"/>
              <a:t>User Interface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6327710" cy="500263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Color Scheme: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Font: </a:t>
            </a:r>
            <a:r>
              <a:rPr lang="en-US" dirty="0" err="1" smtClean="0"/>
              <a:t>Fira</a:t>
            </a:r>
            <a:r>
              <a:rPr lang="en-US" dirty="0" smtClean="0"/>
              <a:t> Sans Regular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04183" y="365125"/>
            <a:ext cx="4049617" cy="60744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43181" y="1889995"/>
            <a:ext cx="2725148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3920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Solver Algorithm: Backtracking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8280400" cy="4525963"/>
          </a:xfrm>
        </p:spPr>
        <p:txBody>
          <a:bodyPr/>
          <a:lstStyle/>
          <a:p>
            <a:r>
              <a:rPr lang="en-US" dirty="0" smtClean="0"/>
              <a:t>Used for constraint satisfaction problems</a:t>
            </a:r>
          </a:p>
          <a:p>
            <a:r>
              <a:rPr lang="en-US" dirty="0" smtClean="0"/>
              <a:t>Steps:</a:t>
            </a:r>
          </a:p>
          <a:p>
            <a:pPr lvl="1"/>
            <a:r>
              <a:rPr lang="en-US" dirty="0" smtClean="0"/>
              <a:t>Go to the first empty cell.</a:t>
            </a:r>
          </a:p>
          <a:p>
            <a:pPr lvl="1"/>
            <a:r>
              <a:rPr lang="en-US" dirty="0" smtClean="0"/>
              <a:t>Place a value</a:t>
            </a:r>
          </a:p>
          <a:p>
            <a:pPr lvl="1"/>
            <a:r>
              <a:rPr lang="en-US" dirty="0" smtClean="0"/>
              <a:t>If the value is valid, continue recursively to the next empty cell.</a:t>
            </a:r>
          </a:p>
          <a:p>
            <a:pPr lvl="1"/>
            <a:r>
              <a:rPr lang="en-US" dirty="0" smtClean="0"/>
              <a:t>If the value is invalid, reset the cell and BACKTRACK to the previous valid scenario.</a:t>
            </a:r>
            <a:endParaRPr lang="en-US" dirty="0"/>
          </a:p>
        </p:txBody>
      </p:sp>
      <p:pic>
        <p:nvPicPr>
          <p:cNvPr id="1026" name="Picture 2" descr="C:\Users\Brian\UnityWorkspace\Solvoku\ArtAssets\Sudoku_solved_by_bactracking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671" y="1904999"/>
            <a:ext cx="2828925" cy="2828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Solver Algorithm: Backtracking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7358" y="800100"/>
            <a:ext cx="5391150" cy="605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Solver Algorithm: Exact Cover Algorithm 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20800"/>
            <a:ext cx="9821333" cy="530013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Donald Knuth’s Algorithm X</a:t>
            </a:r>
            <a:r>
              <a:rPr lang="en-US" dirty="0"/>
              <a:t> </a:t>
            </a:r>
            <a:r>
              <a:rPr lang="en-US" dirty="0" smtClean="0"/>
              <a:t>is used to solve Exact Cover problems, such as Sudoku.</a:t>
            </a:r>
          </a:p>
          <a:p>
            <a:r>
              <a:rPr lang="en-US" dirty="0" smtClean="0"/>
              <a:t>Given a matrix of 1’s and 0’s, Algorithm X will find a set or more of rows that will have exactly one 1 in each column. 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r>
              <a:rPr lang="en-US" b="1" dirty="0" smtClean="0"/>
              <a:t>		0 0 1 0 1 1 0</a:t>
            </a:r>
          </a:p>
          <a:p>
            <a:pPr>
              <a:buNone/>
            </a:pPr>
            <a:r>
              <a:rPr lang="en-US" dirty="0" smtClean="0"/>
              <a:t>		1 0 0 1 0 0 1</a:t>
            </a:r>
          </a:p>
          <a:p>
            <a:pPr>
              <a:buNone/>
            </a:pPr>
            <a:r>
              <a:rPr lang="en-US" dirty="0" smtClean="0"/>
              <a:t>		0 1 1 0 0 1 0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1 0 0 1 0 0 0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0 1 0 0 0 0 1</a:t>
            </a:r>
          </a:p>
          <a:p>
            <a:pPr>
              <a:buNone/>
            </a:pPr>
            <a:r>
              <a:rPr lang="en-US" dirty="0" smtClean="0"/>
              <a:t>		0 0 0 1 1 0 1</a:t>
            </a:r>
          </a:p>
          <a:p>
            <a:r>
              <a:rPr lang="en-US" dirty="0" smtClean="0"/>
              <a:t>Rows 1, 4, and 5 will be selected by Algorithm X because each column is covered by only one 1.</a:t>
            </a:r>
          </a:p>
        </p:txBody>
      </p:sp>
      <p:pic>
        <p:nvPicPr>
          <p:cNvPr id="2050" name="Picture 2" descr="C:\Users\Brian\Desktop\don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59522" y="1422400"/>
            <a:ext cx="1333500" cy="18288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481734" y="3302000"/>
            <a:ext cx="146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Donald Knuth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X and Dancing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Dancing Links – Donald Knuth’s technique</a:t>
            </a:r>
          </a:p>
          <a:p>
            <a:pPr lvl="1"/>
            <a:r>
              <a:rPr lang="en-US" dirty="0" smtClean="0"/>
              <a:t>Takes advantage of doubly-linked lists</a:t>
            </a:r>
          </a:p>
          <a:p>
            <a:pPr lvl="1"/>
            <a:r>
              <a:rPr lang="en-US" dirty="0" smtClean="0"/>
              <a:t>Uses linked lists to represent the matrix.</a:t>
            </a:r>
          </a:p>
          <a:p>
            <a:pPr lvl="1"/>
            <a:r>
              <a:rPr lang="en-US" dirty="0" smtClean="0"/>
              <a:t>Headers are used to keep track of the top of the matrix.</a:t>
            </a:r>
          </a:p>
          <a:p>
            <a:pPr lvl="1"/>
            <a:r>
              <a:rPr lang="en-US" dirty="0" smtClean="0"/>
              <a:t>A node that exists represents a 1 within the matrix.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192</TotalTime>
  <Words>766</Words>
  <Application>Microsoft Office PowerPoint</Application>
  <PresentationFormat>Custom</PresentationFormat>
  <Paragraphs>122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Outline</vt:lpstr>
      <vt:lpstr>Try Solvoku now!</vt:lpstr>
      <vt:lpstr>Unity Engine and UI Architecture</vt:lpstr>
      <vt:lpstr>User Interface Design</vt:lpstr>
      <vt:lpstr>Solver Algorithm: Backtracking</vt:lpstr>
      <vt:lpstr>Solver Algorithm: Backtracking </vt:lpstr>
      <vt:lpstr>Solver Algorithm: Exact Cover Algorithm X</vt:lpstr>
      <vt:lpstr>Algorithm X and Dancing Links</vt:lpstr>
      <vt:lpstr>Algorithm X and Dancing Links</vt:lpstr>
      <vt:lpstr>Dancing Links: Cover and Uncover</vt:lpstr>
      <vt:lpstr>Cover Method</vt:lpstr>
      <vt:lpstr>Algorithm X and Sudoku</vt:lpstr>
      <vt:lpstr>4x4 Sudoku Matrix Constraint</vt:lpstr>
      <vt:lpstr>Backtracking with Dancing Links</vt:lpstr>
      <vt:lpstr>Backtracking vs. Exact Cover Comparison</vt:lpstr>
      <vt:lpstr>Conclusion: Backtracking and Dancing Links Are Awesome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Sulvoku</dc:title>
  <dc:creator>Brian Tran</dc:creator>
  <cp:lastModifiedBy>Brian</cp:lastModifiedBy>
  <cp:revision>196</cp:revision>
  <dcterms:created xsi:type="dcterms:W3CDTF">2014-12-04T17:27:20Z</dcterms:created>
  <dcterms:modified xsi:type="dcterms:W3CDTF">2014-12-04T23:04:12Z</dcterms:modified>
</cp:coreProperties>
</file>