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naheim"/>
      <p:regular r:id="rId15"/>
      <p:bold r:id="rId16"/>
    </p:embeddedFont>
    <p:embeddedFont>
      <p:font typeface="Hind"/>
      <p:regular r:id="rId17"/>
      <p:bold r:id="rId18"/>
    </p:embeddedFont>
    <p:embeddedFont>
      <p:font typeface="Space Grotesk Medium"/>
      <p:regular r:id="rId19"/>
      <p:bold r:id="rId20"/>
    </p:embeddedFont>
    <p:embeddedFont>
      <p:font typeface="Space Grotesk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aceGroteskMedium-bold.fntdata"/><Relationship Id="rId11" Type="http://schemas.openxmlformats.org/officeDocument/2006/relationships/slide" Target="slides/slide7.xml"/><Relationship Id="rId22" Type="http://schemas.openxmlformats.org/officeDocument/2006/relationships/font" Target="fonts/SpaceGrotesk-bold.fntdata"/><Relationship Id="rId10" Type="http://schemas.openxmlformats.org/officeDocument/2006/relationships/slide" Target="slides/slide6.xml"/><Relationship Id="rId21" Type="http://schemas.openxmlformats.org/officeDocument/2006/relationships/font" Target="fonts/SpaceGrotesk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naheim-regular.fntdata"/><Relationship Id="rId14" Type="http://schemas.openxmlformats.org/officeDocument/2006/relationships/slide" Target="slides/slide10.xml"/><Relationship Id="rId17" Type="http://schemas.openxmlformats.org/officeDocument/2006/relationships/font" Target="fonts/Hind-regular.fntdata"/><Relationship Id="rId16" Type="http://schemas.openxmlformats.org/officeDocument/2006/relationships/font" Target="fonts/Anaheim-bold.fntdata"/><Relationship Id="rId5" Type="http://schemas.openxmlformats.org/officeDocument/2006/relationships/slide" Target="slides/slide1.xml"/><Relationship Id="rId19" Type="http://schemas.openxmlformats.org/officeDocument/2006/relationships/font" Target="fonts/SpaceGroteskMedium-regular.fntdata"/><Relationship Id="rId6" Type="http://schemas.openxmlformats.org/officeDocument/2006/relationships/slide" Target="slides/slide2.xml"/><Relationship Id="rId18" Type="http://schemas.openxmlformats.org/officeDocument/2006/relationships/font" Target="fonts/Hin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4dda1946d_4_2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4dda1946d_4_2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4dda194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4dda194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a32b193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8a32b193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5260bdd8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5260bdd8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28600" y="444150"/>
            <a:ext cx="7723200" cy="24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672050" y="3009750"/>
            <a:ext cx="6243300" cy="8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hasCustomPrompt="1" type="title"/>
          </p:nvPr>
        </p:nvSpPr>
        <p:spPr>
          <a:xfrm>
            <a:off x="228600" y="1313400"/>
            <a:ext cx="6576000" cy="13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74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/>
          <p:nvPr>
            <p:ph idx="1" type="subTitle"/>
          </p:nvPr>
        </p:nvSpPr>
        <p:spPr>
          <a:xfrm>
            <a:off x="4803000" y="3399000"/>
            <a:ext cx="41124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228600" y="228600"/>
            <a:ext cx="868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hasCustomPrompt="1" idx="2" type="title"/>
          </p:nvPr>
        </p:nvSpPr>
        <p:spPr>
          <a:xfrm>
            <a:off x="228600" y="895940"/>
            <a:ext cx="734700" cy="554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/>
          <p:nvPr>
            <p:ph hasCustomPrompt="1" idx="3" type="title"/>
          </p:nvPr>
        </p:nvSpPr>
        <p:spPr>
          <a:xfrm>
            <a:off x="228600" y="2280565"/>
            <a:ext cx="734700" cy="554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hasCustomPrompt="1" idx="4" type="title"/>
          </p:nvPr>
        </p:nvSpPr>
        <p:spPr>
          <a:xfrm>
            <a:off x="2751896" y="895940"/>
            <a:ext cx="734700" cy="554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/>
          <p:nvPr>
            <p:ph hasCustomPrompt="1" idx="5" type="title"/>
          </p:nvPr>
        </p:nvSpPr>
        <p:spPr>
          <a:xfrm>
            <a:off x="2751896" y="2280575"/>
            <a:ext cx="734700" cy="554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/>
          <p:nvPr>
            <p:ph hasCustomPrompt="1" idx="6" type="title"/>
          </p:nvPr>
        </p:nvSpPr>
        <p:spPr>
          <a:xfrm>
            <a:off x="228599" y="3665190"/>
            <a:ext cx="734700" cy="554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/>
          <p:nvPr>
            <p:ph hasCustomPrompt="1" idx="7" type="title"/>
          </p:nvPr>
        </p:nvSpPr>
        <p:spPr>
          <a:xfrm>
            <a:off x="2751899" y="3665211"/>
            <a:ext cx="734700" cy="554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idx="1" type="subTitle"/>
          </p:nvPr>
        </p:nvSpPr>
        <p:spPr>
          <a:xfrm>
            <a:off x="228600" y="1373838"/>
            <a:ext cx="21423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8" type="subTitle"/>
          </p:nvPr>
        </p:nvSpPr>
        <p:spPr>
          <a:xfrm>
            <a:off x="2751900" y="1373838"/>
            <a:ext cx="21423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9" type="subTitle"/>
          </p:nvPr>
        </p:nvSpPr>
        <p:spPr>
          <a:xfrm>
            <a:off x="228600" y="4143100"/>
            <a:ext cx="21423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3" type="subTitle"/>
          </p:nvPr>
        </p:nvSpPr>
        <p:spPr>
          <a:xfrm>
            <a:off x="228600" y="2781540"/>
            <a:ext cx="21423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4" type="subTitle"/>
          </p:nvPr>
        </p:nvSpPr>
        <p:spPr>
          <a:xfrm>
            <a:off x="2751900" y="2781540"/>
            <a:ext cx="21423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5" type="subTitle"/>
          </p:nvPr>
        </p:nvSpPr>
        <p:spPr>
          <a:xfrm>
            <a:off x="2751900" y="4143202"/>
            <a:ext cx="21423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6" name="Google Shape;56;p13"/>
          <p:cNvSpPr/>
          <p:nvPr>
            <p:ph idx="16" type="pic"/>
          </p:nvPr>
        </p:nvSpPr>
        <p:spPr>
          <a:xfrm>
            <a:off x="5655325" y="895950"/>
            <a:ext cx="3260100" cy="401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228600" y="888300"/>
            <a:ext cx="7496100" cy="15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528775" y="2624550"/>
            <a:ext cx="6387300" cy="16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228600" y="228600"/>
            <a:ext cx="42630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228600" y="2215200"/>
            <a:ext cx="4356000" cy="26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Open Sans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4778100" y="228600"/>
            <a:ext cx="4137300" cy="468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228600" y="228600"/>
            <a:ext cx="868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4778050" y="1334504"/>
            <a:ext cx="41373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2" type="subTitle"/>
          </p:nvPr>
        </p:nvSpPr>
        <p:spPr>
          <a:xfrm>
            <a:off x="4778050" y="2666116"/>
            <a:ext cx="41367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3" type="subTitle"/>
          </p:nvPr>
        </p:nvSpPr>
        <p:spPr>
          <a:xfrm>
            <a:off x="4778050" y="3997725"/>
            <a:ext cx="41367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4" type="subTitle"/>
          </p:nvPr>
        </p:nvSpPr>
        <p:spPr>
          <a:xfrm>
            <a:off x="4778050" y="979600"/>
            <a:ext cx="4137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5" type="subTitle"/>
          </p:nvPr>
        </p:nvSpPr>
        <p:spPr>
          <a:xfrm>
            <a:off x="4778050" y="2311209"/>
            <a:ext cx="4136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6" type="subTitle"/>
          </p:nvPr>
        </p:nvSpPr>
        <p:spPr>
          <a:xfrm>
            <a:off x="4778050" y="3642819"/>
            <a:ext cx="4136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2" name="Google Shape;72;p16"/>
          <p:cNvSpPr/>
          <p:nvPr>
            <p:ph idx="7" type="pic"/>
          </p:nvPr>
        </p:nvSpPr>
        <p:spPr>
          <a:xfrm>
            <a:off x="228600" y="891600"/>
            <a:ext cx="3602700" cy="402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228600" y="228600"/>
            <a:ext cx="868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513256" y="1874225"/>
            <a:ext cx="39033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2" type="subTitle"/>
          </p:nvPr>
        </p:nvSpPr>
        <p:spPr>
          <a:xfrm>
            <a:off x="4727444" y="1874225"/>
            <a:ext cx="39033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3" type="subTitle"/>
          </p:nvPr>
        </p:nvSpPr>
        <p:spPr>
          <a:xfrm>
            <a:off x="513256" y="3412600"/>
            <a:ext cx="39033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4" type="subTitle"/>
          </p:nvPr>
        </p:nvSpPr>
        <p:spPr>
          <a:xfrm>
            <a:off x="4727444" y="3412600"/>
            <a:ext cx="39033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5" type="subTitle"/>
          </p:nvPr>
        </p:nvSpPr>
        <p:spPr>
          <a:xfrm>
            <a:off x="513257" y="1519325"/>
            <a:ext cx="39033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6" type="subTitle"/>
          </p:nvPr>
        </p:nvSpPr>
        <p:spPr>
          <a:xfrm>
            <a:off x="513257" y="3057700"/>
            <a:ext cx="39033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7" type="subTitle"/>
          </p:nvPr>
        </p:nvSpPr>
        <p:spPr>
          <a:xfrm>
            <a:off x="4727408" y="1519325"/>
            <a:ext cx="39033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8" type="subTitle"/>
          </p:nvPr>
        </p:nvSpPr>
        <p:spPr>
          <a:xfrm>
            <a:off x="4727408" y="3057700"/>
            <a:ext cx="39033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228603" y="669425"/>
            <a:ext cx="5617500" cy="12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228601" y="1962425"/>
            <a:ext cx="26058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/>
        </p:nvSpPr>
        <p:spPr>
          <a:xfrm>
            <a:off x="6732300" y="3519775"/>
            <a:ext cx="2183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</a:t>
            </a:r>
            <a:r>
              <a:rPr lang="en" sz="1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includes icons, infographics &amp; images by </a:t>
            </a:r>
            <a:r>
              <a:rPr b="1" lang="en" sz="1000" u="sng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endParaRPr b="1" sz="1000" u="sng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228600" y="766500"/>
            <a:ext cx="6204300" cy="29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7263300" y="803100"/>
            <a:ext cx="1652100" cy="110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28600" y="3940200"/>
            <a:ext cx="65052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228600" y="228600"/>
            <a:ext cx="868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4408725" y="3456300"/>
            <a:ext cx="4506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subTitle"/>
          </p:nvPr>
        </p:nvSpPr>
        <p:spPr>
          <a:xfrm>
            <a:off x="228622" y="1397700"/>
            <a:ext cx="86868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228600" y="1042800"/>
            <a:ext cx="86868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4408771" y="3101400"/>
            <a:ext cx="45066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sz="24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4" name="Google Shape;24;p5"/>
          <p:cNvSpPr/>
          <p:nvPr>
            <p:ph idx="5" type="pic"/>
          </p:nvPr>
        </p:nvSpPr>
        <p:spPr>
          <a:xfrm flipH="1">
            <a:off x="228599" y="2807700"/>
            <a:ext cx="3693600" cy="186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28600" y="228600"/>
            <a:ext cx="868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720000" y="445019"/>
            <a:ext cx="476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713225" y="1790975"/>
            <a:ext cx="4294800" cy="19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Open Sans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2135550" y="1441675"/>
            <a:ext cx="4872900" cy="11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2135550" y="2784625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Grotesk"/>
              <a:buNone/>
              <a:defRPr b="1" sz="2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b="1" sz="35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b="1" sz="35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b="1" sz="35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b="1" sz="35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b="1" sz="35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b="1" sz="35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b="1" sz="35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b="1" sz="35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ctrTitle"/>
          </p:nvPr>
        </p:nvSpPr>
        <p:spPr>
          <a:xfrm>
            <a:off x="228600" y="444150"/>
            <a:ext cx="7723200" cy="24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Project: A Search for Robot Navigation with Dynamic Costs</a:t>
            </a:r>
            <a:endParaRPr sz="3000"/>
          </a:p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72050" y="3009750"/>
            <a:ext cx="6243300" cy="8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Afrin Sultna Akhi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22101095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3-2(Sec B)</a:t>
            </a:r>
            <a:endParaRPr sz="2000"/>
          </a:p>
        </p:txBody>
      </p:sp>
      <p:sp>
        <p:nvSpPr>
          <p:cNvPr id="95" name="Google Shape;95;p21"/>
          <p:cNvSpPr txBox="1"/>
          <p:nvPr/>
        </p:nvSpPr>
        <p:spPr>
          <a:xfrm flipH="1">
            <a:off x="8184892" y="228600"/>
            <a:ext cx="73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6" name="Google Shape;96;p21"/>
          <p:cNvSpPr txBox="1"/>
          <p:nvPr/>
        </p:nvSpPr>
        <p:spPr>
          <a:xfrm rot="-5400000">
            <a:off x="-300150" y="3975850"/>
            <a:ext cx="82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MM/DD/20XX</a:t>
            </a:r>
            <a:endParaRPr sz="800"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cxnSp>
        <p:nvCxnSpPr>
          <p:cNvPr id="97" name="Google Shape;97;p21"/>
          <p:cNvCxnSpPr>
            <a:stCxn id="96" idx="1"/>
          </p:cNvCxnSpPr>
          <p:nvPr/>
        </p:nvCxnSpPr>
        <p:spPr>
          <a:xfrm>
            <a:off x="114300" y="4451800"/>
            <a:ext cx="0" cy="74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21"/>
          <p:cNvCxnSpPr/>
          <p:nvPr/>
        </p:nvCxnSpPr>
        <p:spPr>
          <a:xfrm>
            <a:off x="5219400" y="3838650"/>
            <a:ext cx="369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/>
        </p:nvSpPr>
        <p:spPr>
          <a:xfrm>
            <a:off x="1865600" y="1623325"/>
            <a:ext cx="5318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Thank you</a:t>
            </a:r>
            <a:endParaRPr b="1" sz="7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228600" y="228600"/>
            <a:ext cx="868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104" name="Google Shape;104;p22"/>
          <p:cNvSpPr txBox="1"/>
          <p:nvPr>
            <p:ph idx="2" type="title"/>
          </p:nvPr>
        </p:nvSpPr>
        <p:spPr>
          <a:xfrm>
            <a:off x="228600" y="895940"/>
            <a:ext cx="7347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5" name="Google Shape;105;p22"/>
          <p:cNvSpPr txBox="1"/>
          <p:nvPr>
            <p:ph idx="3" type="title"/>
          </p:nvPr>
        </p:nvSpPr>
        <p:spPr>
          <a:xfrm>
            <a:off x="228600" y="2280565"/>
            <a:ext cx="7347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6" name="Google Shape;106;p22"/>
          <p:cNvSpPr txBox="1"/>
          <p:nvPr>
            <p:ph idx="4" type="title"/>
          </p:nvPr>
        </p:nvSpPr>
        <p:spPr>
          <a:xfrm>
            <a:off x="2751896" y="895940"/>
            <a:ext cx="7347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7" name="Google Shape;107;p22"/>
          <p:cNvSpPr txBox="1"/>
          <p:nvPr>
            <p:ph idx="5" type="title"/>
          </p:nvPr>
        </p:nvSpPr>
        <p:spPr>
          <a:xfrm>
            <a:off x="2751896" y="2280575"/>
            <a:ext cx="7347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8" name="Google Shape;108;p22"/>
          <p:cNvSpPr txBox="1"/>
          <p:nvPr>
            <p:ph idx="6" type="title"/>
          </p:nvPr>
        </p:nvSpPr>
        <p:spPr>
          <a:xfrm>
            <a:off x="228599" y="3665190"/>
            <a:ext cx="7347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9" name="Google Shape;109;p22"/>
          <p:cNvSpPr txBox="1"/>
          <p:nvPr>
            <p:ph idx="7" type="title"/>
          </p:nvPr>
        </p:nvSpPr>
        <p:spPr>
          <a:xfrm>
            <a:off x="2751899" y="3665211"/>
            <a:ext cx="7347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228600" y="1373838"/>
            <a:ext cx="21423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1" name="Google Shape;111;p22"/>
          <p:cNvSpPr txBox="1"/>
          <p:nvPr>
            <p:ph idx="8" type="subTitle"/>
          </p:nvPr>
        </p:nvSpPr>
        <p:spPr>
          <a:xfrm>
            <a:off x="2751900" y="1373838"/>
            <a:ext cx="21423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2" name="Google Shape;112;p22"/>
          <p:cNvSpPr txBox="1"/>
          <p:nvPr>
            <p:ph idx="9" type="subTitle"/>
          </p:nvPr>
        </p:nvSpPr>
        <p:spPr>
          <a:xfrm>
            <a:off x="228600" y="4143100"/>
            <a:ext cx="21423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Objectives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3" type="subTitle"/>
          </p:nvPr>
        </p:nvSpPr>
        <p:spPr>
          <a:xfrm>
            <a:off x="228600" y="2781540"/>
            <a:ext cx="21423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14" name="Google Shape;114;p22"/>
          <p:cNvSpPr txBox="1"/>
          <p:nvPr>
            <p:ph idx="14" type="subTitle"/>
          </p:nvPr>
        </p:nvSpPr>
        <p:spPr>
          <a:xfrm>
            <a:off x="2751900" y="2781540"/>
            <a:ext cx="21423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Output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5" type="subTitle"/>
          </p:nvPr>
        </p:nvSpPr>
        <p:spPr>
          <a:xfrm>
            <a:off x="2751900" y="4143202"/>
            <a:ext cx="21423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Conclusion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900" y="801300"/>
            <a:ext cx="2938150" cy="4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663350" y="907125"/>
            <a:ext cx="7102200" cy="3021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Robots in warehouses need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efficient path planning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Must consider: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Obstacles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(impassable cells)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Terrain costs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(different surfaces)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8-directional movement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(with diagonal penalty)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Goal → Find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minimum-cost path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using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A*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search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22" name="Google Shape;122;p23"/>
          <p:cNvSpPr txBox="1"/>
          <p:nvPr/>
        </p:nvSpPr>
        <p:spPr>
          <a:xfrm>
            <a:off x="1003350" y="463850"/>
            <a:ext cx="5021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Introduction</a:t>
            </a:r>
            <a:endParaRPr b="1" sz="21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228600" y="228600"/>
            <a:ext cx="42630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2. Problem Statement</a:t>
            </a:r>
            <a:endParaRPr/>
          </a:p>
        </p:txBody>
      </p:sp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135600" y="1518438"/>
            <a:ext cx="4356000" cy="26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Grid-based environment (m × n)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Movement Rules: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Horizontal/Vertical → cost = terra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in cost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Diagonal → cost = 1.4 × terrain cost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Input: grid size, obstacles, terrain costs, start &amp; goal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Output: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Optimal Path, Path Cost, Explored Nodes, Runtime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900" y="801300"/>
            <a:ext cx="2938150" cy="4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1239850" y="1584350"/>
            <a:ext cx="6204300" cy="29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Implement intelligent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navigation system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Compare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Manhattan, Diagonal, Euclidean</a:t>
            </a:r>
            <a:r>
              <a:rPr b="0" lang="en" sz="1100">
                <a:latin typeface="Arial"/>
                <a:ea typeface="Arial"/>
                <a:cs typeface="Arial"/>
                <a:sym typeface="Arial"/>
              </a:rPr>
              <a:t> heuristics</a:t>
            </a:r>
            <a:br>
              <a:rPr b="0" lang="en" sz="1100">
                <a:latin typeface="Arial"/>
                <a:ea typeface="Arial"/>
                <a:cs typeface="Arial"/>
                <a:sym typeface="Arial"/>
              </a:rPr>
            </a:b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Evaluate:</a:t>
            </a:r>
            <a:br>
              <a:rPr b="0" lang="en" sz="1100">
                <a:latin typeface="Arial"/>
                <a:ea typeface="Arial"/>
                <a:cs typeface="Arial"/>
                <a:sym typeface="Arial"/>
              </a:rPr>
            </a:b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Path Cost</a:t>
            </a:r>
            <a:br>
              <a:rPr b="0" lang="en" sz="1100">
                <a:latin typeface="Arial"/>
                <a:ea typeface="Arial"/>
                <a:cs typeface="Arial"/>
                <a:sym typeface="Arial"/>
              </a:rPr>
            </a:b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Path Length</a:t>
            </a:r>
            <a:br>
              <a:rPr b="0" lang="en" sz="1100">
                <a:latin typeface="Arial"/>
                <a:ea typeface="Arial"/>
                <a:cs typeface="Arial"/>
                <a:sym typeface="Arial"/>
              </a:rPr>
            </a:b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Explored Nodes</a:t>
            </a:r>
            <a:br>
              <a:rPr b="0" lang="en" sz="1100">
                <a:latin typeface="Arial"/>
                <a:ea typeface="Arial"/>
                <a:cs typeface="Arial"/>
                <a:sym typeface="Arial"/>
              </a:rPr>
            </a:b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Runtime</a:t>
            </a:r>
            <a:br>
              <a:rPr b="0" lang="en" sz="1100">
                <a:latin typeface="Arial"/>
                <a:ea typeface="Arial"/>
                <a:cs typeface="Arial"/>
                <a:sym typeface="Arial"/>
              </a:rPr>
            </a:b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100">
                <a:latin typeface="Arial"/>
                <a:ea typeface="Arial"/>
                <a:cs typeface="Arial"/>
                <a:sym typeface="Arial"/>
              </a:rPr>
              <a:t>Identify best heuristic for efficiency</a:t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25"/>
          <p:cNvCxnSpPr/>
          <p:nvPr/>
        </p:nvCxnSpPr>
        <p:spPr>
          <a:xfrm>
            <a:off x="363400" y="4514750"/>
            <a:ext cx="369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5"/>
          <p:cNvSpPr txBox="1"/>
          <p:nvPr/>
        </p:nvSpPr>
        <p:spPr>
          <a:xfrm>
            <a:off x="672075" y="559750"/>
            <a:ext cx="502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3. Objectives</a:t>
            </a:r>
            <a:endParaRPr b="1" sz="18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5728350" y="559750"/>
            <a:ext cx="325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5631700" y="559750"/>
            <a:ext cx="3000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Sample Input:</a:t>
            </a:r>
            <a:br>
              <a:rPr b="1" lang="en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</a:br>
            <a:endParaRPr b="1" sz="16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5 5</a:t>
            </a:r>
            <a:endParaRPr b="1" sz="16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2</a:t>
            </a:r>
            <a:endParaRPr b="1" sz="16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1 1</a:t>
            </a:r>
            <a:endParaRPr b="1" sz="16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3 3</a:t>
            </a:r>
            <a:endParaRPr b="1" sz="16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3</a:t>
            </a:r>
            <a:endParaRPr b="1" sz="16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0 1 2</a:t>
            </a:r>
            <a:endParaRPr b="1" sz="16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1 2 3</a:t>
            </a:r>
            <a:endParaRPr b="1" sz="16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2 2 5</a:t>
            </a:r>
            <a:endParaRPr b="1" sz="16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0 0</a:t>
            </a:r>
            <a:endParaRPr b="1" sz="16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4 4</a:t>
            </a:r>
            <a:endParaRPr b="1" sz="16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228600" y="228600"/>
            <a:ext cx="868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4" name="Google Shape;144;p26"/>
          <p:cNvSpPr txBox="1"/>
          <p:nvPr>
            <p:ph idx="1" type="subTitle"/>
          </p:nvPr>
        </p:nvSpPr>
        <p:spPr>
          <a:xfrm>
            <a:off x="4408800" y="3033050"/>
            <a:ext cx="4506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Manhattan Distance =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h=∣dx∣+∣dy∣h = |dx| + |dy|h=∣dx∣+∣dy∣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Diagonal Distance =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h=max⁡(∣dx∣,∣dy∣)h = \max(|dx|, |dy|)h=max(∣dx∣,∣dy∣)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Euclidean Distance =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h=dx2+dy2h = \sqrt{dx^2 + dy^2}h=dx2+dy2​</a:t>
            </a:r>
            <a:endParaRPr/>
          </a:p>
        </p:txBody>
      </p:sp>
      <p:sp>
        <p:nvSpPr>
          <p:cNvPr id="145" name="Google Shape;145;p26"/>
          <p:cNvSpPr txBox="1"/>
          <p:nvPr>
            <p:ph idx="2" type="subTitle"/>
          </p:nvPr>
        </p:nvSpPr>
        <p:spPr>
          <a:xfrm>
            <a:off x="228598" y="949500"/>
            <a:ext cx="42849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Algorithm: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A* Search</a:t>
            </a:r>
            <a:br>
              <a:rPr b="1" lang="en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Cost Calculation: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g(n): path cost from start → node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h(n): heuristic (Manhattan / Diagonal / Euclidean)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f(n) = g(n) + h(n)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Track: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Explored nodes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Path reconstruction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Implemented in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Python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46" name="Google Shape;146;p26"/>
          <p:cNvSpPr txBox="1"/>
          <p:nvPr>
            <p:ph idx="4" type="subTitle"/>
          </p:nvPr>
        </p:nvSpPr>
        <p:spPr>
          <a:xfrm>
            <a:off x="4356471" y="2295763"/>
            <a:ext cx="45066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Heuristics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228600" y="228600"/>
            <a:ext cx="868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 (Manhattan)</a:t>
            </a:r>
            <a:endParaRPr/>
          </a:p>
        </p:txBody>
      </p:sp>
      <p:sp>
        <p:nvSpPr>
          <p:cNvPr id="152" name="Google Shape;152;p27"/>
          <p:cNvSpPr txBox="1"/>
          <p:nvPr>
            <p:ph idx="2" type="subTitle"/>
          </p:nvPr>
        </p:nvSpPr>
        <p:spPr>
          <a:xfrm>
            <a:off x="228600" y="949500"/>
            <a:ext cx="41454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Path: [(0,0), (1,0), (2,1), (3,2), (4,3), (4,4)]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Path Cost: 6.2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Explored Nodes: 6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Runtime: 0.000116s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">
                <a:latin typeface="Arial"/>
                <a:ea typeface="Arial"/>
                <a:cs typeface="Arial"/>
                <a:sym typeface="Arial"/>
              </a:rPr>
              <a:t>(Insert path illustration on grid)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 txBox="1"/>
          <p:nvPr>
            <p:ph idx="4" type="subTitle"/>
          </p:nvPr>
        </p:nvSpPr>
        <p:spPr>
          <a:xfrm>
            <a:off x="3693621" y="2662263"/>
            <a:ext cx="45066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Results Comparison</a:t>
            </a:r>
            <a:endParaRPr sz="2200"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625" y="3270975"/>
            <a:ext cx="5221776" cy="14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idx="1" type="subTitle"/>
          </p:nvPr>
        </p:nvSpPr>
        <p:spPr>
          <a:xfrm>
            <a:off x="513256" y="1874225"/>
            <a:ext cx="39033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All heuristics gave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same optimal path &amp; cost</a:t>
            </a:r>
            <a:br>
              <a:rPr b="1" lang="en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Euclidean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→ best performance (fewest nodes, fastest runtime)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Diagonal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→ explored more nodes, less efficient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Manhattan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→ works well but not tailored for diagonal movement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 txBox="1"/>
          <p:nvPr>
            <p:ph idx="2" type="subTitle"/>
          </p:nvPr>
        </p:nvSpPr>
        <p:spPr>
          <a:xfrm>
            <a:off x="4727444" y="1874225"/>
            <a:ext cx="39033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A* with terrain costs successfully finds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minimum-cost path</a:t>
            </a:r>
            <a:br>
              <a:rPr b="1" lang="en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Euclidean heuristic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→ best overall performance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Useful for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warehouse robots, logistics, and path planning</a:t>
            </a:r>
            <a:br>
              <a:rPr b="1" lang="en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 txBox="1"/>
          <p:nvPr>
            <p:ph idx="5" type="subTitle"/>
          </p:nvPr>
        </p:nvSpPr>
        <p:spPr>
          <a:xfrm>
            <a:off x="513257" y="1519325"/>
            <a:ext cx="39033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Analysis</a:t>
            </a:r>
            <a:endParaRPr sz="1800"/>
          </a:p>
        </p:txBody>
      </p:sp>
      <p:sp>
        <p:nvSpPr>
          <p:cNvPr id="162" name="Google Shape;162;p28"/>
          <p:cNvSpPr txBox="1"/>
          <p:nvPr>
            <p:ph idx="7" type="subTitle"/>
          </p:nvPr>
        </p:nvSpPr>
        <p:spPr>
          <a:xfrm>
            <a:off x="4727408" y="1519325"/>
            <a:ext cx="39033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Conclusion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228600" y="228600"/>
            <a:ext cx="868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68" name="Google Shape;168;p29"/>
          <p:cNvSpPr txBox="1"/>
          <p:nvPr>
            <p:ph idx="1" type="subTitle"/>
          </p:nvPr>
        </p:nvSpPr>
        <p:spPr>
          <a:xfrm>
            <a:off x="279750" y="1229875"/>
            <a:ext cx="4529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Dynamic environments with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moving obstacles</a:t>
            </a:r>
            <a:br>
              <a:rPr b="1" lang="en" sz="1500">
                <a:latin typeface="Arial"/>
                <a:ea typeface="Arial"/>
                <a:cs typeface="Arial"/>
                <a:sym typeface="Arial"/>
              </a:rPr>
            </a:b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Real-time replanning (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D*, LPA*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)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Integration with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real robots</a:t>
            </a:r>
            <a:br>
              <a:rPr b="1" lang="en" sz="1500">
                <a:latin typeface="Arial"/>
                <a:ea typeface="Arial"/>
                <a:cs typeface="Arial"/>
                <a:sym typeface="Arial"/>
              </a:rPr>
            </a:b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Adding energy/battery constraints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9" name="Google Shape;169;p29" title="black-white-image-sad-woman (1).jpg"/>
          <p:cNvPicPr preferRelativeResize="0"/>
          <p:nvPr>
            <p:ph idx="7" type="pic"/>
          </p:nvPr>
        </p:nvPicPr>
        <p:blipFill rotWithShape="1">
          <a:blip r:embed="rId3">
            <a:alphaModFix/>
          </a:blip>
          <a:srcRect b="0" l="5229" r="5220" t="0"/>
          <a:stretch/>
        </p:blipFill>
        <p:spPr>
          <a:xfrm>
            <a:off x="5312700" y="490575"/>
            <a:ext cx="3602698" cy="40233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Theme by Slidesgo">
  <a:themeElements>
    <a:clrScheme name="Simple Light">
      <a:dk1>
        <a:srgbClr val="FFFFFF"/>
      </a:dk1>
      <a:lt1>
        <a:srgbClr val="0D0D0D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