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9975" cy="42808525"/>
  <p:notesSz cx="6858000" cy="9144000"/>
  <p:defaultTextStyle>
    <a:defPPr>
      <a:defRPr lang="en-US"/>
    </a:defPPr>
    <a:lvl1pPr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200" kern="1200">
        <a:solidFill>
          <a:schemeClr val="tx1"/>
        </a:solidFill>
        <a:latin typeface="Arial" panose="020B0604020202020204" pitchFamily="34" charset="0"/>
        <a:ea typeface="+mn-ea"/>
        <a:cs typeface="+mn-cs"/>
      </a:defRPr>
    </a:lvl5pPr>
    <a:lvl6pPr marL="2286000" algn="l" defTabSz="914400" rtl="0" eaLnBrk="1" latinLnBrk="0" hangingPunct="1">
      <a:defRPr sz="8200" kern="1200">
        <a:solidFill>
          <a:schemeClr val="tx1"/>
        </a:solidFill>
        <a:latin typeface="Arial" panose="020B0604020202020204" pitchFamily="34" charset="0"/>
        <a:ea typeface="+mn-ea"/>
        <a:cs typeface="+mn-cs"/>
      </a:defRPr>
    </a:lvl6pPr>
    <a:lvl7pPr marL="2743200" algn="l" defTabSz="914400" rtl="0" eaLnBrk="1" latinLnBrk="0" hangingPunct="1">
      <a:defRPr sz="8200" kern="1200">
        <a:solidFill>
          <a:schemeClr val="tx1"/>
        </a:solidFill>
        <a:latin typeface="Arial" panose="020B0604020202020204" pitchFamily="34" charset="0"/>
        <a:ea typeface="+mn-ea"/>
        <a:cs typeface="+mn-cs"/>
      </a:defRPr>
    </a:lvl7pPr>
    <a:lvl8pPr marL="3200400" algn="l" defTabSz="914400" rtl="0" eaLnBrk="1" latinLnBrk="0" hangingPunct="1">
      <a:defRPr sz="8200" kern="1200">
        <a:solidFill>
          <a:schemeClr val="tx1"/>
        </a:solidFill>
        <a:latin typeface="Arial" panose="020B0604020202020204" pitchFamily="34" charset="0"/>
        <a:ea typeface="+mn-ea"/>
        <a:cs typeface="+mn-cs"/>
      </a:defRPr>
    </a:lvl8pPr>
    <a:lvl9pPr marL="3657600" algn="l" defTabSz="914400" rtl="0" eaLnBrk="1" latinLnBrk="0" hangingPunct="1">
      <a:defRPr sz="8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A0C"/>
    <a:srgbClr val="0F4D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DA617-4B9A-43C7-B086-96BCB19D59CC}" v="6" dt="2021-04-18T16:01:51.416"/>
    <p1510:client id="{8386B8A3-E257-463B-A987-315A0812CACC}" v="70" dt="2021-04-18T19:43:16.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autoAdjust="0"/>
    <p:restoredTop sz="94660" autoAdjust="0"/>
  </p:normalViewPr>
  <p:slideViewPr>
    <p:cSldViewPr>
      <p:cViewPr>
        <p:scale>
          <a:sx n="50" d="100"/>
          <a:sy n="50" d="100"/>
        </p:scale>
        <p:origin x="12" y="-294"/>
      </p:cViewPr>
      <p:guideLst>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23" d="100"/>
          <a:sy n="123" d="100"/>
        </p:scale>
        <p:origin x="244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228A1-C1DC-41ED-BC36-0E4E8A5629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D4BAD9D5-4C2B-4852-AA1A-3F1E4ED623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32CFB7-1300-458D-BE16-B0ABFB2645D0}" type="datetimeFigureOut">
              <a:rPr lang="en-IE" smtClean="0"/>
              <a:t>25/04/2021</a:t>
            </a:fld>
            <a:endParaRPr lang="en-IE"/>
          </a:p>
        </p:txBody>
      </p:sp>
      <p:sp>
        <p:nvSpPr>
          <p:cNvPr id="4" name="Footer Placeholder 3">
            <a:extLst>
              <a:ext uri="{FF2B5EF4-FFF2-40B4-BE49-F238E27FC236}">
                <a16:creationId xmlns:a16="http://schemas.microsoft.com/office/drawing/2014/main" id="{E78143E6-1385-438C-8A2D-D085785833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2D6539EC-73DF-4A0F-B9FC-EACD3C88E9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7EC60B-902C-44CA-AFD1-FD893C21981A}" type="slidenum">
              <a:rPr lang="en-IE" smtClean="0"/>
              <a:t>‹#›</a:t>
            </a:fld>
            <a:endParaRPr lang="en-IE"/>
          </a:p>
        </p:txBody>
      </p:sp>
    </p:spTree>
    <p:extLst>
      <p:ext uri="{BB962C8B-B14F-4D97-AF65-F5344CB8AC3E}">
        <p14:creationId xmlns:p14="http://schemas.microsoft.com/office/powerpoint/2010/main" val="1403951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E560B0C-F16D-4162-821A-968B8B0A57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14339" name="Rectangle 3">
            <a:extLst>
              <a:ext uri="{FF2B5EF4-FFF2-40B4-BE49-F238E27FC236}">
                <a16:creationId xmlns:a16="http://schemas.microsoft.com/office/drawing/2014/main" id="{3E4BBF65-F5D9-485E-B4D8-2F1C61C2B1F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F04AEB8A-9EFD-4E71-9D1A-6094AC2A1F1D}" type="datetimeFigureOut">
              <a:rPr lang="en-US"/>
              <a:pPr>
                <a:defRPr/>
              </a:pPr>
              <a:t>4/25/2021</a:t>
            </a:fld>
            <a:endParaRPr lang="en-US"/>
          </a:p>
        </p:txBody>
      </p:sp>
      <p:sp>
        <p:nvSpPr>
          <p:cNvPr id="2052" name="Rectangle 4">
            <a:extLst>
              <a:ext uri="{FF2B5EF4-FFF2-40B4-BE49-F238E27FC236}">
                <a16:creationId xmlns:a16="http://schemas.microsoft.com/office/drawing/2014/main" id="{C38F3565-3913-485A-A754-9A10EB45419F}"/>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5FE37F16-3FB1-48AD-BF84-1AB1FDC7102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a:extLst>
              <a:ext uri="{FF2B5EF4-FFF2-40B4-BE49-F238E27FC236}">
                <a16:creationId xmlns:a16="http://schemas.microsoft.com/office/drawing/2014/main" id="{92B52943-49E1-430F-BDC8-593A349B60A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14343" name="Rectangle 7">
            <a:extLst>
              <a:ext uri="{FF2B5EF4-FFF2-40B4-BE49-F238E27FC236}">
                <a16:creationId xmlns:a16="http://schemas.microsoft.com/office/drawing/2014/main" id="{4F97B605-9E6F-45E8-8BAD-6F961107C78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B48E25-60B4-47FA-9A7E-3EE33EF913F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Image Placeholder 1">
            <a:extLst>
              <a:ext uri="{FF2B5EF4-FFF2-40B4-BE49-F238E27FC236}">
                <a16:creationId xmlns:a16="http://schemas.microsoft.com/office/drawing/2014/main" id="{14BA5B74-3C57-45DA-909E-A53176B70057}"/>
              </a:ext>
            </a:extLst>
          </p:cNvPr>
          <p:cNvSpPr>
            <a:spLocks noGrp="1" noRot="1" noChangeAspect="1" noChangeArrowheads="1" noTextEdit="1"/>
          </p:cNvSpPr>
          <p:nvPr>
            <p:ph type="sldImg"/>
          </p:nvPr>
        </p:nvSpPr>
        <p:spPr>
          <a:ln/>
        </p:spPr>
      </p:sp>
      <p:sp>
        <p:nvSpPr>
          <p:cNvPr id="3075" name="Notes Placeholder 2">
            <a:extLst>
              <a:ext uri="{FF2B5EF4-FFF2-40B4-BE49-F238E27FC236}">
                <a16:creationId xmlns:a16="http://schemas.microsoft.com/office/drawing/2014/main" id="{3DEA27F7-56FC-4BF6-82BD-384C8DA35D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dirty="0"/>
          </a:p>
        </p:txBody>
      </p:sp>
      <p:sp>
        <p:nvSpPr>
          <p:cNvPr id="3076" name="Slide Number Placeholder 3">
            <a:extLst>
              <a:ext uri="{FF2B5EF4-FFF2-40B4-BE49-F238E27FC236}">
                <a16:creationId xmlns:a16="http://schemas.microsoft.com/office/drawing/2014/main" id="{6190E121-F938-4993-9D6B-7C443A128D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fld id="{B16497B7-8F04-4A1A-B70D-36372FAC5C83}"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BBBAE291-6034-44D4-A048-C5C55E08A45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08E474E-CE1D-4DC6-AC03-C3DE6BCC0D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6D9099D-1BA8-444D-B560-14126DD828BA}"/>
              </a:ext>
            </a:extLst>
          </p:cNvPr>
          <p:cNvSpPr>
            <a:spLocks noGrp="1" noChangeArrowheads="1"/>
          </p:cNvSpPr>
          <p:nvPr>
            <p:ph type="sldNum" sz="quarter" idx="12"/>
          </p:nvPr>
        </p:nvSpPr>
        <p:spPr>
          <a:ln/>
        </p:spPr>
        <p:txBody>
          <a:bodyPr/>
          <a:lstStyle>
            <a:lvl1pPr>
              <a:defRPr/>
            </a:lvl1pPr>
          </a:lstStyle>
          <a:p>
            <a:pPr>
              <a:defRPr/>
            </a:pPr>
            <a:fld id="{CDEC9905-CAF0-4663-AADF-B63390B2F73E}" type="slidenum">
              <a:rPr lang="en-US" altLang="en-US"/>
              <a:pPr>
                <a:defRPr/>
              </a:pPr>
              <a:t>‹#›</a:t>
            </a:fld>
            <a:endParaRPr lang="en-US" altLang="en-US"/>
          </a:p>
        </p:txBody>
      </p:sp>
    </p:spTree>
    <p:extLst>
      <p:ext uri="{BB962C8B-B14F-4D97-AF65-F5344CB8AC3E}">
        <p14:creationId xmlns:p14="http://schemas.microsoft.com/office/powerpoint/2010/main" val="160811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29965650"/>
            <a:ext cx="18167350" cy="35385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5935663" y="3824288"/>
            <a:ext cx="18167350" cy="25685750"/>
          </a:xfrm>
        </p:spPr>
        <p:txBody>
          <a:bodyPr vert="horz" wrap="square" lIns="417643" tIns="208822" rIns="417643" bIns="208822"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45EA65D-5E5D-4451-9055-B0EC7067CD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E79F46-6986-43A2-B073-F77F41A6BA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CF2919B-A226-447C-9FE7-24B1EDCDDC86}"/>
              </a:ext>
            </a:extLst>
          </p:cNvPr>
          <p:cNvSpPr>
            <a:spLocks noGrp="1" noChangeArrowheads="1"/>
          </p:cNvSpPr>
          <p:nvPr>
            <p:ph type="sldNum" sz="quarter" idx="12"/>
          </p:nvPr>
        </p:nvSpPr>
        <p:spPr>
          <a:ln/>
        </p:spPr>
        <p:txBody>
          <a:bodyPr/>
          <a:lstStyle>
            <a:lvl1pPr>
              <a:defRPr/>
            </a:lvl1pPr>
          </a:lstStyle>
          <a:p>
            <a:pPr>
              <a:defRPr/>
            </a:pPr>
            <a:fld id="{D03622EC-4DE0-40D3-BB6D-2707F95C1BAF}" type="slidenum">
              <a:rPr lang="en-US" altLang="en-US"/>
              <a:pPr>
                <a:defRPr/>
              </a:pPr>
              <a:t>‹#›</a:t>
            </a:fld>
            <a:endParaRPr lang="en-US" altLang="en-US"/>
          </a:p>
        </p:txBody>
      </p:sp>
    </p:spTree>
    <p:extLst>
      <p:ext uri="{BB962C8B-B14F-4D97-AF65-F5344CB8AC3E}">
        <p14:creationId xmlns:p14="http://schemas.microsoft.com/office/powerpoint/2010/main" val="323996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88CC83B8-7DFB-4944-B478-E6B73092F92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561C9FB-8F00-4450-BAA3-A5983E7777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D96F04-36AD-4DB9-BD3E-2E4D9EA31B5E}"/>
              </a:ext>
            </a:extLst>
          </p:cNvPr>
          <p:cNvSpPr>
            <a:spLocks noGrp="1" noChangeArrowheads="1"/>
          </p:cNvSpPr>
          <p:nvPr>
            <p:ph type="sldNum" sz="quarter" idx="12"/>
          </p:nvPr>
        </p:nvSpPr>
        <p:spPr>
          <a:ln/>
        </p:spPr>
        <p:txBody>
          <a:bodyPr/>
          <a:lstStyle>
            <a:lvl1pPr>
              <a:defRPr/>
            </a:lvl1pPr>
          </a:lstStyle>
          <a:p>
            <a:pPr>
              <a:defRPr/>
            </a:pPr>
            <a:fld id="{90227F1F-6895-4296-9678-567B4FD7D449}" type="slidenum">
              <a:rPr lang="en-US" altLang="en-US"/>
              <a:pPr>
                <a:defRPr/>
              </a:pPr>
              <a:t>‹#›</a:t>
            </a:fld>
            <a:endParaRPr lang="en-US" altLang="en-US"/>
          </a:p>
        </p:txBody>
      </p:sp>
    </p:spTree>
    <p:extLst>
      <p:ext uri="{BB962C8B-B14F-4D97-AF65-F5344CB8AC3E}">
        <p14:creationId xmlns:p14="http://schemas.microsoft.com/office/powerpoint/2010/main" val="5535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75725" y="2538413"/>
            <a:ext cx="6497638" cy="3442017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2178050" y="2538413"/>
            <a:ext cx="19345275" cy="34420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E936735B-B82E-4BB7-BEAC-8CDCA6DD994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47E5488-1CAB-4B65-B11D-B0180F18F9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D9D443-89C9-4567-B280-88A45388E08B}"/>
              </a:ext>
            </a:extLst>
          </p:cNvPr>
          <p:cNvSpPr>
            <a:spLocks noGrp="1" noChangeArrowheads="1"/>
          </p:cNvSpPr>
          <p:nvPr>
            <p:ph type="sldNum" sz="quarter" idx="12"/>
          </p:nvPr>
        </p:nvSpPr>
        <p:spPr>
          <a:ln/>
        </p:spPr>
        <p:txBody>
          <a:bodyPr/>
          <a:lstStyle>
            <a:lvl1pPr>
              <a:defRPr/>
            </a:lvl1pPr>
          </a:lstStyle>
          <a:p>
            <a:pPr>
              <a:defRPr/>
            </a:pPr>
            <a:fld id="{B5A7471C-356F-40BB-9032-73C86886148E}" type="slidenum">
              <a:rPr lang="en-US" altLang="en-US"/>
              <a:pPr>
                <a:defRPr/>
              </a:pPr>
              <a:t>‹#›</a:t>
            </a:fld>
            <a:endParaRPr lang="en-US" altLang="en-US"/>
          </a:p>
        </p:txBody>
      </p:sp>
    </p:spTree>
    <p:extLst>
      <p:ext uri="{BB962C8B-B14F-4D97-AF65-F5344CB8AC3E}">
        <p14:creationId xmlns:p14="http://schemas.microsoft.com/office/powerpoint/2010/main" val="5033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E40B74C-E006-4EBF-B691-9EFD910B784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FC99263B-F14E-40B6-BCCE-117B4613D28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5E3BF38-D338-47BF-9753-6A1C79FE8B29}"/>
              </a:ext>
            </a:extLst>
          </p:cNvPr>
          <p:cNvSpPr>
            <a:spLocks noGrp="1"/>
          </p:cNvSpPr>
          <p:nvPr>
            <p:ph type="sldNum" sz="quarter" idx="12"/>
          </p:nvPr>
        </p:nvSpPr>
        <p:spPr/>
        <p:txBody>
          <a:bodyPr/>
          <a:lstStyle/>
          <a:p>
            <a:pPr>
              <a:defRPr/>
            </a:pPr>
            <a:fld id="{0C1D8452-EC07-4607-8B90-9722E33D9C31}" type="slidenum">
              <a:rPr lang="en-US" altLang="en-US" smtClean="0"/>
              <a:pPr>
                <a:defRPr/>
              </a:pPr>
              <a:t>‹#›</a:t>
            </a:fld>
            <a:endParaRPr lang="en-US" altLang="en-US"/>
          </a:p>
        </p:txBody>
      </p:sp>
    </p:spTree>
    <p:extLst>
      <p:ext uri="{BB962C8B-B14F-4D97-AF65-F5344CB8AC3E}">
        <p14:creationId xmlns:p14="http://schemas.microsoft.com/office/powerpoint/2010/main" val="116648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934B7800-DA01-41C6-AB85-4BBAA09CD68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4D30EB8-F11C-4D3C-9DB3-31F9693164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D90474-A038-4422-97D5-EE495F3E342C}"/>
              </a:ext>
            </a:extLst>
          </p:cNvPr>
          <p:cNvSpPr>
            <a:spLocks noGrp="1" noChangeArrowheads="1"/>
          </p:cNvSpPr>
          <p:nvPr>
            <p:ph type="sldNum" sz="quarter" idx="12"/>
          </p:nvPr>
        </p:nvSpPr>
        <p:spPr>
          <a:ln/>
        </p:spPr>
        <p:txBody>
          <a:bodyPr/>
          <a:lstStyle>
            <a:lvl1pPr>
              <a:defRPr/>
            </a:lvl1pPr>
          </a:lstStyle>
          <a:p>
            <a:pPr>
              <a:defRPr/>
            </a:pPr>
            <a:fld id="{E4225199-05E9-4E03-B2E5-D751AEEDABC4}" type="slidenum">
              <a:rPr lang="en-US" altLang="en-US"/>
              <a:pPr>
                <a:defRPr/>
              </a:pPr>
              <a:t>‹#›</a:t>
            </a:fld>
            <a:endParaRPr lang="en-US" altLang="en-US"/>
          </a:p>
        </p:txBody>
      </p:sp>
    </p:spTree>
    <p:extLst>
      <p:ext uri="{BB962C8B-B14F-4D97-AF65-F5344CB8AC3E}">
        <p14:creationId xmlns:p14="http://schemas.microsoft.com/office/powerpoint/2010/main" val="294495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3" y="27508200"/>
            <a:ext cx="25738137" cy="8502650"/>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C7DA591-0086-4CDE-AC76-9096F4A822D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C24364-81CA-462D-B4F1-786889AB89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CCAE902-D757-4FE5-865F-5E567A8CC877}"/>
              </a:ext>
            </a:extLst>
          </p:cNvPr>
          <p:cNvSpPr>
            <a:spLocks noGrp="1" noChangeArrowheads="1"/>
          </p:cNvSpPr>
          <p:nvPr>
            <p:ph type="sldNum" sz="quarter" idx="12"/>
          </p:nvPr>
        </p:nvSpPr>
        <p:spPr>
          <a:ln/>
        </p:spPr>
        <p:txBody>
          <a:bodyPr/>
          <a:lstStyle>
            <a:lvl1pPr>
              <a:defRPr/>
            </a:lvl1pPr>
          </a:lstStyle>
          <a:p>
            <a:pPr>
              <a:defRPr/>
            </a:pPr>
            <a:fld id="{775AB9D4-C207-4D79-AEC1-D1D48B65C907}" type="slidenum">
              <a:rPr lang="en-US" altLang="en-US"/>
              <a:pPr>
                <a:defRPr/>
              </a:pPr>
              <a:t>‹#›</a:t>
            </a:fld>
            <a:endParaRPr lang="en-US" altLang="en-US"/>
          </a:p>
        </p:txBody>
      </p:sp>
    </p:spTree>
    <p:extLst>
      <p:ext uri="{BB962C8B-B14F-4D97-AF65-F5344CB8AC3E}">
        <p14:creationId xmlns:p14="http://schemas.microsoft.com/office/powerpoint/2010/main" val="359516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2251075" y="9988550"/>
            <a:ext cx="12812713" cy="26970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5216188" y="9988550"/>
            <a:ext cx="12812712" cy="26970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F53361BD-FE87-4F32-9D55-8D732F7B9A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4E44E2A-FBCB-4FC9-B250-6EC7878D57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8DDF74-BE44-4AED-8AED-81530D9D3A74}"/>
              </a:ext>
            </a:extLst>
          </p:cNvPr>
          <p:cNvSpPr>
            <a:spLocks noGrp="1" noChangeArrowheads="1"/>
          </p:cNvSpPr>
          <p:nvPr>
            <p:ph type="sldNum" sz="quarter" idx="12"/>
          </p:nvPr>
        </p:nvSpPr>
        <p:spPr>
          <a:ln/>
        </p:spPr>
        <p:txBody>
          <a:bodyPr/>
          <a:lstStyle>
            <a:lvl1pPr>
              <a:defRPr/>
            </a:lvl1pPr>
          </a:lstStyle>
          <a:p>
            <a:pPr>
              <a:defRPr/>
            </a:pPr>
            <a:fld id="{A61F6CC5-4B28-48EA-8F7C-C83D08E4D2D5}" type="slidenum">
              <a:rPr lang="en-US" altLang="en-US"/>
              <a:pPr>
                <a:defRPr/>
              </a:pPr>
              <a:t>‹#›</a:t>
            </a:fld>
            <a:endParaRPr lang="en-US" altLang="en-US"/>
          </a:p>
        </p:txBody>
      </p:sp>
    </p:spTree>
    <p:extLst>
      <p:ext uri="{BB962C8B-B14F-4D97-AF65-F5344CB8AC3E}">
        <p14:creationId xmlns:p14="http://schemas.microsoft.com/office/powerpoint/2010/main" val="2273130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56F18401-3E33-4CB2-8521-93CDEAEFB06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5AA93BC-1A46-477E-9F03-CB739042CD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35C4EB38-AC95-4BB0-AF1F-637D89CA91EF}"/>
              </a:ext>
            </a:extLst>
          </p:cNvPr>
          <p:cNvSpPr>
            <a:spLocks noGrp="1" noChangeArrowheads="1"/>
          </p:cNvSpPr>
          <p:nvPr>
            <p:ph type="sldNum" sz="quarter" idx="12"/>
          </p:nvPr>
        </p:nvSpPr>
        <p:spPr>
          <a:ln/>
        </p:spPr>
        <p:txBody>
          <a:bodyPr/>
          <a:lstStyle>
            <a:lvl1pPr>
              <a:defRPr/>
            </a:lvl1pPr>
          </a:lstStyle>
          <a:p>
            <a:pPr>
              <a:defRPr/>
            </a:pPr>
            <a:fld id="{6C16C436-C884-4AEF-9702-7E0F33EE4077}" type="slidenum">
              <a:rPr lang="en-US" altLang="en-US"/>
              <a:pPr>
                <a:defRPr/>
              </a:pPr>
              <a:t>‹#›</a:t>
            </a:fld>
            <a:endParaRPr lang="en-US" altLang="en-US"/>
          </a:p>
        </p:txBody>
      </p:sp>
    </p:spTree>
    <p:extLst>
      <p:ext uri="{BB962C8B-B14F-4D97-AF65-F5344CB8AC3E}">
        <p14:creationId xmlns:p14="http://schemas.microsoft.com/office/powerpoint/2010/main" val="311828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8976EDDE-5B87-426A-8846-E4DBE43569C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145FE04-89CE-477C-BA69-99F762E55C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5DDA8D3-2C9A-4238-8C5A-523C25B912CB}"/>
              </a:ext>
            </a:extLst>
          </p:cNvPr>
          <p:cNvSpPr>
            <a:spLocks noGrp="1" noChangeArrowheads="1"/>
          </p:cNvSpPr>
          <p:nvPr>
            <p:ph type="sldNum" sz="quarter" idx="12"/>
          </p:nvPr>
        </p:nvSpPr>
        <p:spPr>
          <a:ln/>
        </p:spPr>
        <p:txBody>
          <a:bodyPr/>
          <a:lstStyle>
            <a:lvl1pPr>
              <a:defRPr/>
            </a:lvl1pPr>
          </a:lstStyle>
          <a:p>
            <a:pPr>
              <a:defRPr/>
            </a:pPr>
            <a:fld id="{848D0938-C5C3-4039-9EFD-1763A53B0347}" type="slidenum">
              <a:rPr lang="en-US" altLang="en-US"/>
              <a:pPr>
                <a:defRPr/>
              </a:pPr>
              <a:t>‹#›</a:t>
            </a:fld>
            <a:endParaRPr lang="en-US" altLang="en-US"/>
          </a:p>
        </p:txBody>
      </p:sp>
    </p:spTree>
    <p:extLst>
      <p:ext uri="{BB962C8B-B14F-4D97-AF65-F5344CB8AC3E}">
        <p14:creationId xmlns:p14="http://schemas.microsoft.com/office/powerpoint/2010/main" val="168028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43D6FF0-9D8C-420E-8E9E-BF2BF4B0045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78C6707-C24D-4439-B10D-F640657C2D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12E2ED2-2118-4C1A-9462-A20EB88F8EE5}"/>
              </a:ext>
            </a:extLst>
          </p:cNvPr>
          <p:cNvSpPr>
            <a:spLocks noGrp="1" noChangeArrowheads="1"/>
          </p:cNvSpPr>
          <p:nvPr>
            <p:ph type="sldNum" sz="quarter" idx="12"/>
          </p:nvPr>
        </p:nvSpPr>
        <p:spPr>
          <a:ln/>
        </p:spPr>
        <p:txBody>
          <a:bodyPr/>
          <a:lstStyle>
            <a:lvl1pPr>
              <a:defRPr/>
            </a:lvl1pPr>
          </a:lstStyle>
          <a:p>
            <a:pPr>
              <a:defRPr/>
            </a:pPr>
            <a:fld id="{8FF8B037-69C6-4E3B-8D95-E9A230B3C7CD}" type="slidenum">
              <a:rPr lang="en-US" altLang="en-US"/>
              <a:pPr>
                <a:defRPr/>
              </a:pPr>
              <a:t>‹#›</a:t>
            </a:fld>
            <a:endParaRPr lang="en-US" altLang="en-US"/>
          </a:p>
        </p:txBody>
      </p:sp>
    </p:spTree>
    <p:extLst>
      <p:ext uri="{BB962C8B-B14F-4D97-AF65-F5344CB8AC3E}">
        <p14:creationId xmlns:p14="http://schemas.microsoft.com/office/powerpoint/2010/main" val="422923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61563" cy="7253288"/>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68D204A-0974-4502-9132-DB59B70452A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9C79B6E-90C3-4B86-BECC-C019A10661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57BF98-2DDF-4649-86F6-687C204BAFE1}"/>
              </a:ext>
            </a:extLst>
          </p:cNvPr>
          <p:cNvSpPr>
            <a:spLocks noGrp="1" noChangeArrowheads="1"/>
          </p:cNvSpPr>
          <p:nvPr>
            <p:ph type="sldNum" sz="quarter" idx="12"/>
          </p:nvPr>
        </p:nvSpPr>
        <p:spPr>
          <a:ln/>
        </p:spPr>
        <p:txBody>
          <a:bodyPr/>
          <a:lstStyle>
            <a:lvl1pPr>
              <a:defRPr/>
            </a:lvl1pPr>
          </a:lstStyle>
          <a:p>
            <a:pPr>
              <a:defRPr/>
            </a:pPr>
            <a:fld id="{DD6BB6D0-B998-4C69-9FD2-0FA2451C8909}" type="slidenum">
              <a:rPr lang="en-US" altLang="en-US"/>
              <a:pPr>
                <a:defRPr/>
              </a:pPr>
              <a:t>‹#›</a:t>
            </a:fld>
            <a:endParaRPr lang="en-US" altLang="en-US"/>
          </a:p>
        </p:txBody>
      </p:sp>
    </p:spTree>
    <p:extLst>
      <p:ext uri="{BB962C8B-B14F-4D97-AF65-F5344CB8AC3E}">
        <p14:creationId xmlns:p14="http://schemas.microsoft.com/office/powerpoint/2010/main" val="49906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wmf"/><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38282210-2969-4017-9A0E-3DDE16CEE600}"/>
              </a:ext>
            </a:extLst>
          </p:cNvPr>
          <p:cNvSpPr>
            <a:spLocks noGrp="1" noChangeArrowheads="1"/>
          </p:cNvSpPr>
          <p:nvPr>
            <p:ph type="dt" sz="half" idx="2"/>
          </p:nvPr>
        </p:nvSpPr>
        <p:spPr bwMode="auto">
          <a:xfrm>
            <a:off x="1514475" y="38984238"/>
            <a:ext cx="7064375" cy="2971800"/>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eaLnBrk="1" hangingPunct="1">
              <a:defRPr sz="6400">
                <a:latin typeface="Arial" charset="0"/>
              </a:defRPr>
            </a:lvl1pPr>
          </a:lstStyle>
          <a:p>
            <a:pPr>
              <a:defRPr/>
            </a:pPr>
            <a:endParaRPr lang="en-US"/>
          </a:p>
        </p:txBody>
      </p:sp>
      <p:sp>
        <p:nvSpPr>
          <p:cNvPr id="1029" name="Rectangle 5">
            <a:extLst>
              <a:ext uri="{FF2B5EF4-FFF2-40B4-BE49-F238E27FC236}">
                <a16:creationId xmlns:a16="http://schemas.microsoft.com/office/drawing/2014/main" id="{1B31FBB4-DC4F-4FC4-BD87-A59A9BFB602C}"/>
              </a:ext>
            </a:extLst>
          </p:cNvPr>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algn="ctr" eaLnBrk="1" hangingPunct="1">
              <a:defRPr sz="6400">
                <a:latin typeface="Arial" charset="0"/>
              </a:defRPr>
            </a:lvl1pPr>
          </a:lstStyle>
          <a:p>
            <a:pPr>
              <a:defRPr/>
            </a:pPr>
            <a:endParaRPr lang="en-US"/>
          </a:p>
        </p:txBody>
      </p:sp>
      <p:sp>
        <p:nvSpPr>
          <p:cNvPr id="1030" name="Rectangle 6">
            <a:extLst>
              <a:ext uri="{FF2B5EF4-FFF2-40B4-BE49-F238E27FC236}">
                <a16:creationId xmlns:a16="http://schemas.microsoft.com/office/drawing/2014/main" id="{4223969C-DF8A-463E-8B01-2E57E3EE93AB}"/>
              </a:ext>
            </a:extLst>
          </p:cNvPr>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algn="r" eaLnBrk="1" hangingPunct="1">
              <a:defRPr sz="6400" smtClean="0"/>
            </a:lvl1pPr>
          </a:lstStyle>
          <a:p>
            <a:pPr>
              <a:defRPr/>
            </a:pPr>
            <a:fld id="{0C1D8452-EC07-4607-8B90-9722E33D9C31}" type="slidenum">
              <a:rPr lang="en-US" altLang="en-US"/>
              <a:pPr>
                <a:defRPr/>
              </a:pPr>
              <a:t>‹#›</a:t>
            </a:fld>
            <a:endParaRPr lang="en-US" altLang="en-US"/>
          </a:p>
        </p:txBody>
      </p:sp>
      <p:sp>
        <p:nvSpPr>
          <p:cNvPr id="2" name="Text Box 7">
            <a:extLst>
              <a:ext uri="{FF2B5EF4-FFF2-40B4-BE49-F238E27FC236}">
                <a16:creationId xmlns:a16="http://schemas.microsoft.com/office/drawing/2014/main" id="{9E1CF035-B511-4E61-8AAA-A332220F9D2E}"/>
              </a:ext>
            </a:extLst>
          </p:cNvPr>
          <p:cNvSpPr txBox="1">
            <a:spLocks noChangeArrowheads="1"/>
          </p:cNvSpPr>
          <p:nvPr userDrawn="1"/>
        </p:nvSpPr>
        <p:spPr bwMode="auto">
          <a:xfrm>
            <a:off x="0" y="0"/>
            <a:ext cx="1458913" cy="1341438"/>
          </a:xfrm>
          <a:prstGeom prst="rect">
            <a:avLst/>
          </a:prstGeom>
          <a:noFill/>
          <a:ln>
            <a:noFill/>
          </a:ln>
        </p:spPr>
        <p:txBody>
          <a:bodyPr>
            <a:spAutoFit/>
          </a:bodyPr>
          <a:lstStyle>
            <a:lvl1pPr defTabSz="4176713">
              <a:defRPr sz="8200">
                <a:solidFill>
                  <a:schemeClr val="tx1"/>
                </a:solidFill>
                <a:latin typeface="Arial" panose="020B0604020202020204" pitchFamily="34" charset="0"/>
              </a:defRPr>
            </a:lvl1pPr>
            <a:lvl2pPr marL="742950" indent="-285750" defTabSz="4176713">
              <a:defRPr sz="8200">
                <a:solidFill>
                  <a:schemeClr val="tx1"/>
                </a:solidFill>
                <a:latin typeface="Arial" panose="020B0604020202020204" pitchFamily="34" charset="0"/>
              </a:defRPr>
            </a:lvl2pPr>
            <a:lvl3pPr marL="1143000" indent="-228600" defTabSz="4176713">
              <a:defRPr sz="8200">
                <a:solidFill>
                  <a:schemeClr val="tx1"/>
                </a:solidFill>
                <a:latin typeface="Arial" panose="020B0604020202020204" pitchFamily="34" charset="0"/>
              </a:defRPr>
            </a:lvl3pPr>
            <a:lvl4pPr marL="1600200" indent="-228600" defTabSz="4176713">
              <a:defRPr sz="8200">
                <a:solidFill>
                  <a:schemeClr val="tx1"/>
                </a:solidFill>
                <a:latin typeface="Arial" panose="020B0604020202020204" pitchFamily="34" charset="0"/>
              </a:defRPr>
            </a:lvl4pPr>
            <a:lvl5pPr marL="2057400" indent="-228600" defTabSz="4176713">
              <a:defRPr sz="8200">
                <a:solidFill>
                  <a:schemeClr val="tx1"/>
                </a:solidFill>
                <a:latin typeface="Arial" panose="020B0604020202020204" pitchFamily="34" charset="0"/>
              </a:defRPr>
            </a:lvl5pPr>
            <a:lvl6pPr marL="2514600" indent="-228600" defTabSz="4176713" eaLnBrk="0" fontAlgn="base" hangingPunct="0">
              <a:spcBef>
                <a:spcPct val="0"/>
              </a:spcBef>
              <a:spcAft>
                <a:spcPct val="0"/>
              </a:spcAft>
              <a:defRPr sz="8200">
                <a:solidFill>
                  <a:schemeClr val="tx1"/>
                </a:solidFill>
                <a:latin typeface="Arial" panose="020B0604020202020204" pitchFamily="34" charset="0"/>
              </a:defRPr>
            </a:lvl6pPr>
            <a:lvl7pPr marL="2971800" indent="-228600" defTabSz="4176713" eaLnBrk="0" fontAlgn="base" hangingPunct="0">
              <a:spcBef>
                <a:spcPct val="0"/>
              </a:spcBef>
              <a:spcAft>
                <a:spcPct val="0"/>
              </a:spcAft>
              <a:defRPr sz="8200">
                <a:solidFill>
                  <a:schemeClr val="tx1"/>
                </a:solidFill>
                <a:latin typeface="Arial" panose="020B0604020202020204" pitchFamily="34" charset="0"/>
              </a:defRPr>
            </a:lvl7pPr>
            <a:lvl8pPr marL="3429000" indent="-228600" defTabSz="4176713" eaLnBrk="0" fontAlgn="base" hangingPunct="0">
              <a:spcBef>
                <a:spcPct val="0"/>
              </a:spcBef>
              <a:spcAft>
                <a:spcPct val="0"/>
              </a:spcAft>
              <a:defRPr sz="8200">
                <a:solidFill>
                  <a:schemeClr val="tx1"/>
                </a:solidFill>
                <a:latin typeface="Arial" panose="020B0604020202020204" pitchFamily="34" charset="0"/>
              </a:defRPr>
            </a:lvl8pPr>
            <a:lvl9pPr marL="3886200" indent="-228600" defTabSz="4176713" eaLnBrk="0" fontAlgn="base" hangingPunct="0">
              <a:spcBef>
                <a:spcPct val="0"/>
              </a:spcBef>
              <a:spcAft>
                <a:spcPct val="0"/>
              </a:spcAft>
              <a:defRPr sz="8200">
                <a:solidFill>
                  <a:schemeClr val="tx1"/>
                </a:solidFill>
                <a:latin typeface="Arial" panose="020B0604020202020204" pitchFamily="34" charset="0"/>
              </a:defRPr>
            </a:lvl9pPr>
          </a:lstStyle>
          <a:p>
            <a:pPr eaLnBrk="1" hangingPunct="1">
              <a:spcBef>
                <a:spcPct val="50000"/>
              </a:spcBef>
              <a:defRPr/>
            </a:pPr>
            <a:endParaRPr lang="en-US" altLang="en-US"/>
          </a:p>
        </p:txBody>
      </p:sp>
      <p:pic>
        <p:nvPicPr>
          <p:cNvPr id="3" name="Picture 10" descr="Poster backdrop">
            <a:extLst>
              <a:ext uri="{FF2B5EF4-FFF2-40B4-BE49-F238E27FC236}">
                <a16:creationId xmlns:a16="http://schemas.microsoft.com/office/drawing/2014/main" id="{867BB5EF-9FEC-4E8A-8878-EB15D255828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t="11670" b="12317"/>
          <a:stretch>
            <a:fillRect/>
          </a:stretch>
        </p:blipFill>
        <p:spPr bwMode="auto">
          <a:xfrm>
            <a:off x="0" y="38703250"/>
            <a:ext cx="302799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F3E0D9EE-D9FD-4469-BEBC-CE983A3FB79B}"/>
              </a:ext>
            </a:extLst>
          </p:cNvPr>
          <p:cNvGraphicFramePr>
            <a:graphicFrameLocks noGrp="1"/>
          </p:cNvGraphicFramePr>
          <p:nvPr userDrawn="1">
            <p:extLst>
              <p:ext uri="{D42A27DB-BD31-4B8C-83A1-F6EECF244321}">
                <p14:modId xmlns:p14="http://schemas.microsoft.com/office/powerpoint/2010/main" val="2542051324"/>
              </p:ext>
            </p:extLst>
          </p:nvPr>
        </p:nvGraphicFramePr>
        <p:xfrm>
          <a:off x="280884" y="135454"/>
          <a:ext cx="29818511" cy="43492734"/>
        </p:xfrm>
        <a:graphic>
          <a:graphicData uri="http://schemas.openxmlformats.org/drawingml/2006/table">
            <a:tbl>
              <a:tblPr firstRow="1" bandRow="1">
                <a:tableStyleId>{5C22544A-7EE6-4342-B048-85BDC9FD1C3A}</a:tableStyleId>
              </a:tblPr>
              <a:tblGrid>
                <a:gridCol w="9648710">
                  <a:extLst>
                    <a:ext uri="{9D8B030D-6E8A-4147-A177-3AD203B41FA5}">
                      <a16:colId xmlns:a16="http://schemas.microsoft.com/office/drawing/2014/main" val="20000"/>
                    </a:ext>
                  </a:extLst>
                </a:gridCol>
                <a:gridCol w="216016">
                  <a:extLst>
                    <a:ext uri="{9D8B030D-6E8A-4147-A177-3AD203B41FA5}">
                      <a16:colId xmlns:a16="http://schemas.microsoft.com/office/drawing/2014/main" val="20001"/>
                    </a:ext>
                  </a:extLst>
                </a:gridCol>
                <a:gridCol w="9792721">
                  <a:extLst>
                    <a:ext uri="{9D8B030D-6E8A-4147-A177-3AD203B41FA5}">
                      <a16:colId xmlns:a16="http://schemas.microsoft.com/office/drawing/2014/main" val="20002"/>
                    </a:ext>
                  </a:extLst>
                </a:gridCol>
                <a:gridCol w="1162134">
                  <a:extLst>
                    <a:ext uri="{9D8B030D-6E8A-4147-A177-3AD203B41FA5}">
                      <a16:colId xmlns:a16="http://schemas.microsoft.com/office/drawing/2014/main" val="20003"/>
                    </a:ext>
                  </a:extLst>
                </a:gridCol>
                <a:gridCol w="8998930">
                  <a:extLst>
                    <a:ext uri="{9D8B030D-6E8A-4147-A177-3AD203B41FA5}">
                      <a16:colId xmlns:a16="http://schemas.microsoft.com/office/drawing/2014/main" val="20004"/>
                    </a:ext>
                  </a:extLst>
                </a:gridCol>
              </a:tblGrid>
              <a:tr h="5673704">
                <a:tc gridSpan="5">
                  <a:txBody>
                    <a:bodyPr/>
                    <a:lstStyle/>
                    <a:p>
                      <a:pPr algn="ctr"/>
                      <a:r>
                        <a:rPr lang="en-US" sz="8000" dirty="0">
                          <a:solidFill>
                            <a:srgbClr val="C00000"/>
                          </a:solidFill>
                          <a:latin typeface="Times New Roman" pitchFamily="18" charset="0"/>
                          <a:cs typeface="Times New Roman" pitchFamily="18" charset="0"/>
                        </a:rPr>
                        <a:t>Data Privacy Preserving Covid-19 Vaccination Status Query System </a:t>
                      </a:r>
                    </a:p>
                    <a:p>
                      <a:pPr algn="ctr"/>
                      <a:r>
                        <a:rPr lang="pt-BR" sz="3600" dirty="0">
                          <a:solidFill>
                            <a:srgbClr val="C00000"/>
                          </a:solidFill>
                          <a:latin typeface="Times New Roman" pitchFamily="18" charset="0"/>
                          <a:cs typeface="Times New Roman" pitchFamily="18" charset="0"/>
                        </a:rPr>
                        <a:t>Adrian Golias, Csilla Turnar, Via de Catalina</a:t>
                      </a:r>
                      <a:endParaRPr lang="en-IE" sz="3600" dirty="0">
                        <a:solidFill>
                          <a:srgbClr val="C00000"/>
                        </a:solidFill>
                        <a:latin typeface="Times New Roman" pitchFamily="18" charset="0"/>
                        <a:cs typeface="Times New Roman" pitchFamily="18" charset="0"/>
                      </a:endParaRPr>
                    </a:p>
                  </a:txBody>
                  <a:tcPr marL="91438" marR="91438" anchor="ctr">
                    <a:noFill/>
                  </a:tcPr>
                </a:tc>
                <a:tc hMerge="1">
                  <a:txBody>
                    <a:bodyPr/>
                    <a:lstStyle/>
                    <a:p>
                      <a:endParaRPr lang="en-IE"/>
                    </a:p>
                  </a:txBody>
                  <a:tcPr/>
                </a:tc>
                <a:tc hMerge="1">
                  <a:txBody>
                    <a:bodyPr/>
                    <a:lstStyle/>
                    <a:p>
                      <a:endParaRPr lang="en-IE"/>
                    </a:p>
                  </a:txBody>
                  <a:tcPr/>
                </a:tc>
                <a:tc hMerge="1">
                  <a:txBody>
                    <a:bodyPr/>
                    <a:lstStyle/>
                    <a:p>
                      <a:endParaRPr lang="en-IE"/>
                    </a:p>
                  </a:txBody>
                  <a:tcPr/>
                </a:tc>
                <a:tc hMerge="1">
                  <a:txBody>
                    <a:bodyPr/>
                    <a:lstStyle/>
                    <a:p>
                      <a:endParaRPr lang="en-IE" dirty="0"/>
                    </a:p>
                  </a:txBody>
                  <a:tcPr/>
                </a:tc>
                <a:extLst>
                  <a:ext uri="{0D108BD9-81ED-4DB2-BD59-A6C34878D82A}">
                    <a16:rowId xmlns:a16="http://schemas.microsoft.com/office/drawing/2014/main" val="10000"/>
                  </a:ext>
                </a:extLst>
              </a:tr>
              <a:tr h="3123646">
                <a:tc gridSpan="5">
                  <a:txBody>
                    <a:bodyPr/>
                    <a:lstStyle/>
                    <a:p>
                      <a:r>
                        <a:rPr kumimoji="0" lang="en-US" sz="2800" b="1" i="1" u="none" strike="noStrike" kern="1200" cap="none" normalizeH="0" baseline="0" dirty="0">
                          <a:ln>
                            <a:noFill/>
                          </a:ln>
                          <a:solidFill>
                            <a:srgbClr val="C00000"/>
                          </a:solidFill>
                          <a:effectLst/>
                          <a:latin typeface="Times New Roman" pitchFamily="18" charset="0"/>
                          <a:ea typeface="+mn-ea"/>
                          <a:cs typeface="Times New Roman" pitchFamily="18" charset="0"/>
                        </a:rPr>
                        <a:t>Abstract</a:t>
                      </a:r>
                    </a:p>
                    <a:p>
                      <a:r>
                        <a:rPr lang="en-IE" sz="2800" b="0" kern="1200" dirty="0">
                          <a:solidFill>
                            <a:schemeClr val="dk1"/>
                          </a:solidFill>
                          <a:latin typeface="Times New Roman" pitchFamily="18" charset="0"/>
                          <a:ea typeface="+mn-ea"/>
                          <a:cs typeface="Times New Roman" pitchFamily="18" charset="0"/>
                        </a:rPr>
                        <a:t>Personal data is essential in research and development for finding information that can be used to solve challenges like the current Covid19 pandemic. With data protection regulations, the approach in data acquisition and utilisation must be dealt with utmost precaution to preserve data and prevent malicious use. The proposal in this paper is to create an application that can record vaccination status for individual users with data preserving mechanisms. The system allows for a user to run a query to get Covid-19 vaccination status for a defined area. This query gives the percentage coverage without disclosing any user’s identity or exact location. Any of the users can run a query to find out the vaccination coverage in a particular area and the system can furnish users with information based on vaccination coverage. It can also provide validated vaccination records for users. It is a scalable system that can support large number of users and can extend to external regions coverage and possible worldwide use.</a:t>
                      </a:r>
                    </a:p>
                  </a:txBody>
                  <a:tcPr marL="91438" marR="91438">
                    <a:noFill/>
                  </a:tcPr>
                </a:tc>
                <a:tc hMerge="1">
                  <a:txBody>
                    <a:bodyPr/>
                    <a:lstStyle/>
                    <a:p>
                      <a:endParaRPr lang="en-IE"/>
                    </a:p>
                  </a:txBody>
                  <a:tcPr/>
                </a:tc>
                <a:tc hMerge="1">
                  <a:txBody>
                    <a:bodyPr/>
                    <a:lstStyle/>
                    <a:p>
                      <a:endParaRPr lang="en-IE"/>
                    </a:p>
                  </a:txBody>
                  <a:tcPr/>
                </a:tc>
                <a:tc hMerge="1">
                  <a:txBody>
                    <a:bodyPr/>
                    <a:lstStyle/>
                    <a:p>
                      <a:endParaRPr lang="en-IE"/>
                    </a:p>
                  </a:txBody>
                  <a:tcPr/>
                </a:tc>
                <a:tc hMerge="1">
                  <a:txBody>
                    <a:bodyPr/>
                    <a:lstStyle/>
                    <a:p>
                      <a:endParaRPr lang="en-IE" dirty="0"/>
                    </a:p>
                  </a:txBody>
                  <a:tcPr/>
                </a:tc>
                <a:extLst>
                  <a:ext uri="{0D108BD9-81ED-4DB2-BD59-A6C34878D82A}">
                    <a16:rowId xmlns:a16="http://schemas.microsoft.com/office/drawing/2014/main" val="10001"/>
                  </a:ext>
                </a:extLst>
              </a:tr>
              <a:tr h="29321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zh-CN" sz="2800" b="1" i="1" u="none" strike="noStrike" cap="none" normalizeH="0" baseline="0" dirty="0">
                          <a:ln>
                            <a:noFill/>
                          </a:ln>
                          <a:solidFill>
                            <a:srgbClr val="C00000"/>
                          </a:solidFill>
                          <a:effectLst/>
                          <a:latin typeface="Times New Roman" panose="02020603050405020304" pitchFamily="18" charset="0"/>
                          <a:cs typeface="Times New Roman" pitchFamily="18" charset="0"/>
                        </a:rPr>
                        <a:t>Introduction</a:t>
                      </a:r>
                      <a:endParaRPr lang="en-IE" sz="2800" b="1" i="1" dirty="0">
                        <a:solidFill>
                          <a:srgbClr val="FF0000"/>
                        </a:solidFill>
                        <a:latin typeface="Times New Roman" panose="02020603050405020304" pitchFamily="18" charset="0"/>
                        <a:cs typeface="Times New Roman" pitchFamily="18" charset="0"/>
                      </a:endParaRPr>
                    </a:p>
                    <a:p>
                      <a:r>
                        <a:rPr lang="en-US" sz="2800" kern="1200" dirty="0">
                          <a:solidFill>
                            <a:schemeClr val="dk1"/>
                          </a:solidFill>
                          <a:effectLst/>
                          <a:latin typeface="Times New Roman" panose="02020603050405020304" pitchFamily="18" charset="0"/>
                          <a:ea typeface="SimSun" panose="02010600030101010101" pitchFamily="2" charset="-122"/>
                          <a:cs typeface="+mn-cs"/>
                        </a:rPr>
                        <a:t>In line with recent events of the Covid-19 vaccinations rollout, the provision of a mapping solution for tracking vaccination status of recipients plays important role in the success of the implementation of the vaccination strategy. Most users are concerned about providing and allowing access to personal information as these can pose a threat to their privacy. To obtain users’ trust, we developed a system capable to handle personal data securely. This project will address the association of processing user data while keeping the information private and anonymized. Existing systems used during this pandemic use Bluetooth technologies, tokens and QR codes to gather and validate data in a secure way. For this project the utilization of differential privacy and obfuscation methods, GPS/AGPS, microservices and cloud-based platforms are integral to the implementation of the concept to realize data authenticity and security. The presumption is that all users have the </a:t>
                      </a:r>
                      <a:r>
                        <a:rPr lang="en-US" sz="2800" b="1" kern="1200" dirty="0">
                          <a:solidFill>
                            <a:schemeClr val="dk1"/>
                          </a:solidFill>
                          <a:effectLst/>
                          <a:latin typeface="Times New Roman" panose="02020603050405020304" pitchFamily="18" charset="0"/>
                          <a:ea typeface="SimSun" panose="02010600030101010101" pitchFamily="2" charset="-122"/>
                          <a:cs typeface="+mn-cs"/>
                        </a:rPr>
                        <a:t>Data Privacy Preserving Covid-19 Vaccination Status Query System  </a:t>
                      </a:r>
                      <a:r>
                        <a:rPr lang="en-US" sz="2800" kern="1200" dirty="0">
                          <a:solidFill>
                            <a:schemeClr val="dk1"/>
                          </a:solidFill>
                          <a:effectLst/>
                          <a:latin typeface="Times New Roman" panose="02020603050405020304" pitchFamily="18" charset="0"/>
                          <a:ea typeface="SimSun" panose="02010600030101010101" pitchFamily="2" charset="-122"/>
                          <a:cs typeface="+mn-cs"/>
                        </a:rPr>
                        <a:t>application installed. When a user gets vaccinated, the record of vaccination is registered at the health </a:t>
                      </a:r>
                      <a:r>
                        <a:rPr lang="en-US" sz="2800" kern="1200" dirty="0" err="1">
                          <a:solidFill>
                            <a:schemeClr val="dk1"/>
                          </a:solidFill>
                          <a:effectLst/>
                          <a:latin typeface="Times New Roman" panose="02020603050405020304" pitchFamily="18" charset="0"/>
                          <a:ea typeface="SimSun" panose="02010600030101010101" pitchFamily="2" charset="-122"/>
                          <a:cs typeface="+mn-cs"/>
                        </a:rPr>
                        <a:t>centre</a:t>
                      </a:r>
                      <a:r>
                        <a:rPr lang="en-US" sz="2800" kern="1200" dirty="0">
                          <a:solidFill>
                            <a:schemeClr val="dk1"/>
                          </a:solidFill>
                          <a:effectLst/>
                          <a:latin typeface="Times New Roman" panose="02020603050405020304" pitchFamily="18" charset="0"/>
                          <a:ea typeface="SimSun" panose="02010600030101010101" pitchFamily="2" charset="-122"/>
                          <a:cs typeface="+mn-cs"/>
                        </a:rPr>
                        <a:t>. This is the verified information that gets input into the Vaccination tracking system that we are developing. A user will either have status of vaccinated (after the 2nd dose) or unvaccinated (if no vaccination or only one dose has been administered). The users’ obfuscated location is used to check the percentage of vaccination status in a predefined area within the database. The result of the calculation is returned to the user allowing them to view the vaccination percentage in the given area so they can proactively make a decision about their actions.</a:t>
                      </a:r>
                      <a:endParaRPr lang="en-IE" sz="2800" kern="1200" dirty="0">
                        <a:solidFill>
                          <a:schemeClr val="dk1"/>
                        </a:solidFill>
                        <a:effectLst/>
                        <a:latin typeface="Times New Roman" panose="02020603050405020304" pitchFamily="18" charset="0"/>
                        <a:ea typeface="SimSun" panose="02010600030101010101" pitchFamily="2" charset="-122"/>
                        <a:cs typeface="+mn-cs"/>
                      </a:endParaRPr>
                    </a:p>
                    <a:p>
                      <a:endParaRPr lang="en-US" sz="2800" kern="1200" dirty="0">
                        <a:solidFill>
                          <a:schemeClr val="dk1"/>
                        </a:solidFill>
                        <a:latin typeface="Times New Roman" panose="02020603050405020304"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normalizeH="0" baseline="0" dirty="0">
                          <a:ln>
                            <a:noFill/>
                          </a:ln>
                          <a:solidFill>
                            <a:srgbClr val="C00000"/>
                          </a:solidFill>
                          <a:effectLst/>
                          <a:latin typeface="Times New Roman" panose="02020603050405020304" pitchFamily="18" charset="0"/>
                          <a:ea typeface="+mn-ea"/>
                          <a:cs typeface="Times New Roman" pitchFamily="18" charset="0"/>
                        </a:rPr>
                        <a:t>Data Privacy Preserving Covid-19 Vaccination Status Query System </a:t>
                      </a:r>
                      <a:endParaRPr lang="en-IE" sz="2800" dirty="0"/>
                    </a:p>
                    <a:p>
                      <a:pPr algn="just"/>
                      <a:r>
                        <a:rPr lang="en-US" sz="2800" dirty="0">
                          <a:effectLst/>
                          <a:latin typeface="Times New Roman" panose="02020603050405020304" pitchFamily="18" charset="0"/>
                          <a:ea typeface="SimSun" panose="02010600030101010101" pitchFamily="2" charset="-122"/>
                        </a:rPr>
                        <a:t>The system is set up by 2 key elements. The application that is downloaded to the user device, and the infrastructure that is implemented on a cloud based architecture. </a:t>
                      </a:r>
                    </a:p>
                    <a:p>
                      <a:pPr algn="just"/>
                      <a:endParaRPr lang="en-US" sz="2800" dirty="0">
                        <a:effectLst/>
                        <a:latin typeface="Times New Roman" panose="02020603050405020304" pitchFamily="18" charset="0"/>
                        <a:ea typeface="SimSun" panose="02010600030101010101" pitchFamily="2" charset="-122"/>
                      </a:endParaRPr>
                    </a:p>
                    <a:p>
                      <a:pPr marL="0" marR="0" indent="0" algn="ctr" defTabSz="914400" rtl="0" eaLnBrk="1" fontAlgn="auto" latinLnBrk="0" hangingPunct="0">
                        <a:lnSpc>
                          <a:spcPct val="100000"/>
                        </a:lnSpc>
                        <a:spcBef>
                          <a:spcPts val="0"/>
                        </a:spcBef>
                        <a:spcAft>
                          <a:spcPts val="0"/>
                        </a:spcAft>
                        <a:buClrTx/>
                        <a:buSzTx/>
                        <a:buFontTx/>
                        <a:buNone/>
                        <a:tabLst/>
                        <a:defRPr/>
                      </a:pPr>
                      <a:r>
                        <a:rPr lang="en-US" sz="2800" i="1" kern="1200" dirty="0">
                          <a:solidFill>
                            <a:schemeClr val="dk1"/>
                          </a:solidFill>
                          <a:latin typeface="Times New Roman" panose="02020603050405020304" pitchFamily="18" charset="0"/>
                          <a:ea typeface="+mn-ea"/>
                          <a:cs typeface="Times New Roman" pitchFamily="18" charset="0"/>
                        </a:rPr>
                        <a:t>Figure 1</a:t>
                      </a:r>
                      <a:endParaRPr lang="en-IE" sz="2800" dirty="0">
                        <a:effectLst/>
                        <a:latin typeface="Times New Roman" panose="02020603050405020304" pitchFamily="18" charset="0"/>
                        <a:ea typeface="SimSun" panose="02010600030101010101" pitchFamily="2" charset="-122"/>
                      </a:endParaRPr>
                    </a:p>
                  </a:txBody>
                  <a:tcPr marL="91438" marR="91438">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E" sz="2800" kern="1200" dirty="0">
                        <a:solidFill>
                          <a:schemeClr val="dk1"/>
                        </a:solidFill>
                        <a:latin typeface="Times New Roman" pitchFamily="18" charset="0"/>
                        <a:ea typeface="+mn-ea"/>
                        <a:cs typeface="Times New Roman" pitchFamily="18" charset="0"/>
                      </a:endParaRPr>
                    </a:p>
                  </a:txBody>
                  <a:tcPr marL="91438" marR="91438">
                    <a:noFill/>
                  </a:tcPr>
                </a:tc>
                <a:tc>
                  <a:txBody>
                    <a:bodyPr/>
                    <a:lstStyle/>
                    <a:p>
                      <a:pPr algn="l"/>
                      <a:endParaRPr lang="en-IE" sz="1800" dirty="0"/>
                    </a:p>
                    <a:p>
                      <a:pPr algn="just" hangingPunct="0"/>
                      <a:r>
                        <a:rPr lang="en-US" sz="2800" kern="1200" dirty="0">
                          <a:solidFill>
                            <a:schemeClr val="dk1"/>
                          </a:solidFill>
                          <a:latin typeface="Times New Roman" pitchFamily="18" charset="0"/>
                          <a:ea typeface="+mn-ea"/>
                          <a:cs typeface="Times New Roman" pitchFamily="18" charset="0"/>
                        </a:rPr>
                        <a:t>The user application installed on the mobile device records the verified vaccination status of the user. It is a presumption that this application is used in conjunction with the health authorities. The location of the phone is queried every hour by the application that is running on the cloud based infrastructure. The percentage of vaccination status is calculated and recorded for a predefined area. When the user sends a query for information in their current area the application reads their location and finds the relevant vaccination coverage for that area. </a:t>
                      </a:r>
                    </a:p>
                    <a:p>
                      <a:pPr algn="just" hangingPunct="0"/>
                      <a:endParaRPr lang="en-US" sz="2800" kern="1200" dirty="0">
                        <a:solidFill>
                          <a:schemeClr val="dk1"/>
                        </a:solidFill>
                        <a:latin typeface="Times New Roman" pitchFamily="18" charset="0"/>
                        <a:ea typeface="+mn-ea"/>
                        <a:cs typeface="Times New Roman" pitchFamily="18" charset="0"/>
                      </a:endParaRPr>
                    </a:p>
                    <a:p>
                      <a:pPr algn="just" hangingPunct="0"/>
                      <a:endParaRPr lang="en-US" sz="2800" kern="1200" dirty="0">
                        <a:solidFill>
                          <a:schemeClr val="dk1"/>
                        </a:solidFill>
                        <a:latin typeface="Times New Roman" pitchFamily="18" charset="0"/>
                        <a:ea typeface="+mn-ea"/>
                        <a:cs typeface="Times New Roman" pitchFamily="18" charset="0"/>
                      </a:endParaRPr>
                    </a:p>
                    <a:p>
                      <a:pPr algn="just" hangingPunct="0"/>
                      <a:endParaRPr lang="en-US" sz="2800" kern="1200" dirty="0">
                        <a:solidFill>
                          <a:schemeClr val="dk1"/>
                        </a:solidFill>
                        <a:latin typeface="Times New Roman" pitchFamily="18" charset="0"/>
                        <a:ea typeface="+mn-ea"/>
                        <a:cs typeface="Times New Roman" pitchFamily="18" charset="0"/>
                      </a:endParaRPr>
                    </a:p>
                    <a:p>
                      <a:pPr algn="just" hangingPunct="0"/>
                      <a:endParaRPr lang="en-US" sz="2800" kern="1200" dirty="0">
                        <a:solidFill>
                          <a:schemeClr val="dk1"/>
                        </a:solidFill>
                        <a:latin typeface="Times New Roman" pitchFamily="18" charset="0"/>
                        <a:ea typeface="+mn-ea"/>
                        <a:cs typeface="Times New Roman" pitchFamily="18" charset="0"/>
                      </a:endParaRPr>
                    </a:p>
                    <a:p>
                      <a:pPr algn="just" hangingPunct="0"/>
                      <a:endParaRPr lang="en-US" sz="2800" kern="1200" dirty="0">
                        <a:solidFill>
                          <a:schemeClr val="dk1"/>
                        </a:solidFill>
                        <a:latin typeface="Times New Roman" pitchFamily="18" charset="0"/>
                        <a:ea typeface="+mn-ea"/>
                        <a:cs typeface="Times New Roman" pitchFamily="18" charset="0"/>
                      </a:endParaRPr>
                    </a:p>
                    <a:p>
                      <a:pPr algn="just" hangingPunct="0"/>
                      <a:endParaRPr lang="en-US" sz="2800" kern="1200" dirty="0">
                        <a:solidFill>
                          <a:schemeClr val="dk1"/>
                        </a:solidFill>
                        <a:latin typeface="Times New Roman" pitchFamily="18" charset="0"/>
                        <a:ea typeface="+mn-ea"/>
                        <a:cs typeface="Times New Roman" pitchFamily="18" charset="0"/>
                      </a:endParaRPr>
                    </a:p>
                    <a:p>
                      <a:pPr algn="just" hangingPunct="0"/>
                      <a:endParaRPr lang="en-US" sz="2800" kern="1200" dirty="0">
                        <a:solidFill>
                          <a:schemeClr val="dk1"/>
                        </a:solidFill>
                        <a:latin typeface="Times New Roman" pitchFamily="18" charset="0"/>
                        <a:ea typeface="+mn-ea"/>
                        <a:cs typeface="Times New Roman" pitchFamily="18" charset="0"/>
                      </a:endParaRPr>
                    </a:p>
                    <a:p>
                      <a:pPr marL="0" marR="0" indent="0" algn="ctr" defTabSz="914400" rtl="0" eaLnBrk="1" fontAlgn="auto" latinLnBrk="0" hangingPunct="0">
                        <a:lnSpc>
                          <a:spcPct val="100000"/>
                        </a:lnSpc>
                        <a:spcBef>
                          <a:spcPts val="0"/>
                        </a:spcBef>
                        <a:spcAft>
                          <a:spcPts val="0"/>
                        </a:spcAft>
                        <a:buClrTx/>
                        <a:buSzTx/>
                        <a:buFontTx/>
                        <a:buNone/>
                        <a:tabLst/>
                        <a:defRPr/>
                      </a:pPr>
                      <a:endParaRPr lang="en-GB" sz="2800" i="1" kern="1200" dirty="0">
                        <a:solidFill>
                          <a:schemeClr val="dk1"/>
                        </a:solidFill>
                        <a:latin typeface="Times New Roman" pitchFamily="18" charset="0"/>
                        <a:ea typeface="+mn-ea"/>
                        <a:cs typeface="Times New Roman" pitchFamily="18" charset="0"/>
                      </a:endParaRPr>
                    </a:p>
                    <a:p>
                      <a:pPr marL="0" marR="0" indent="0" algn="ctr" defTabSz="914400" rtl="0" eaLnBrk="1" fontAlgn="auto" latinLnBrk="0" hangingPunct="0">
                        <a:lnSpc>
                          <a:spcPct val="100000"/>
                        </a:lnSpc>
                        <a:spcBef>
                          <a:spcPts val="0"/>
                        </a:spcBef>
                        <a:spcAft>
                          <a:spcPts val="0"/>
                        </a:spcAft>
                        <a:buClrTx/>
                        <a:buSzTx/>
                        <a:buFontTx/>
                        <a:buNone/>
                        <a:tabLst/>
                        <a:defRPr/>
                      </a:pPr>
                      <a:endParaRPr lang="en-GB" sz="2800" i="1" kern="1200" dirty="0">
                        <a:solidFill>
                          <a:schemeClr val="dk1"/>
                        </a:solidFill>
                        <a:latin typeface="Times New Roman" pitchFamily="18" charset="0"/>
                        <a:ea typeface="+mn-ea"/>
                        <a:cs typeface="Times New Roman" pitchFamily="18" charset="0"/>
                      </a:endParaRPr>
                    </a:p>
                    <a:p>
                      <a:pPr marL="0" marR="0" indent="0" algn="ctr" defTabSz="914400" rtl="0" eaLnBrk="1" fontAlgn="auto" latinLnBrk="0" hangingPunct="0">
                        <a:lnSpc>
                          <a:spcPct val="100000"/>
                        </a:lnSpc>
                        <a:spcBef>
                          <a:spcPts val="0"/>
                        </a:spcBef>
                        <a:spcAft>
                          <a:spcPts val="0"/>
                        </a:spcAft>
                        <a:buClrTx/>
                        <a:buSzTx/>
                        <a:buFontTx/>
                        <a:buNone/>
                        <a:tabLst/>
                        <a:defRPr/>
                      </a:pPr>
                      <a:endParaRPr lang="en-GB" sz="2800" i="1" kern="1200" dirty="0">
                        <a:solidFill>
                          <a:schemeClr val="dk1"/>
                        </a:solidFill>
                        <a:latin typeface="Times New Roman" pitchFamily="18" charset="0"/>
                        <a:ea typeface="+mn-ea"/>
                        <a:cs typeface="Times New Roman" pitchFamily="18" charset="0"/>
                      </a:endParaRPr>
                    </a:p>
                    <a:p>
                      <a:pPr marL="0" marR="0" indent="0" algn="ctr" defTabSz="914400" rtl="0" eaLnBrk="1" fontAlgn="auto" latinLnBrk="0" hangingPunct="0">
                        <a:lnSpc>
                          <a:spcPct val="100000"/>
                        </a:lnSpc>
                        <a:spcBef>
                          <a:spcPts val="0"/>
                        </a:spcBef>
                        <a:spcAft>
                          <a:spcPts val="0"/>
                        </a:spcAft>
                        <a:buClrTx/>
                        <a:buSzTx/>
                        <a:buFontTx/>
                        <a:buNone/>
                        <a:tabLst/>
                        <a:defRPr/>
                      </a:pPr>
                      <a:endParaRPr lang="en-GB" sz="2800" i="1" kern="1200" dirty="0">
                        <a:solidFill>
                          <a:schemeClr val="dk1"/>
                        </a:solidFill>
                        <a:latin typeface="Times New Roman" pitchFamily="18" charset="0"/>
                        <a:ea typeface="+mn-ea"/>
                        <a:cs typeface="Times New Roman" pitchFamily="18" charset="0"/>
                      </a:endParaRPr>
                    </a:p>
                    <a:p>
                      <a:pPr marL="0" marR="0" indent="0" algn="ctr" defTabSz="914400" rtl="0" eaLnBrk="1" fontAlgn="auto" latinLnBrk="0" hangingPunct="0">
                        <a:lnSpc>
                          <a:spcPct val="100000"/>
                        </a:lnSpc>
                        <a:spcBef>
                          <a:spcPts val="0"/>
                        </a:spcBef>
                        <a:spcAft>
                          <a:spcPts val="0"/>
                        </a:spcAft>
                        <a:buClrTx/>
                        <a:buSzTx/>
                        <a:buFontTx/>
                        <a:buNone/>
                        <a:tabLst/>
                        <a:defRPr/>
                      </a:pPr>
                      <a:endParaRPr lang="en-GB" sz="2800" i="1" kern="1200" dirty="0">
                        <a:solidFill>
                          <a:schemeClr val="dk1"/>
                        </a:solidFill>
                        <a:latin typeface="Times New Roman" pitchFamily="18" charset="0"/>
                        <a:ea typeface="+mn-ea"/>
                        <a:cs typeface="Times New Roman" pitchFamily="18" charset="0"/>
                      </a:endParaRPr>
                    </a:p>
                    <a:p>
                      <a:pPr marL="0" marR="0" indent="0" algn="ctr" defTabSz="914400" rtl="0" eaLnBrk="1" fontAlgn="auto" latinLnBrk="0" hangingPunct="0">
                        <a:lnSpc>
                          <a:spcPct val="100000"/>
                        </a:lnSpc>
                        <a:spcBef>
                          <a:spcPts val="0"/>
                        </a:spcBef>
                        <a:spcAft>
                          <a:spcPts val="0"/>
                        </a:spcAft>
                        <a:buClrTx/>
                        <a:buSzTx/>
                        <a:buFontTx/>
                        <a:buNone/>
                        <a:tabLst/>
                        <a:defRPr/>
                      </a:pPr>
                      <a:r>
                        <a:rPr lang="en-GB" sz="2800" i="1" kern="1200" dirty="0">
                          <a:solidFill>
                            <a:schemeClr val="dk1"/>
                          </a:solidFill>
                          <a:latin typeface="Times New Roman" pitchFamily="18" charset="0"/>
                          <a:ea typeface="+mn-ea"/>
                          <a:cs typeface="Times New Roman" pitchFamily="18" charset="0"/>
                        </a:rPr>
                        <a:t>Figure 2. Hourly task query calculation</a:t>
                      </a:r>
                      <a:endParaRPr lang="en-IE" sz="2800" i="1" kern="1200" dirty="0">
                        <a:solidFill>
                          <a:schemeClr val="dk1"/>
                        </a:solidFill>
                        <a:latin typeface="Times New Roman" pitchFamily="18" charset="0"/>
                        <a:ea typeface="+mn-ea"/>
                        <a:cs typeface="Times New Roman" pitchFamily="18" charset="0"/>
                      </a:endParaRPr>
                    </a:p>
                    <a:p>
                      <a:pPr marL="0" marR="0" indent="0" algn="ctr" defTabSz="914400" rtl="0" eaLnBrk="1" fontAlgn="auto" latinLnBrk="0" hangingPunct="0">
                        <a:lnSpc>
                          <a:spcPct val="100000"/>
                        </a:lnSpc>
                        <a:spcBef>
                          <a:spcPts val="0"/>
                        </a:spcBef>
                        <a:spcAft>
                          <a:spcPts val="0"/>
                        </a:spcAft>
                        <a:buClrTx/>
                        <a:buSzTx/>
                        <a:buFontTx/>
                        <a:buNone/>
                        <a:tabLst/>
                        <a:defRPr/>
                      </a:pPr>
                      <a:endParaRPr lang="en-US" sz="1400" kern="1200" dirty="0">
                        <a:solidFill>
                          <a:schemeClr val="dk1"/>
                        </a:solidFill>
                        <a:latin typeface="Times New Roman" pitchFamily="18" charset="0"/>
                        <a:ea typeface="+mn-ea"/>
                        <a:cs typeface="Times New Roman" pitchFamily="18" charset="0"/>
                      </a:endParaRPr>
                    </a:p>
                    <a:p>
                      <a:pPr algn="just" hangingPunct="0"/>
                      <a:r>
                        <a:rPr lang="en-US" sz="1400" kern="1200" dirty="0">
                          <a:solidFill>
                            <a:schemeClr val="dk1"/>
                          </a:solidFill>
                          <a:latin typeface="Times New Roman" pitchFamily="18" charset="0"/>
                          <a:ea typeface="+mn-ea"/>
                          <a:cs typeface="Times New Roman" pitchFamily="18" charset="0"/>
                        </a:rPr>
                        <a:t>  </a:t>
                      </a:r>
                      <a:r>
                        <a:rPr kumimoji="0" lang="en-IE" sz="2800" b="1" i="1" u="none" strike="noStrike" kern="1200" cap="none" normalizeH="0" baseline="0" dirty="0">
                          <a:ln>
                            <a:noFill/>
                          </a:ln>
                          <a:solidFill>
                            <a:srgbClr val="C00000"/>
                          </a:solidFill>
                          <a:effectLst/>
                          <a:latin typeface="Times New Roman" pitchFamily="18" charset="0"/>
                          <a:ea typeface="+mn-ea"/>
                          <a:cs typeface="Times New Roman" pitchFamily="18" charset="0"/>
                        </a:rPr>
                        <a:t>Location obfuscation method</a:t>
                      </a:r>
                    </a:p>
                    <a:p>
                      <a:pPr marL="0" lvl="0" indent="0" algn="just" hangingPunct="0">
                        <a:buFont typeface="+mj-lt"/>
                        <a:buNone/>
                      </a:pPr>
                      <a:r>
                        <a:rPr lang="en-US" sz="2800" kern="1200" dirty="0">
                          <a:solidFill>
                            <a:schemeClr val="dk1"/>
                          </a:solidFill>
                          <a:latin typeface="Times New Roman" pitchFamily="18" charset="0"/>
                          <a:ea typeface="+mn-ea"/>
                          <a:cs typeface="Times New Roman" pitchFamily="18" charset="0"/>
                        </a:rPr>
                        <a:t>In aiming to get the general location of the users without giving away their actual location, when a query is sent, the system will obfuscate the coordinates by rounding off the latitude and longitude coordinates into two decimals instead of using the more accurate locations. </a:t>
                      </a: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i="1"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kern="1200" dirty="0">
                        <a:solidFill>
                          <a:schemeClr val="dk1"/>
                        </a:solidFill>
                        <a:latin typeface="Times New Roman" pitchFamily="18" charset="0"/>
                        <a:ea typeface="+mn-ea"/>
                        <a:cs typeface="Times New Roman" pitchFamily="18" charset="0"/>
                      </a:endParaRPr>
                    </a:p>
                    <a:p>
                      <a:pPr marL="0" lvl="0" indent="0" algn="just" hangingPunct="0">
                        <a:buFont typeface="+mj-lt"/>
                        <a:buNone/>
                      </a:pPr>
                      <a:endParaRPr lang="en-US" sz="2800" kern="1200" dirty="0">
                        <a:solidFill>
                          <a:schemeClr val="dk1"/>
                        </a:solidFill>
                        <a:latin typeface="Times New Roman" pitchFamily="18" charset="0"/>
                        <a:ea typeface="+mn-ea"/>
                        <a:cs typeface="Times New Roman" pitchFamily="18" charset="0"/>
                      </a:endParaRPr>
                    </a:p>
                    <a:p>
                      <a:pPr marL="0" lvl="0" indent="0" algn="just" hangingPunct="0">
                        <a:buFont typeface="+mj-lt"/>
                        <a:buNone/>
                      </a:pPr>
                      <a:r>
                        <a:rPr lang="en-US" sz="2800" kern="1200" dirty="0">
                          <a:solidFill>
                            <a:schemeClr val="dk1"/>
                          </a:solidFill>
                          <a:latin typeface="Times New Roman" pitchFamily="18" charset="0"/>
                          <a:ea typeface="+mn-ea"/>
                          <a:cs typeface="Times New Roman" pitchFamily="18" charset="0"/>
                        </a:rPr>
                        <a:t>Pre-processing the location data  ensures that the individual’s exact location cannot be identified as the range is at least 3.85 km2  wide.</a:t>
                      </a:r>
                      <a:endParaRPr lang="en-IE" sz="1400" kern="1200" dirty="0">
                        <a:solidFill>
                          <a:schemeClr val="dk1"/>
                        </a:solidFill>
                        <a:latin typeface="Times New Roman" pitchFamily="18" charset="0"/>
                        <a:ea typeface="+mn-ea"/>
                        <a:cs typeface="Times New Roman" pitchFamily="18" charset="0"/>
                      </a:endParaRPr>
                    </a:p>
                    <a:p>
                      <a:pPr algn="just"/>
                      <a:r>
                        <a:rPr lang="en-US" sz="2800" kern="1200" baseline="0" dirty="0">
                          <a:solidFill>
                            <a:schemeClr val="dk1"/>
                          </a:solidFill>
                          <a:latin typeface="Times New Roman" pitchFamily="18" charset="0"/>
                          <a:ea typeface="+mn-ea"/>
                          <a:cs typeface="Times New Roman" pitchFamily="18" charset="0"/>
                        </a:rPr>
                        <a:t>Actual mapping of coordinates of individual devices represented by blue pinpoints with the yellow pinpointing the device sending the query.</a:t>
                      </a:r>
                    </a:p>
                    <a:p>
                      <a:pPr algn="l"/>
                      <a:r>
                        <a:rPr lang="en-GB" sz="2800" kern="1200" dirty="0">
                          <a:solidFill>
                            <a:schemeClr val="dk1"/>
                          </a:solidFill>
                          <a:latin typeface="Times New Roman" pitchFamily="18" charset="0"/>
                          <a:ea typeface="+mn-ea"/>
                          <a:cs typeface="Times New Roman" pitchFamily="18" charset="0"/>
                        </a:rPr>
                        <a:t>Obscured General Area pinpoints: </a:t>
                      </a:r>
                      <a:endParaRPr lang="en-IE" sz="2800" kern="1200" dirty="0">
                        <a:solidFill>
                          <a:schemeClr val="dk1"/>
                        </a:solidFill>
                        <a:latin typeface="Times New Roman" pitchFamily="18" charset="0"/>
                        <a:ea typeface="+mn-ea"/>
                        <a:cs typeface="Times New Roman" pitchFamily="18" charset="0"/>
                      </a:endParaRPr>
                    </a:p>
                    <a:p>
                      <a:pPr marL="342900" lvl="0" indent="-342900">
                        <a:lnSpc>
                          <a:spcPct val="115000"/>
                        </a:lnSpc>
                        <a:buFont typeface="Symbol" panose="05050102010706020507" pitchFamily="18" charset="2"/>
                        <a:buChar char=""/>
                      </a:pPr>
                      <a:r>
                        <a:rPr lang="en-GB" sz="2800" kern="1200" dirty="0">
                          <a:solidFill>
                            <a:schemeClr val="dk1"/>
                          </a:solidFill>
                          <a:latin typeface="Times New Roman" pitchFamily="18" charset="0"/>
                          <a:ea typeface="+mn-ea"/>
                          <a:cs typeface="Times New Roman" pitchFamily="18" charset="0"/>
                        </a:rPr>
                        <a:t>Relevant pinpoint grid that devices will report back.</a:t>
                      </a:r>
                      <a:endParaRPr lang="en-IE" sz="2800" kern="1200" dirty="0">
                        <a:solidFill>
                          <a:schemeClr val="dk1"/>
                        </a:solidFill>
                        <a:latin typeface="Times New Roman" pitchFamily="18" charset="0"/>
                        <a:ea typeface="+mn-ea"/>
                        <a:cs typeface="Times New Roman" pitchFamily="18" charset="0"/>
                      </a:endParaRPr>
                    </a:p>
                    <a:p>
                      <a:pPr marL="342900" lvl="0" indent="-342900">
                        <a:lnSpc>
                          <a:spcPct val="115000"/>
                        </a:lnSpc>
                        <a:buFont typeface="Symbol" panose="05050102010706020507" pitchFamily="18" charset="2"/>
                        <a:buChar char=""/>
                      </a:pPr>
                      <a:r>
                        <a:rPr lang="en-GB" sz="2800" kern="1200" dirty="0">
                          <a:solidFill>
                            <a:schemeClr val="dk1"/>
                          </a:solidFill>
                          <a:latin typeface="Times New Roman" pitchFamily="18" charset="0"/>
                          <a:ea typeface="+mn-ea"/>
                          <a:cs typeface="Times New Roman" pitchFamily="18" charset="0"/>
                        </a:rPr>
                        <a:t>If device is in that area it is only possible for it to report one of the area pinpoints back that are shown.</a:t>
                      </a:r>
                      <a:endParaRPr lang="en-IE" sz="2800" kern="120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l"/>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algn="just"/>
                      <a:endParaRPr lang="en-US" sz="2800" kern="1200" baseline="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altLang="zh-CN" sz="2800" b="1" i="1" u="none" strike="noStrike" cap="none" normalizeH="0" baseline="0" dirty="0">
                        <a:ln>
                          <a:noFill/>
                        </a:ln>
                        <a:solidFill>
                          <a:srgbClr val="C00000"/>
                        </a:solidFill>
                        <a:effectLst/>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algn="just"/>
                      <a:endParaRPr lang="en-IE" sz="2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GB" sz="2800" i="1" kern="1200" dirty="0">
                          <a:solidFill>
                            <a:schemeClr val="dk1"/>
                          </a:solidFill>
                          <a:latin typeface="Times New Roman" pitchFamily="18" charset="0"/>
                          <a:ea typeface="+mn-ea"/>
                          <a:cs typeface="Times New Roman" pitchFamily="18" charset="0"/>
                        </a:rPr>
                        <a:t>Figure 2. Test Network Configuration</a:t>
                      </a:r>
                      <a:endParaRPr lang="en-IE" sz="2800" i="1" kern="1200" dirty="0">
                        <a:solidFill>
                          <a:schemeClr val="dk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latin typeface="Times New Roman" pitchFamily="18" charset="0"/>
                          <a:ea typeface="+mn-ea"/>
                          <a:cs typeface="Times New Roman" pitchFamily="18" charset="0"/>
                        </a:rPr>
                        <a:t>2 distinct paths were created;</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latin typeface="Times New Roman" pitchFamily="18" charset="0"/>
                          <a:ea typeface="+mn-ea"/>
                          <a:cs typeface="Times New Roman" pitchFamily="18" charset="0"/>
                        </a:rPr>
                        <a:t>Path1: 192.168.50.1-192.168.51.1 with Bluetooth Access Point 1 Path2: 192.168.50.2 -192.168.51.2  with  Bluetooth Access Point 2</a:t>
                      </a:r>
                      <a:endParaRPr lang="en-IE" sz="2800" dirty="0">
                        <a:latin typeface="Times New Roman" pitchFamily="18" charset="0"/>
                        <a:cs typeface="Times New Roman" pitchFamily="18" charset="0"/>
                      </a:endParaRPr>
                    </a:p>
                  </a:txBody>
                  <a:tcPr marL="91438" marR="91438">
                    <a:noFill/>
                  </a:tcPr>
                </a:tc>
                <a:tc>
                  <a:txBody>
                    <a:bodyPr/>
                    <a:lstStyle/>
                    <a:p>
                      <a:pPr algn="l"/>
                      <a:endParaRPr lang="en-IE" sz="2800" dirty="0">
                        <a:latin typeface="Times New Roman" pitchFamily="18" charset="0"/>
                        <a:cs typeface="Times New Roman" pitchFamily="18" charset="0"/>
                      </a:endParaRPr>
                    </a:p>
                  </a:txBody>
                  <a:tcPr marL="91438" marR="91438">
                    <a:noFill/>
                  </a:tcPr>
                </a:tc>
                <a:tc>
                  <a:txBody>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800" b="1" i="1" u="none" strike="noStrike" kern="1200" cap="none" normalizeH="0" baseline="0" dirty="0">
                          <a:ln>
                            <a:noFill/>
                          </a:ln>
                          <a:solidFill>
                            <a:srgbClr val="C00000"/>
                          </a:solidFill>
                          <a:effectLst/>
                          <a:latin typeface="Times New Roman" pitchFamily="18" charset="0"/>
                          <a:ea typeface="+mn-ea"/>
                          <a:cs typeface="Times New Roman" pitchFamily="18" charset="0"/>
                        </a:rPr>
                        <a:t>Testing</a:t>
                      </a:r>
                    </a:p>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2800" b="1" i="1" u="none" strike="noStrike" kern="1200" cap="none" normalizeH="0" baseline="0" dirty="0">
                          <a:ln>
                            <a:noFill/>
                          </a:ln>
                          <a:solidFill>
                            <a:schemeClr val="tx1"/>
                          </a:solidFill>
                          <a:effectLst/>
                          <a:latin typeface="Times New Roman" pitchFamily="18" charset="0"/>
                          <a:ea typeface="+mn-ea"/>
                          <a:cs typeface="Times New Roman" pitchFamily="18" charset="0"/>
                        </a:rPr>
                        <a:t>Test 1</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T1: Comparison of results produced by two different queries.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Q1: Using Actual Data (includes use of exact Location Coordinates which can be used to pinpoint user’s location on the map)</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Q2: Using Obfuscated Data (includes masking of Location Coordinates and slightly changing the Location Area thus the query and the results where exact location of the devices is unknown)</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Comparison of Q1 vs Q2 where in both cases tests return vaccination % in the area.</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Times New Roman" pitchFamily="18" charset="0"/>
                          <a:ea typeface="+mn-ea"/>
                          <a:cs typeface="Times New Roman" pitchFamily="18" charset="0"/>
                        </a:rPr>
                        <a:t>By testing this scenario, we want to prove that fuzzy logic is correct, and accuracy of the query is not reduced thus showing that preserving location privacy by obfuscation methods does not impact the user and the results that are being returned by the query.</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dk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1" i="1" u="none" strike="noStrike" kern="1200" cap="none" normalizeH="0" baseline="0" dirty="0">
                        <a:ln>
                          <a:noFill/>
                        </a:ln>
                        <a:solidFill>
                          <a:schemeClr val="tx1"/>
                        </a:solidFill>
                        <a:effectLst/>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1" i="1" u="none" strike="noStrike" kern="1200" cap="none" normalizeH="0" baseline="0" dirty="0">
                        <a:ln>
                          <a:noFill/>
                        </a:ln>
                        <a:solidFill>
                          <a:schemeClr val="tx1"/>
                        </a:solidFill>
                        <a:effectLst/>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1" i="1" u="none" strike="noStrike" kern="1200" cap="none" normalizeH="0" baseline="0" dirty="0">
                        <a:ln>
                          <a:noFill/>
                        </a:ln>
                        <a:solidFill>
                          <a:schemeClr val="tx1"/>
                        </a:solidFill>
                        <a:effectLst/>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1" i="1" u="none" strike="noStrike" kern="1200" cap="none" normalizeH="0" baseline="0" dirty="0">
                        <a:ln>
                          <a:noFill/>
                        </a:ln>
                        <a:solidFill>
                          <a:schemeClr val="tx1"/>
                        </a:solidFill>
                        <a:effectLst/>
                        <a:latin typeface="Times New Roman" pitchFamily="18" charset="0"/>
                        <a:ea typeface="+mn-ea"/>
                        <a:cs typeface="Times New Roman" pitchFamily="18" charset="0"/>
                      </a:endParaRPr>
                    </a:p>
                    <a:p>
                      <a:pPr algn="just"/>
                      <a:r>
                        <a:rPr kumimoji="0" lang="en-US" sz="2600" b="1" i="1" u="none" strike="noStrike" kern="1200" cap="none" normalizeH="0" baseline="0" dirty="0">
                          <a:ln>
                            <a:noFill/>
                          </a:ln>
                          <a:solidFill>
                            <a:schemeClr val="tx1"/>
                          </a:solidFill>
                          <a:effectLst/>
                          <a:latin typeface="Times New Roman" pitchFamily="18" charset="0"/>
                          <a:ea typeface="+mn-ea"/>
                          <a:cs typeface="Times New Roman" pitchFamily="18" charset="0"/>
                        </a:rPr>
                        <a:t>T1 Picture : </a:t>
                      </a:r>
                    </a:p>
                    <a:p>
                      <a:pPr marL="342900" indent="-342900" algn="just">
                        <a:buFont typeface="Arial" panose="020B0604020202020204" pitchFamily="34" charset="0"/>
                        <a:buChar char="•"/>
                      </a:pPr>
                      <a:r>
                        <a:rPr lang="en-US" sz="2400" kern="1200" baseline="0" dirty="0">
                          <a:solidFill>
                            <a:schemeClr val="dk1"/>
                          </a:solidFill>
                          <a:latin typeface="Times New Roman" pitchFamily="18" charset="0"/>
                          <a:ea typeface="+mn-ea"/>
                          <a:cs typeface="Times New Roman" pitchFamily="18" charset="0"/>
                        </a:rPr>
                        <a:t>Black represent obfuscated areas</a:t>
                      </a:r>
                    </a:p>
                    <a:p>
                      <a:pPr marL="342900" indent="-342900" algn="just">
                        <a:buFont typeface="Arial" panose="020B0604020202020204" pitchFamily="34" charset="0"/>
                        <a:buChar char="•"/>
                      </a:pPr>
                      <a:r>
                        <a:rPr lang="en-US" sz="2400" kern="1200" baseline="0" dirty="0">
                          <a:solidFill>
                            <a:schemeClr val="dk1"/>
                          </a:solidFill>
                          <a:latin typeface="Times New Roman" pitchFamily="18" charset="0"/>
                          <a:ea typeface="+mn-ea"/>
                          <a:cs typeface="Times New Roman" pitchFamily="18" charset="0"/>
                        </a:rPr>
                        <a:t>Green represent vaccinated users</a:t>
                      </a:r>
                    </a:p>
                    <a:p>
                      <a:pPr marL="342900" indent="-342900" algn="just">
                        <a:buFont typeface="Arial" panose="020B0604020202020204" pitchFamily="34" charset="0"/>
                        <a:buChar char="•"/>
                      </a:pPr>
                      <a:r>
                        <a:rPr lang="en-US" sz="2400" kern="1200" baseline="0" dirty="0">
                          <a:solidFill>
                            <a:schemeClr val="dk1"/>
                          </a:solidFill>
                          <a:latin typeface="Times New Roman" pitchFamily="18" charset="0"/>
                          <a:ea typeface="+mn-ea"/>
                          <a:cs typeface="Times New Roman" pitchFamily="18" charset="0"/>
                        </a:rPr>
                        <a:t>Red represents none vaccinated users</a:t>
                      </a:r>
                    </a:p>
                    <a:p>
                      <a:pPr marL="342900" indent="-342900" algn="just">
                        <a:buFont typeface="Arial" panose="020B0604020202020204" pitchFamily="34" charset="0"/>
                        <a:buChar char="•"/>
                      </a:pPr>
                      <a:r>
                        <a:rPr lang="en-US" sz="2400" kern="1200" baseline="0" dirty="0">
                          <a:solidFill>
                            <a:schemeClr val="dk1"/>
                          </a:solidFill>
                          <a:latin typeface="Times New Roman" pitchFamily="18" charset="0"/>
                          <a:ea typeface="+mn-ea"/>
                          <a:cs typeface="Times New Roman" pitchFamily="18" charset="0"/>
                        </a:rPr>
                        <a:t>Yellow represents actual location of query device</a:t>
                      </a:r>
                    </a:p>
                    <a:p>
                      <a:pPr marL="342900" indent="-342900" algn="just">
                        <a:buFont typeface="Arial" panose="020B0604020202020204" pitchFamily="34" charset="0"/>
                        <a:buChar char="•"/>
                      </a:pPr>
                      <a:r>
                        <a:rPr lang="en-US" sz="2400" kern="1200" baseline="0" dirty="0">
                          <a:solidFill>
                            <a:schemeClr val="dk1"/>
                          </a:solidFill>
                          <a:latin typeface="Times New Roman" pitchFamily="18" charset="0"/>
                          <a:ea typeface="+mn-ea"/>
                          <a:cs typeface="Times New Roman" pitchFamily="18" charset="0"/>
                        </a:rPr>
                        <a:t>Blue represents obfuscated location of query device</a:t>
                      </a:r>
                    </a:p>
                    <a:p>
                      <a:pPr marL="342900" indent="-342900" algn="just">
                        <a:buFont typeface="Arial" panose="020B0604020202020204" pitchFamily="34" charset="0"/>
                        <a:buChar char="•"/>
                      </a:pPr>
                      <a:r>
                        <a:rPr lang="en-US" sz="2400" kern="1200" baseline="0" dirty="0">
                          <a:solidFill>
                            <a:schemeClr val="dk1"/>
                          </a:solidFill>
                          <a:latin typeface="Times New Roman" pitchFamily="18" charset="0"/>
                          <a:ea typeface="+mn-ea"/>
                          <a:cs typeface="Times New Roman" pitchFamily="18" charset="0"/>
                        </a:rPr>
                        <a:t>Dotted circle represents actual query area</a:t>
                      </a:r>
                    </a:p>
                    <a:p>
                      <a:pPr marL="342900" indent="-342900" algn="just">
                        <a:buFont typeface="Arial" panose="020B0604020202020204" pitchFamily="34" charset="0"/>
                        <a:buChar char="•"/>
                      </a:pPr>
                      <a:r>
                        <a:rPr lang="en-US" sz="2400" kern="1200" baseline="0" dirty="0">
                          <a:solidFill>
                            <a:schemeClr val="dk1"/>
                          </a:solidFill>
                          <a:latin typeface="Times New Roman" pitchFamily="18" charset="0"/>
                          <a:ea typeface="+mn-ea"/>
                          <a:cs typeface="Times New Roman" pitchFamily="18" charset="0"/>
                        </a:rPr>
                        <a:t>Blue shaded circle represents obfuscated query area</a:t>
                      </a:r>
                    </a:p>
                    <a:p>
                      <a:pPr algn="just"/>
                      <a:r>
                        <a:rPr lang="en-US" sz="2800" kern="1200" baseline="0" dirty="0">
                          <a:solidFill>
                            <a:schemeClr val="dk1"/>
                          </a:solidFill>
                          <a:latin typeface="Times New Roman" pitchFamily="18" charset="0"/>
                          <a:ea typeface="+mn-ea"/>
                          <a:cs typeface="Times New Roman" pitchFamily="18" charset="0"/>
                        </a:rPr>
                        <a:t>Test 1 results</a:t>
                      </a:r>
                      <a:r>
                        <a:rPr lang="en-US" sz="2400" kern="1200" baseline="0" dirty="0">
                          <a:solidFill>
                            <a:schemeClr val="dk1"/>
                          </a:solidFill>
                          <a:latin typeface="Times New Roman" pitchFamily="18" charset="0"/>
                          <a:ea typeface="+mn-ea"/>
                          <a:cs typeface="Times New Roman" pitchFamily="18" charset="0"/>
                        </a:rPr>
                        <a:t>:</a:t>
                      </a:r>
                    </a:p>
                    <a:p>
                      <a:pPr algn="just"/>
                      <a:r>
                        <a:rPr lang="en-US" sz="2400" kern="1200" baseline="0" dirty="0">
                          <a:solidFill>
                            <a:schemeClr val="dk1"/>
                          </a:solidFill>
                          <a:latin typeface="Times New Roman" pitchFamily="18" charset="0"/>
                          <a:ea typeface="+mn-ea"/>
                          <a:cs typeface="Times New Roman" pitchFamily="18" charset="0"/>
                        </a:rPr>
                        <a:t>   Actual/Masked</a:t>
                      </a:r>
                    </a:p>
                    <a:p>
                      <a:pPr algn="just"/>
                      <a:r>
                        <a:rPr lang="en-US" sz="2400" kern="1200" baseline="0" dirty="0">
                          <a:solidFill>
                            <a:schemeClr val="dk1"/>
                          </a:solidFill>
                          <a:latin typeface="Times New Roman" pitchFamily="18" charset="0"/>
                          <a:ea typeface="+mn-ea"/>
                          <a:cs typeface="Times New Roman" pitchFamily="18" charset="0"/>
                        </a:rPr>
                        <a:t>         51/60</a:t>
                      </a:r>
                    </a:p>
                    <a:p>
                      <a:pPr algn="just"/>
                      <a:r>
                        <a:rPr lang="en-US" sz="2400" kern="1200" baseline="0" dirty="0">
                          <a:solidFill>
                            <a:schemeClr val="dk1"/>
                          </a:solidFill>
                          <a:latin typeface="Times New Roman" pitchFamily="18" charset="0"/>
                          <a:ea typeface="+mn-ea"/>
                          <a:cs typeface="Times New Roman" pitchFamily="18" charset="0"/>
                        </a:rPr>
                        <a:t>         33/39</a:t>
                      </a:r>
                    </a:p>
                    <a:p>
                      <a:pPr algn="just"/>
                      <a:r>
                        <a:rPr lang="en-US" sz="2400" kern="1200" baseline="0" dirty="0">
                          <a:solidFill>
                            <a:schemeClr val="dk1"/>
                          </a:solidFill>
                          <a:latin typeface="Times New Roman" pitchFamily="18" charset="0"/>
                          <a:ea typeface="+mn-ea"/>
                          <a:cs typeface="Times New Roman" pitchFamily="18" charset="0"/>
                        </a:rPr>
                        <a:t>64.71%/65.00%</a:t>
                      </a:r>
                      <a:endParaRPr kumimoji="0" lang="en-US" sz="2600" b="1" i="1" u="none" strike="noStrike" kern="1200" cap="none" normalizeH="0" baseline="0" dirty="0">
                        <a:ln>
                          <a:noFill/>
                        </a:ln>
                        <a:solidFill>
                          <a:schemeClr val="tx1"/>
                        </a:solidFill>
                        <a:effectLst/>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normalizeH="0" baseline="0" dirty="0">
                          <a:ln>
                            <a:noFill/>
                          </a:ln>
                          <a:solidFill>
                            <a:schemeClr val="tx1"/>
                          </a:solidFill>
                          <a:effectLst/>
                          <a:latin typeface="Times New Roman" pitchFamily="18" charset="0"/>
                          <a:ea typeface="+mn-ea"/>
                          <a:cs typeface="Times New Roman" pitchFamily="18" charset="0"/>
                        </a:rPr>
                        <a:t>Test 2</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T2: Comparison of query results with high and low density to show system is consistent and scalable and low number of devices are concealed.</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Low density query: consisting of 0-10 devices/users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High Density query: consisting of 10000 devices/users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dk1"/>
                          </a:solidFill>
                          <a:latin typeface="Times New Roman" pitchFamily="18" charset="0"/>
                          <a:ea typeface="+mn-ea"/>
                          <a:cs typeface="Times New Roman" pitchFamily="18" charset="0"/>
                        </a:rPr>
                        <a:t>Test 3 results: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Testing 1000 devices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    SERVER: AREA:(53.42, -7.9){'percentage': 57.41, 'count': 54, 'status': 31}</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    Reporting to device...</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    No vaccination % can be provided...</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    Please try again later...</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Testing 10000 devices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    SERVER: AREA:(53.42, -7.9){'percentage': 48.46, 'count': 553, 'status': 268}</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    Reporting to device...</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    Your area has 48.46% vaccination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normalizeH="0" baseline="0" dirty="0">
                          <a:ln>
                            <a:noFill/>
                          </a:ln>
                          <a:solidFill>
                            <a:schemeClr val="tx1"/>
                          </a:solidFill>
                          <a:effectLst/>
                          <a:latin typeface="Times New Roman" pitchFamily="18" charset="0"/>
                          <a:ea typeface="+mn-ea"/>
                          <a:cs typeface="Times New Roman" pitchFamily="18" charset="0"/>
                        </a:rPr>
                        <a:t>Test 3</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Small scale query: 0.66 Km radius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Medium scale query: 1.34 Km radius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a:solidFill>
                            <a:schemeClr val="dk1"/>
                          </a:solidFill>
                          <a:latin typeface="Times New Roman" pitchFamily="18" charset="0"/>
                          <a:ea typeface="+mn-ea"/>
                          <a:cs typeface="Times New Roman" pitchFamily="18" charset="0"/>
                        </a:rPr>
                        <a:t>Large scale query: 13.4 Km radius</a:t>
                      </a:r>
                      <a:endParaRPr lang="en-US" sz="2800" b="0" i="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dk1"/>
                          </a:solidFill>
                          <a:latin typeface="Times New Roman" pitchFamily="18" charset="0"/>
                          <a:ea typeface="+mn-ea"/>
                          <a:cs typeface="Times New Roman" pitchFamily="18" charset="0"/>
                        </a:rPr>
                        <a:t>Test 3 results: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SMALL SCALE:  # of areas =  1</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{'percentage': 62.16, 'count': 37, 'status': 23}</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MEDIUM SCALE:  # of areas =  11</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{'percentage': 49.54, 'count': 438, 'status': 217}</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LARGE SCALE: # of areas =  766</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latin typeface="Times New Roman" pitchFamily="18" charset="0"/>
                          <a:ea typeface="+mn-ea"/>
                          <a:cs typeface="Times New Roman" pitchFamily="18" charset="0"/>
                        </a:rPr>
                        <a:t>{'percentage': 50.22, 'count': 29878, 'status': 15006}</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E" sz="2800" kern="1200" dirty="0">
                        <a:solidFill>
                          <a:schemeClr val="dk1"/>
                        </a:solidFill>
                        <a:latin typeface="Times New Roman" pitchFamily="18" charset="0"/>
                        <a:ea typeface="+mn-ea"/>
                        <a:cs typeface="Times New Roman" pitchFamily="18" charset="0"/>
                      </a:endParaRPr>
                    </a:p>
                  </a:txBody>
                  <a:tcPr marL="91438" marR="91438">
                    <a:noFill/>
                  </a:tcPr>
                </a:tc>
                <a:extLst>
                  <a:ext uri="{0D108BD9-81ED-4DB2-BD59-A6C34878D82A}">
                    <a16:rowId xmlns:a16="http://schemas.microsoft.com/office/drawing/2014/main" val="10002"/>
                  </a:ext>
                </a:extLst>
              </a:tr>
            </a:tbl>
          </a:graphicData>
        </a:graphic>
      </p:graphicFrame>
      <p:pic>
        <p:nvPicPr>
          <p:cNvPr id="23" name="Picture 82" descr="NDP_pref_eng_bk">
            <a:extLst>
              <a:ext uri="{FF2B5EF4-FFF2-40B4-BE49-F238E27FC236}">
                <a16:creationId xmlns:a16="http://schemas.microsoft.com/office/drawing/2014/main" id="{3A91F7CE-EF01-4426-BA82-0B8FE325AE49}"/>
              </a:ext>
            </a:extLst>
          </p:cNvPr>
          <p:cNvPicPr>
            <a:picLocks noChangeAspect="1" noChangeArrowheads="1"/>
          </p:cNvPicPr>
          <p:nvPr userDrawn="1"/>
        </p:nvPicPr>
        <p:blipFill>
          <a:blip r:embed="rId15" cstate="print"/>
          <a:srcRect/>
          <a:stretch>
            <a:fillRect/>
          </a:stretch>
        </p:blipFill>
        <p:spPr bwMode="auto">
          <a:xfrm>
            <a:off x="24784117" y="39906704"/>
            <a:ext cx="2673103" cy="2000264"/>
          </a:xfrm>
          <a:prstGeom prst="rect">
            <a:avLst/>
          </a:prstGeom>
          <a:ln>
            <a:noFill/>
          </a:ln>
          <a:effectLst>
            <a:softEdge rad="112500"/>
          </a:effectLst>
        </p:spPr>
      </p:pic>
      <p:pic>
        <p:nvPicPr>
          <p:cNvPr id="24" name="Picture 83">
            <a:extLst>
              <a:ext uri="{FF2B5EF4-FFF2-40B4-BE49-F238E27FC236}">
                <a16:creationId xmlns:a16="http://schemas.microsoft.com/office/drawing/2014/main" id="{084158A7-2016-4309-9098-3F795E2368A6}"/>
              </a:ext>
            </a:extLst>
          </p:cNvPr>
          <p:cNvPicPr>
            <a:picLocks noChangeAspect="1" noChangeArrowheads="1"/>
          </p:cNvPicPr>
          <p:nvPr userDrawn="1"/>
        </p:nvPicPr>
        <p:blipFill>
          <a:blip r:embed="rId16" cstate="print"/>
          <a:srcRect/>
          <a:stretch>
            <a:fillRect/>
          </a:stretch>
        </p:blipFill>
        <p:spPr bwMode="auto">
          <a:xfrm>
            <a:off x="27427323" y="39906704"/>
            <a:ext cx="2571768" cy="2024584"/>
          </a:xfrm>
          <a:prstGeom prst="rect">
            <a:avLst/>
          </a:prstGeom>
          <a:ln>
            <a:noFill/>
          </a:ln>
          <a:effectLst>
            <a:softEdge rad="112500"/>
          </a:effectLst>
        </p:spPr>
      </p:pic>
      <p:pic>
        <p:nvPicPr>
          <p:cNvPr id="25" name="Picture 86">
            <a:extLst>
              <a:ext uri="{FF2B5EF4-FFF2-40B4-BE49-F238E27FC236}">
                <a16:creationId xmlns:a16="http://schemas.microsoft.com/office/drawing/2014/main" id="{2471A507-A09A-4332-980D-E1FC6B11FEA3}"/>
              </a:ext>
            </a:extLst>
          </p:cNvPr>
          <p:cNvPicPr>
            <a:picLocks noChangeAspect="1" noChangeArrowheads="1"/>
          </p:cNvPicPr>
          <p:nvPr userDrawn="1"/>
        </p:nvPicPr>
        <p:blipFill>
          <a:blip r:embed="rId17" cstate="print"/>
          <a:srcRect/>
          <a:stretch>
            <a:fillRect/>
          </a:stretch>
        </p:blipFill>
        <p:spPr bwMode="auto">
          <a:xfrm>
            <a:off x="27570199" y="41978406"/>
            <a:ext cx="2286016" cy="514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extLst>
              <a:ext uri="{FF2B5EF4-FFF2-40B4-BE49-F238E27FC236}">
                <a16:creationId xmlns:a16="http://schemas.microsoft.com/office/drawing/2014/main" id="{37F2B667-1546-43E0-B001-97ECECC2CEE3}"/>
              </a:ext>
            </a:extLst>
          </p:cNvPr>
          <p:cNvPicPr/>
          <p:nvPr userDrawn="1"/>
        </p:nvPicPr>
        <p:blipFill>
          <a:blip r:embed="rId18"/>
          <a:stretch>
            <a:fillRect/>
          </a:stretch>
        </p:blipFill>
        <p:spPr>
          <a:xfrm>
            <a:off x="10345738" y="13546082"/>
            <a:ext cx="8437562" cy="4545812"/>
          </a:xfrm>
          <a:prstGeom prst="rect">
            <a:avLst/>
          </a:prstGeom>
        </p:spPr>
      </p:pic>
      <p:pic>
        <p:nvPicPr>
          <p:cNvPr id="28" name="Picture 27">
            <a:extLst>
              <a:ext uri="{FF2B5EF4-FFF2-40B4-BE49-F238E27FC236}">
                <a16:creationId xmlns:a16="http://schemas.microsoft.com/office/drawing/2014/main" id="{9F9529A8-076C-4A42-8BA6-3E77F37D8DE2}"/>
              </a:ext>
            </a:extLst>
          </p:cNvPr>
          <p:cNvPicPr/>
          <p:nvPr userDrawn="1"/>
        </p:nvPicPr>
        <p:blipFill>
          <a:blip r:embed="rId19">
            <a:extLst>
              <a:ext uri="{28A0092B-C50C-407E-A947-70E740481C1C}">
                <a14:useLocalDpi xmlns:a14="http://schemas.microsoft.com/office/drawing/2010/main" val="0"/>
              </a:ext>
            </a:extLst>
          </a:blip>
          <a:stretch>
            <a:fillRect/>
          </a:stretch>
        </p:blipFill>
        <p:spPr>
          <a:xfrm>
            <a:off x="10406310" y="21833832"/>
            <a:ext cx="9588500" cy="5621628"/>
          </a:xfrm>
          <a:prstGeom prst="rect">
            <a:avLst/>
          </a:prstGeom>
        </p:spPr>
      </p:pic>
      <p:pic>
        <p:nvPicPr>
          <p:cNvPr id="5" name="Picture 4" descr="Map&#10;&#10;Description automatically generated">
            <a:extLst>
              <a:ext uri="{FF2B5EF4-FFF2-40B4-BE49-F238E27FC236}">
                <a16:creationId xmlns:a16="http://schemas.microsoft.com/office/drawing/2014/main" id="{BF7B9272-7A68-4023-B7EE-00C7C0A27B22}"/>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21237870" y="16929164"/>
            <a:ext cx="8595548" cy="4505954"/>
          </a:xfrm>
          <a:prstGeom prst="rect">
            <a:avLst/>
          </a:prstGeom>
        </p:spPr>
      </p:pic>
      <p:pic>
        <p:nvPicPr>
          <p:cNvPr id="6" name="Picture 5">
            <a:extLst>
              <a:ext uri="{FF2B5EF4-FFF2-40B4-BE49-F238E27FC236}">
                <a16:creationId xmlns:a16="http://schemas.microsoft.com/office/drawing/2014/main" id="{F333810C-F94B-4C0D-B0BB-B592E236B199}"/>
              </a:ext>
            </a:extLst>
          </p:cNvPr>
          <p:cNvPicPr>
            <a:picLocks noChangeAspect="1"/>
          </p:cNvPicPr>
          <p:nvPr userDrawn="1"/>
        </p:nvPicPr>
        <p:blipFill>
          <a:blip r:embed="rId21"/>
          <a:stretch>
            <a:fillRect/>
          </a:stretch>
        </p:blipFill>
        <p:spPr>
          <a:xfrm>
            <a:off x="373189" y="24964096"/>
            <a:ext cx="9346946" cy="11593288"/>
          </a:xfrm>
          <a:prstGeom prst="rect">
            <a:avLst/>
          </a:prstGeom>
        </p:spPr>
      </p:pic>
      <p:sp>
        <p:nvSpPr>
          <p:cNvPr id="4" name="AutoShape 2">
            <a:extLst>
              <a:ext uri="{FF2B5EF4-FFF2-40B4-BE49-F238E27FC236}">
                <a16:creationId xmlns:a16="http://schemas.microsoft.com/office/drawing/2014/main" id="{274537C4-3081-4379-8E16-FFD0672D18D3}"/>
              </a:ext>
            </a:extLst>
          </p:cNvPr>
          <p:cNvSpPr>
            <a:spLocks noChangeAspect="1" noChangeArrowheads="1"/>
          </p:cNvSpPr>
          <p:nvPr userDrawn="1"/>
        </p:nvSpPr>
        <p:spPr bwMode="auto">
          <a:xfrm>
            <a:off x="14987588" y="21251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8" name="Picture 17">
            <a:extLst>
              <a:ext uri="{FF2B5EF4-FFF2-40B4-BE49-F238E27FC236}">
                <a16:creationId xmlns:a16="http://schemas.microsoft.com/office/drawing/2014/main" id="{BC1F6542-2A11-49E5-9146-1196CA9B2E74}"/>
              </a:ext>
            </a:extLst>
          </p:cNvPr>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10110557" y="32229135"/>
            <a:ext cx="9346946" cy="562162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Arial" pitchFamily="34" charset="0"/>
        </a:defRPr>
      </a:lvl2pPr>
      <a:lvl3pPr algn="ctr" defTabSz="4176713" rtl="0" eaLnBrk="0" fontAlgn="base" hangingPunct="0">
        <a:spcBef>
          <a:spcPct val="0"/>
        </a:spcBef>
        <a:spcAft>
          <a:spcPct val="0"/>
        </a:spcAft>
        <a:defRPr sz="20100">
          <a:solidFill>
            <a:schemeClr val="tx2"/>
          </a:solidFill>
          <a:latin typeface="Arial" pitchFamily="34" charset="0"/>
        </a:defRPr>
      </a:lvl3pPr>
      <a:lvl4pPr algn="ctr" defTabSz="4176713" rtl="0" eaLnBrk="0" fontAlgn="base" hangingPunct="0">
        <a:spcBef>
          <a:spcPct val="0"/>
        </a:spcBef>
        <a:spcAft>
          <a:spcPct val="0"/>
        </a:spcAft>
        <a:defRPr sz="20100">
          <a:solidFill>
            <a:schemeClr val="tx2"/>
          </a:solidFill>
          <a:latin typeface="Arial" pitchFamily="34" charset="0"/>
        </a:defRPr>
      </a:lvl4pPr>
      <a:lvl5pPr algn="ctr" defTabSz="4176713" rtl="0" eaLnBrk="0" fontAlgn="base" hangingPunct="0">
        <a:spcBef>
          <a:spcPct val="0"/>
        </a:spcBef>
        <a:spcAft>
          <a:spcPct val="0"/>
        </a:spcAft>
        <a:defRPr sz="20100">
          <a:solidFill>
            <a:schemeClr val="tx2"/>
          </a:solidFill>
          <a:latin typeface="Arial" pitchFamily="34" charset="0"/>
        </a:defRPr>
      </a:lvl5pPr>
      <a:lvl6pPr marL="457200" algn="ctr" defTabSz="4176713" rtl="0" fontAlgn="base">
        <a:spcBef>
          <a:spcPct val="0"/>
        </a:spcBef>
        <a:spcAft>
          <a:spcPct val="0"/>
        </a:spcAft>
        <a:defRPr sz="20100">
          <a:solidFill>
            <a:schemeClr val="tx2"/>
          </a:solidFill>
          <a:latin typeface="Arial" pitchFamily="34" charset="0"/>
        </a:defRPr>
      </a:lvl6pPr>
      <a:lvl7pPr marL="914400" algn="ctr" defTabSz="4176713" rtl="0" fontAlgn="base">
        <a:spcBef>
          <a:spcPct val="0"/>
        </a:spcBef>
        <a:spcAft>
          <a:spcPct val="0"/>
        </a:spcAft>
        <a:defRPr sz="20100">
          <a:solidFill>
            <a:schemeClr val="tx2"/>
          </a:solidFill>
          <a:latin typeface="Arial" pitchFamily="34" charset="0"/>
        </a:defRPr>
      </a:lvl7pPr>
      <a:lvl8pPr marL="1371600" algn="ctr" defTabSz="4176713" rtl="0" fontAlgn="base">
        <a:spcBef>
          <a:spcPct val="0"/>
        </a:spcBef>
        <a:spcAft>
          <a:spcPct val="0"/>
        </a:spcAft>
        <a:defRPr sz="20100">
          <a:solidFill>
            <a:schemeClr val="tx2"/>
          </a:solidFill>
          <a:latin typeface="Arial" pitchFamily="34" charset="0"/>
        </a:defRPr>
      </a:lvl8pPr>
      <a:lvl9pPr marL="1828800" algn="ctr" defTabSz="4176713" rtl="0" fontAlgn="base">
        <a:spcBef>
          <a:spcPct val="0"/>
        </a:spcBef>
        <a:spcAft>
          <a:spcPct val="0"/>
        </a:spcAft>
        <a:defRPr sz="20100">
          <a:solidFill>
            <a:schemeClr val="tx2"/>
          </a:solidFill>
          <a:latin typeface="Arial" pitchFamily="34" charset="0"/>
        </a:defRPr>
      </a:lvl9pPr>
    </p:titleStyle>
    <p:bodyStyle>
      <a:lvl1pPr marL="1566863" indent="-1566863" algn="l" defTabSz="4176713" rtl="0" eaLnBrk="0" fontAlgn="base" hangingPunct="0">
        <a:spcBef>
          <a:spcPct val="20000"/>
        </a:spcBef>
        <a:spcAft>
          <a:spcPct val="0"/>
        </a:spcAft>
        <a:buChar char="•"/>
        <a:defRPr sz="14600">
          <a:solidFill>
            <a:schemeClr val="tx1"/>
          </a:solidFill>
          <a:latin typeface="+mn-lt"/>
          <a:ea typeface="+mn-ea"/>
          <a:cs typeface="+mn-cs"/>
        </a:defRPr>
      </a:lvl1pPr>
      <a:lvl2pPr marL="3394075" indent="-1306513" algn="l" defTabSz="4176713" rtl="0" eaLnBrk="0" fontAlgn="base" hangingPunct="0">
        <a:spcBef>
          <a:spcPct val="20000"/>
        </a:spcBef>
        <a:spcAft>
          <a:spcPct val="0"/>
        </a:spcAft>
        <a:buChar char="–"/>
        <a:defRPr sz="12800">
          <a:solidFill>
            <a:schemeClr val="tx1"/>
          </a:solidFill>
          <a:latin typeface="+mn-lt"/>
        </a:defRPr>
      </a:lvl2pPr>
      <a:lvl3pPr marL="5221288" indent="-1044575" algn="l" defTabSz="4176713" rtl="0" eaLnBrk="0" fontAlgn="base" hangingPunct="0">
        <a:spcBef>
          <a:spcPct val="20000"/>
        </a:spcBef>
        <a:spcAft>
          <a:spcPct val="0"/>
        </a:spcAft>
        <a:buChar char="•"/>
        <a:defRPr sz="11000">
          <a:solidFill>
            <a:schemeClr val="tx1"/>
          </a:solidFill>
          <a:latin typeface="+mn-lt"/>
        </a:defRPr>
      </a:lvl3pPr>
      <a:lvl4pPr marL="7308850" indent="-1044575" algn="l" defTabSz="4176713" rtl="0" eaLnBrk="0" fontAlgn="base" hangingPunct="0">
        <a:spcBef>
          <a:spcPct val="20000"/>
        </a:spcBef>
        <a:spcAft>
          <a:spcPct val="0"/>
        </a:spcAft>
        <a:buChar char="–"/>
        <a:defRPr sz="9100">
          <a:solidFill>
            <a:schemeClr val="tx1"/>
          </a:solidFill>
          <a:latin typeface="+mn-lt"/>
        </a:defRPr>
      </a:lvl4pPr>
      <a:lvl5pPr marL="9396413" indent="-1042988" algn="l" defTabSz="4176713" rtl="0" eaLnBrk="0" fontAlgn="base" hangingPunct="0">
        <a:spcBef>
          <a:spcPct val="20000"/>
        </a:spcBef>
        <a:spcAft>
          <a:spcPct val="0"/>
        </a:spcAft>
        <a:buChar char="»"/>
        <a:defRPr sz="9100">
          <a:solidFill>
            <a:schemeClr val="tx1"/>
          </a:solidFill>
          <a:latin typeface="+mn-lt"/>
        </a:defRPr>
      </a:lvl5pPr>
      <a:lvl6pPr marL="9853613" indent="-1042988" algn="l" defTabSz="4176713" rtl="0" fontAlgn="base">
        <a:spcBef>
          <a:spcPct val="20000"/>
        </a:spcBef>
        <a:spcAft>
          <a:spcPct val="0"/>
        </a:spcAft>
        <a:buChar char="»"/>
        <a:defRPr sz="9100">
          <a:solidFill>
            <a:schemeClr val="tx1"/>
          </a:solidFill>
          <a:latin typeface="+mn-lt"/>
        </a:defRPr>
      </a:lvl6pPr>
      <a:lvl7pPr marL="10310813" indent="-1042988" algn="l" defTabSz="4176713" rtl="0" fontAlgn="base">
        <a:spcBef>
          <a:spcPct val="20000"/>
        </a:spcBef>
        <a:spcAft>
          <a:spcPct val="0"/>
        </a:spcAft>
        <a:buChar char="»"/>
        <a:defRPr sz="9100">
          <a:solidFill>
            <a:schemeClr val="tx1"/>
          </a:solidFill>
          <a:latin typeface="+mn-lt"/>
        </a:defRPr>
      </a:lvl7pPr>
      <a:lvl8pPr marL="10768013" indent="-1042988" algn="l" defTabSz="4176713" rtl="0" fontAlgn="base">
        <a:spcBef>
          <a:spcPct val="20000"/>
        </a:spcBef>
        <a:spcAft>
          <a:spcPct val="0"/>
        </a:spcAft>
        <a:buChar char="»"/>
        <a:defRPr sz="9100">
          <a:solidFill>
            <a:schemeClr val="tx1"/>
          </a:solidFill>
          <a:latin typeface="+mn-lt"/>
        </a:defRPr>
      </a:lvl8pPr>
      <a:lvl9pPr marL="11225213" indent="-1042988" algn="l" defTabSz="4176713"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en-US" sz="8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en-US" sz="8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Words>
  <Application>Microsoft Office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Times New Roman</vt:lpstr>
      <vt:lpstr>Default Design</vt:lpstr>
      <vt:lpstr>PowerPoint Presentation</vt:lpstr>
    </vt:vector>
  </TitlesOfParts>
  <Company>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brianlynch</dc:creator>
  <cp:lastModifiedBy>Adrian Golias</cp:lastModifiedBy>
  <cp:revision>23</cp:revision>
  <dcterms:created xsi:type="dcterms:W3CDTF">2008-10-01T13:10:30Z</dcterms:created>
  <dcterms:modified xsi:type="dcterms:W3CDTF">2021-04-25T19:51:13Z</dcterms:modified>
</cp:coreProperties>
</file>