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64" r:id="rId2"/>
    <p:sldId id="256" r:id="rId3"/>
    <p:sldId id="257" r:id="rId4"/>
    <p:sldId id="259" r:id="rId5"/>
    <p:sldId id="263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silla Turnar" initials="CT" lastIdx="1" clrIdx="0">
    <p:extLst>
      <p:ext uri="{19B8F6BF-5375-455C-9EA6-DF929625EA0E}">
        <p15:presenceInfo xmlns:p15="http://schemas.microsoft.com/office/powerpoint/2012/main" userId="Csilla Turn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70473-1236-464E-805D-2FC91C62ED7A}" v="6" dt="2021-04-18T20:56:54.703"/>
    <p1510:client id="{9BD875C8-EFAB-4B11-BA76-91DA86CC39B7}" v="9" dt="2021-04-19T18:28:46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8F91-3BC6-4857-95EB-D608845B6CC0}" type="datetimeFigureOut">
              <a:rPr lang="en-IE" smtClean="0"/>
              <a:t>25/04/2021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8511-9572-4A52-8740-72CAA5B792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052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8F91-3BC6-4857-95EB-D608845B6CC0}" type="datetimeFigureOut">
              <a:rPr lang="en-IE" smtClean="0"/>
              <a:t>25/04/2021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8511-9572-4A52-8740-72CAA5B792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42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8F91-3BC6-4857-95EB-D608845B6CC0}" type="datetimeFigureOut">
              <a:rPr lang="en-IE" smtClean="0"/>
              <a:t>25/04/2021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8511-9572-4A52-8740-72CAA5B79208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2250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8F91-3BC6-4857-95EB-D608845B6CC0}" type="datetimeFigureOut">
              <a:rPr lang="en-IE" smtClean="0"/>
              <a:t>25/04/2021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8511-9572-4A52-8740-72CAA5B792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8039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8F91-3BC6-4857-95EB-D608845B6CC0}" type="datetimeFigureOut">
              <a:rPr lang="en-IE" smtClean="0"/>
              <a:t>25/04/2021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8511-9572-4A52-8740-72CAA5B79208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915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8F91-3BC6-4857-95EB-D608845B6CC0}" type="datetimeFigureOut">
              <a:rPr lang="en-IE" smtClean="0"/>
              <a:t>25/04/2021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8511-9572-4A52-8740-72CAA5B792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8643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8F91-3BC6-4857-95EB-D608845B6CC0}" type="datetimeFigureOut">
              <a:rPr lang="en-IE" smtClean="0"/>
              <a:t>25/04/2021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8511-9572-4A52-8740-72CAA5B792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4080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8F91-3BC6-4857-95EB-D608845B6CC0}" type="datetimeFigureOut">
              <a:rPr lang="en-IE" smtClean="0"/>
              <a:t>25/04/2021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8511-9572-4A52-8740-72CAA5B792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894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8F91-3BC6-4857-95EB-D608845B6CC0}" type="datetimeFigureOut">
              <a:rPr lang="en-IE" smtClean="0"/>
              <a:t>25/04/2021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8511-9572-4A52-8740-72CAA5B792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78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8F91-3BC6-4857-95EB-D608845B6CC0}" type="datetimeFigureOut">
              <a:rPr lang="en-IE" smtClean="0"/>
              <a:t>25/04/2021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8511-9572-4A52-8740-72CAA5B792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871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8F91-3BC6-4857-95EB-D608845B6CC0}" type="datetimeFigureOut">
              <a:rPr lang="en-IE" smtClean="0"/>
              <a:t>25/04/2021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8511-9572-4A52-8740-72CAA5B792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524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8F91-3BC6-4857-95EB-D608845B6CC0}" type="datetimeFigureOut">
              <a:rPr lang="en-IE" smtClean="0"/>
              <a:t>25/04/2021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8511-9572-4A52-8740-72CAA5B792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029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8F91-3BC6-4857-95EB-D608845B6CC0}" type="datetimeFigureOut">
              <a:rPr lang="en-IE" smtClean="0"/>
              <a:t>25/04/2021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8511-9572-4A52-8740-72CAA5B792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053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8F91-3BC6-4857-95EB-D608845B6CC0}" type="datetimeFigureOut">
              <a:rPr lang="en-IE" smtClean="0"/>
              <a:t>25/04/2021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8511-9572-4A52-8740-72CAA5B792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508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8F91-3BC6-4857-95EB-D608845B6CC0}" type="datetimeFigureOut">
              <a:rPr lang="en-IE" smtClean="0"/>
              <a:t>25/04/2021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8511-9572-4A52-8740-72CAA5B792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56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8511-9572-4A52-8740-72CAA5B79208}" type="slidenum">
              <a:rPr lang="en-IE" smtClean="0"/>
              <a:t>‹#›</a:t>
            </a:fld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8F91-3BC6-4857-95EB-D608845B6CC0}" type="datetimeFigureOut">
              <a:rPr lang="en-IE" smtClean="0"/>
              <a:t>25/04/2021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594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68F91-3BC6-4857-95EB-D608845B6CC0}" type="datetimeFigureOut">
              <a:rPr lang="en-IE" smtClean="0"/>
              <a:t>25/04/2021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2E8511-9572-4A52-8740-72CAA5B792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749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7F50-DB41-4EC2-BFBD-E5DC9AFA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489430" cy="120996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3200" b="1" kern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Privacy Preserving Covid-19 Vaccination Status Query for Proactive Infection Prevention</a:t>
            </a:r>
            <a:endParaRPr lang="en-IE" sz="32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036493-E0E3-4BCB-833B-DF04A91D9FB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39" y="2567709"/>
            <a:ext cx="8386619" cy="40882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5D4F80-F2C4-4AB9-9F71-0286192BB068}"/>
              </a:ext>
            </a:extLst>
          </p:cNvPr>
          <p:cNvSpPr txBox="1"/>
          <p:nvPr/>
        </p:nvSpPr>
        <p:spPr>
          <a:xfrm>
            <a:off x="2447635" y="1967467"/>
            <a:ext cx="789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B0F0"/>
                </a:solidFill>
              </a:rPr>
              <a:t>Presentation by: Adrian Golias, Csilla Turnar, Via De Catalina</a:t>
            </a:r>
          </a:p>
        </p:txBody>
      </p:sp>
    </p:spTree>
    <p:extLst>
      <p:ext uri="{BB962C8B-B14F-4D97-AF65-F5344CB8AC3E}">
        <p14:creationId xmlns:p14="http://schemas.microsoft.com/office/powerpoint/2010/main" val="110597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1F8A-67BC-41D0-9A0E-3C70655EE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363" y="503470"/>
            <a:ext cx="9144000" cy="1096730"/>
          </a:xfrm>
        </p:spPr>
        <p:txBody>
          <a:bodyPr/>
          <a:lstStyle/>
          <a:p>
            <a:pPr algn="ctr"/>
            <a:r>
              <a:rPr lang="en-IE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C8966-5251-4BF6-95CF-EF6443A04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51824"/>
            <a:ext cx="9144000" cy="320597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rgbClr val="00B0F0"/>
                </a:solidFill>
              </a:rPr>
              <a:t>Present vaccination coverage in given locations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rgbClr val="00B0F0"/>
                </a:solidFill>
              </a:rPr>
              <a:t>We are presuming that validated vaccination data is entered into our app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rgbClr val="00B0F0"/>
                </a:solidFill>
              </a:rPr>
              <a:t>Phones send their obfuscated location and their vaccinated status hourly to the cloud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rgbClr val="00B0F0"/>
                </a:solidFill>
              </a:rPr>
              <a:t>A task runs hourly to generate percentage of vaccination coverage in every location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rgbClr val="00B0F0"/>
                </a:solidFill>
              </a:rPr>
              <a:t>When a user sends a query the application will return a percentage of vaccination  coverage in their current location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E" dirty="0">
              <a:solidFill>
                <a:srgbClr val="00B0F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E" dirty="0">
              <a:solidFill>
                <a:srgbClr val="00B0F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9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E417-BEC9-47F7-A5C3-A7C20C48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323175" cy="1246910"/>
          </a:xfrm>
        </p:spPr>
        <p:txBody>
          <a:bodyPr>
            <a:normAutofit fontScale="90000"/>
          </a:bodyPr>
          <a:lstStyle/>
          <a:p>
            <a:pPr lvl="0" algn="ctr" fontAlgn="base">
              <a:spcBef>
                <a:spcPts val="800"/>
              </a:spcBef>
              <a:spcAft>
                <a:spcPts val="400"/>
              </a:spcAft>
              <a:buSzPts val="1000"/>
              <a:tabLst>
                <a:tab pos="137160" algn="l"/>
                <a:tab pos="365760" algn="l"/>
              </a:tabLst>
            </a:pPr>
            <a:br>
              <a:rPr lang="en-IE" sz="1800" b="1" u="none" strike="noStrike" kern="0" cap="small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r>
              <a:rPr lang="en-IE" sz="6000" dirty="0">
                <a:solidFill>
                  <a:srgbClr val="0070C0"/>
                </a:solidFill>
              </a:rPr>
              <a:t>Related work/literature review</a:t>
            </a:r>
            <a:br>
              <a:rPr lang="en-IE" sz="2800" b="1" u="none" strike="noStrike" kern="0" cap="small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DEBF-70DE-4CC9-9B0B-FB8E8C9C2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2073"/>
            <a:ext cx="8596668" cy="3889289"/>
          </a:xfrm>
        </p:spPr>
        <p:txBody>
          <a:bodyPr/>
          <a:lstStyle/>
          <a:p>
            <a:pPr marL="457200" lvl="1" indent="0" fontAlgn="base">
              <a:spcBef>
                <a:spcPts val="600"/>
              </a:spcBef>
              <a:spcAft>
                <a:spcPts val="300"/>
              </a:spcAft>
              <a:buSzPts val="1000"/>
              <a:buNone/>
              <a:tabLst>
                <a:tab pos="228600" algn="l"/>
              </a:tabLst>
            </a:pPr>
            <a:r>
              <a:rPr lang="en-IE" sz="2000" dirty="0">
                <a:solidFill>
                  <a:srgbClr val="0070C0"/>
                </a:solidFill>
              </a:rPr>
              <a:t>Vaccination tracking systems</a:t>
            </a:r>
          </a:p>
          <a:p>
            <a:pPr marL="685800" algn="just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rgbClr val="00B0F0"/>
                </a:solidFill>
              </a:rPr>
              <a:t>blockchain based </a:t>
            </a:r>
            <a:r>
              <a:rPr lang="en-GB" sz="2000" dirty="0">
                <a:solidFill>
                  <a:srgbClr val="00B0F0"/>
                </a:solidFill>
              </a:rPr>
              <a:t>(Deka et al.) </a:t>
            </a:r>
            <a:r>
              <a:rPr lang="en-IE" sz="2000" dirty="0">
                <a:solidFill>
                  <a:srgbClr val="00B0F0"/>
                </a:solidFill>
              </a:rPr>
              <a:t> </a:t>
            </a:r>
          </a:p>
          <a:p>
            <a:pPr marL="685800" algn="just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rgbClr val="00B0F0"/>
                </a:solidFill>
              </a:rPr>
              <a:t>distributed ledger based  (acyclic graph) (Bencic et al.)</a:t>
            </a:r>
          </a:p>
          <a:p>
            <a:pPr marL="457200" lvl="1" indent="0" fontAlgn="base">
              <a:spcBef>
                <a:spcPts val="600"/>
              </a:spcBef>
              <a:spcAft>
                <a:spcPts val="300"/>
              </a:spcAft>
              <a:buSzPts val="1000"/>
              <a:buNone/>
              <a:tabLst>
                <a:tab pos="228600" algn="l"/>
              </a:tabLst>
            </a:pPr>
            <a:r>
              <a:rPr lang="en-IE" sz="2000" dirty="0">
                <a:solidFill>
                  <a:srgbClr val="0070C0"/>
                </a:solidFill>
              </a:rPr>
              <a:t>Privacy Preserving/Differential Privacy</a:t>
            </a:r>
          </a:p>
          <a:p>
            <a:pPr marL="685800" algn="just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rgbClr val="00B0F0"/>
                </a:solidFill>
              </a:rPr>
              <a:t>Covid 19 Tracing apps: ENS, </a:t>
            </a:r>
            <a:r>
              <a:rPr lang="en-IE" sz="2000" dirty="0" err="1">
                <a:solidFill>
                  <a:srgbClr val="00B0F0"/>
                </a:solidFill>
              </a:rPr>
              <a:t>TraceTogether</a:t>
            </a:r>
            <a:endParaRPr lang="en-IE" sz="2000" dirty="0">
              <a:solidFill>
                <a:srgbClr val="00B0F0"/>
              </a:solidFill>
            </a:endParaRPr>
          </a:p>
          <a:p>
            <a:pPr marL="685800" algn="just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rgbClr val="00B0F0"/>
                </a:solidFill>
              </a:rPr>
              <a:t>Laplace Mechanism</a:t>
            </a:r>
          </a:p>
          <a:p>
            <a:pPr marL="457200" lvl="1" indent="0" fontAlgn="base">
              <a:spcBef>
                <a:spcPts val="600"/>
              </a:spcBef>
              <a:spcAft>
                <a:spcPts val="300"/>
              </a:spcAft>
              <a:buSzPts val="1000"/>
              <a:buNone/>
              <a:tabLst>
                <a:tab pos="228600" algn="l"/>
              </a:tabLst>
            </a:pPr>
            <a:r>
              <a:rPr lang="en-IE" sz="2000" dirty="0">
                <a:solidFill>
                  <a:srgbClr val="0070C0"/>
                </a:solidFill>
              </a:rPr>
              <a:t>Location Tracking</a:t>
            </a:r>
          </a:p>
          <a:p>
            <a:pPr marL="685800" algn="just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rgbClr val="00B0F0"/>
                </a:solidFill>
              </a:rPr>
              <a:t> Triangulation , AGPS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454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5EDDA3-D7EC-4227-A931-C57FDD195AAC}"/>
              </a:ext>
            </a:extLst>
          </p:cNvPr>
          <p:cNvSpPr txBox="1"/>
          <p:nvPr/>
        </p:nvSpPr>
        <p:spPr>
          <a:xfrm>
            <a:off x="1771684" y="373841"/>
            <a:ext cx="74738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Testing</a:t>
            </a:r>
            <a:endParaRPr lang="en-IE" sz="54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8BF89-74BE-4DC3-B619-758407A50628}"/>
              </a:ext>
            </a:extLst>
          </p:cNvPr>
          <p:cNvSpPr txBox="1"/>
          <p:nvPr/>
        </p:nvSpPr>
        <p:spPr>
          <a:xfrm>
            <a:off x="1597981" y="1275041"/>
            <a:ext cx="7821227" cy="4785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fontAlgn="base">
              <a:spcBef>
                <a:spcPts val="600"/>
              </a:spcBef>
              <a:spcAft>
                <a:spcPts val="300"/>
              </a:spcAft>
              <a:buSzPts val="1000"/>
              <a:buNone/>
              <a:tabLst>
                <a:tab pos="228600" algn="l"/>
              </a:tabLst>
            </a:pPr>
            <a:endParaRPr lang="en-IE" sz="2000" dirty="0">
              <a:solidFill>
                <a:srgbClr val="0070C0"/>
              </a:solidFill>
            </a:endParaRPr>
          </a:p>
          <a:p>
            <a:pPr marL="457200" lvl="1" indent="0" fontAlgn="base">
              <a:spcBef>
                <a:spcPts val="600"/>
              </a:spcBef>
              <a:spcAft>
                <a:spcPts val="300"/>
              </a:spcAft>
              <a:buSzPts val="1000"/>
              <a:buNone/>
              <a:tabLst>
                <a:tab pos="228600" algn="l"/>
              </a:tabLst>
            </a:pPr>
            <a:r>
              <a:rPr lang="en-IE" sz="2000" dirty="0">
                <a:solidFill>
                  <a:srgbClr val="0070C0"/>
                </a:solidFill>
              </a:rPr>
              <a:t>Test1</a:t>
            </a:r>
          </a:p>
          <a:p>
            <a:pPr marL="6858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 </a:t>
            </a:r>
            <a:r>
              <a:rPr lang="en-IE" sz="2000" dirty="0">
                <a:solidFill>
                  <a:srgbClr val="00B0F0"/>
                </a:solidFill>
              </a:rPr>
              <a:t> Comparison of real location data versus masked data</a:t>
            </a:r>
          </a:p>
          <a:p>
            <a:pPr marL="685800" algn="just">
              <a:buFont typeface="Arial" panose="020B0604020202020204" pitchFamily="34" charset="0"/>
              <a:buChar char="•"/>
            </a:pPr>
            <a:endParaRPr lang="en-IE" sz="2000" dirty="0">
              <a:solidFill>
                <a:srgbClr val="0070C0"/>
              </a:solidFill>
            </a:endParaRPr>
          </a:p>
          <a:p>
            <a:pPr lvl="1" fontAlgn="base">
              <a:spcBef>
                <a:spcPts val="600"/>
              </a:spcBef>
              <a:spcAft>
                <a:spcPts val="300"/>
              </a:spcAft>
              <a:buSzPts val="1000"/>
              <a:tabLst>
                <a:tab pos="228600" algn="l"/>
              </a:tabLst>
            </a:pPr>
            <a:r>
              <a:rPr lang="en-IE" sz="2000" dirty="0">
                <a:solidFill>
                  <a:srgbClr val="0070C0"/>
                </a:solidFill>
              </a:rPr>
              <a:t>Test2</a:t>
            </a:r>
          </a:p>
          <a:p>
            <a:pPr marL="1028700" indent="-342900" algn="just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rgbClr val="00B0F0"/>
                </a:solidFill>
              </a:rPr>
              <a:t>Quorum check with high and low density population in the area</a:t>
            </a:r>
          </a:p>
          <a:p>
            <a:pPr marL="1028700" indent="-342900" algn="just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rgbClr val="00B0F0"/>
                </a:solidFill>
              </a:rPr>
              <a:t>Density check – will the system maintain consistency?</a:t>
            </a:r>
            <a:endParaRPr lang="en-IE" sz="2000" dirty="0">
              <a:solidFill>
                <a:srgbClr val="0070C0"/>
              </a:solidFill>
            </a:endParaRPr>
          </a:p>
          <a:p>
            <a:pPr marL="685800" algn="just"/>
            <a:endParaRPr lang="en-IE" sz="2000" dirty="0">
              <a:solidFill>
                <a:srgbClr val="00B0F0"/>
              </a:solidFill>
            </a:endParaRPr>
          </a:p>
          <a:p>
            <a:pPr lvl="1" fontAlgn="base">
              <a:spcBef>
                <a:spcPts val="600"/>
              </a:spcBef>
              <a:spcAft>
                <a:spcPts val="300"/>
              </a:spcAft>
              <a:buSzPts val="1000"/>
              <a:tabLst>
                <a:tab pos="228600" algn="l"/>
              </a:tabLst>
            </a:pPr>
            <a:r>
              <a:rPr lang="en-IE" sz="2000" dirty="0">
                <a:solidFill>
                  <a:srgbClr val="0070C0"/>
                </a:solidFill>
              </a:rPr>
              <a:t>Test 3</a:t>
            </a:r>
          </a:p>
          <a:p>
            <a:pPr marL="1028700" indent="-342900" algn="just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rgbClr val="00B0F0"/>
                </a:solidFill>
              </a:rPr>
              <a:t>Scalability check – can a query expand to cover wider area?</a:t>
            </a:r>
          </a:p>
          <a:p>
            <a:pPr marL="685800" algn="just">
              <a:buFont typeface="Arial" panose="020B0604020202020204" pitchFamily="34" charset="0"/>
              <a:buChar char="•"/>
            </a:pPr>
            <a:endParaRPr lang="en-IE" sz="2000" dirty="0">
              <a:solidFill>
                <a:srgbClr val="00B0F0"/>
              </a:solidFill>
            </a:endParaRPr>
          </a:p>
          <a:p>
            <a:pPr marL="685800" algn="just">
              <a:buFont typeface="Arial" panose="020B0604020202020204" pitchFamily="34" charset="0"/>
              <a:buChar char="•"/>
            </a:pPr>
            <a:endParaRPr lang="en-IE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2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239F7D-1987-435C-8694-82548A64BDD7}"/>
              </a:ext>
            </a:extLst>
          </p:cNvPr>
          <p:cNvSpPr txBox="1"/>
          <p:nvPr/>
        </p:nvSpPr>
        <p:spPr>
          <a:xfrm>
            <a:off x="852256" y="1317757"/>
            <a:ext cx="5166159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B0F0"/>
                </a:solidFill>
              </a:rPr>
              <a:t>Predefined/obfuscated Areas – Black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B0F0"/>
                </a:solidFill>
              </a:rPr>
              <a:t>Query Device – Yellow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B0F0"/>
                </a:solidFill>
              </a:rPr>
              <a:t>Masked Query Device – Blue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B0F0"/>
                </a:solidFill>
              </a:rPr>
              <a:t>Vaccinated Devices – Green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B0F0"/>
                </a:solidFill>
              </a:rPr>
              <a:t>Non-vaccinated Devices- Red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B0F0"/>
                </a:solidFill>
              </a:rPr>
              <a:t>Dotted circle represents actual query area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B0F0"/>
                </a:solidFill>
              </a:rPr>
              <a:t>Blue shaded circle represents obfuscated query area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F7762-4276-4652-965F-57965B9FE7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788" y="5011808"/>
            <a:ext cx="2294890" cy="1708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B22A2C98-97F9-4D34-AEA9-A48B82CC1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17757"/>
            <a:ext cx="4679127" cy="4068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C55651-820D-4107-B890-38E50160BD5B}"/>
              </a:ext>
            </a:extLst>
          </p:cNvPr>
          <p:cNvSpPr txBox="1"/>
          <p:nvPr/>
        </p:nvSpPr>
        <p:spPr>
          <a:xfrm>
            <a:off x="2507942" y="365858"/>
            <a:ext cx="60989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Test 1 - Results</a:t>
            </a:r>
            <a:endParaRPr lang="en-IE" sz="54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4A5EFA-6AD4-4E67-BB92-AACE8A0B3998}"/>
              </a:ext>
            </a:extLst>
          </p:cNvPr>
          <p:cNvSpPr txBox="1"/>
          <p:nvPr/>
        </p:nvSpPr>
        <p:spPr>
          <a:xfrm>
            <a:off x="852256" y="4969390"/>
            <a:ext cx="3052438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>
                <a:solidFill>
                  <a:srgbClr val="00B0F0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19941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040789-CC7E-470A-8841-D85E74622FF8}"/>
              </a:ext>
            </a:extLst>
          </p:cNvPr>
          <p:cNvSpPr txBox="1"/>
          <p:nvPr/>
        </p:nvSpPr>
        <p:spPr>
          <a:xfrm>
            <a:off x="1046023" y="2613970"/>
            <a:ext cx="5396205" cy="1179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B0F0"/>
                </a:solidFill>
              </a:rPr>
              <a:t>Area density test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B0F0"/>
                </a:solidFill>
              </a:rPr>
              <a:t>Results of low vs high density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B0F0"/>
                </a:solidFill>
              </a:rPr>
              <a:t>Server query rejection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2CBBD-4094-4E7F-9CB0-FEE0961B3970}"/>
              </a:ext>
            </a:extLst>
          </p:cNvPr>
          <p:cNvSpPr txBox="1"/>
          <p:nvPr/>
        </p:nvSpPr>
        <p:spPr>
          <a:xfrm>
            <a:off x="2507942" y="365858"/>
            <a:ext cx="60989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Test 2 - Results</a:t>
            </a:r>
            <a:endParaRPr lang="en-IE" sz="54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2817B2-EFC4-42AC-957F-B6B2BE752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038" y="1707514"/>
            <a:ext cx="6144482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14417453-03FC-49BA-A0FD-0DF97F785DA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872" y="1829893"/>
            <a:ext cx="5870394" cy="45260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E593BB-0539-4944-9C22-D8EEF79DBCA0}"/>
              </a:ext>
            </a:extLst>
          </p:cNvPr>
          <p:cNvSpPr txBox="1"/>
          <p:nvPr/>
        </p:nvSpPr>
        <p:spPr>
          <a:xfrm>
            <a:off x="2507942" y="365858"/>
            <a:ext cx="60989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Test 3 - Results</a:t>
            </a:r>
            <a:endParaRPr lang="en-IE" sz="54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5BD08-C436-481B-B8A2-E806DB7D6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44" y="5017448"/>
            <a:ext cx="4191585" cy="12670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D6FF2-EE4D-4637-89A9-11D9751F5981}"/>
              </a:ext>
            </a:extLst>
          </p:cNvPr>
          <p:cNvSpPr txBox="1"/>
          <p:nvPr/>
        </p:nvSpPr>
        <p:spPr>
          <a:xfrm>
            <a:off x="144687" y="2091682"/>
            <a:ext cx="54127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indent="-342900" algn="just">
              <a:buFont typeface="Arial" panose="020B0604020202020204" pitchFamily="34" charset="0"/>
              <a:buChar char="•"/>
            </a:pPr>
            <a:r>
              <a:rPr lang="en-IE" sz="1800" dirty="0">
                <a:solidFill>
                  <a:srgbClr val="00B0F0"/>
                </a:solidFill>
              </a:rPr>
              <a:t>Scalability check </a:t>
            </a:r>
            <a:r>
              <a:rPr lang="en-IE" dirty="0">
                <a:solidFill>
                  <a:srgbClr val="00B0F0"/>
                </a:solidFill>
              </a:rPr>
              <a:t>covering wide query area</a:t>
            </a:r>
          </a:p>
          <a:p>
            <a:pPr marL="1485900" lvl="1" indent="-342900" algn="just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00B0F0"/>
                </a:solidFill>
              </a:rPr>
              <a:t>Small scale query: 0.66 Km radius</a:t>
            </a:r>
          </a:p>
          <a:p>
            <a:pPr marL="1485900" lvl="1" indent="-342900" algn="just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00B0F0"/>
                </a:solidFill>
              </a:rPr>
              <a:t>Medium scale query: 1.34 Km radius</a:t>
            </a:r>
          </a:p>
          <a:p>
            <a:pPr marL="1485900" lvl="1" indent="-342900" algn="just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00B0F0"/>
                </a:solidFill>
              </a:rPr>
              <a:t>Large scale query: 13.4 Km radius</a:t>
            </a:r>
          </a:p>
          <a:p>
            <a:pPr marL="1028700" indent="-342900" algn="just">
              <a:buFont typeface="Arial" panose="020B0604020202020204" pitchFamily="34" charset="0"/>
              <a:buChar char="•"/>
            </a:pPr>
            <a:endParaRPr lang="en-IE" sz="1800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5B0322-5AFF-4340-B7B7-0FDBA3A14952}"/>
              </a:ext>
            </a:extLst>
          </p:cNvPr>
          <p:cNvSpPr txBox="1"/>
          <p:nvPr/>
        </p:nvSpPr>
        <p:spPr>
          <a:xfrm>
            <a:off x="769129" y="4511729"/>
            <a:ext cx="3052438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>
                <a:solidFill>
                  <a:srgbClr val="00B0F0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11494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B16077-C038-45B3-A0DC-1FF85329819A}"/>
              </a:ext>
            </a:extLst>
          </p:cNvPr>
          <p:cNvSpPr txBox="1"/>
          <p:nvPr/>
        </p:nvSpPr>
        <p:spPr>
          <a:xfrm>
            <a:off x="2071103" y="351711"/>
            <a:ext cx="74738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Conclusion</a:t>
            </a:r>
            <a:endParaRPr lang="en-IE" sz="54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D87273-6623-4B6A-B126-239243310297}"/>
              </a:ext>
            </a:extLst>
          </p:cNvPr>
          <p:cNvSpPr txBox="1"/>
          <p:nvPr/>
        </p:nvSpPr>
        <p:spPr>
          <a:xfrm>
            <a:off x="1046023" y="2613970"/>
            <a:ext cx="5396205" cy="1179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B0F0"/>
                </a:solidFill>
              </a:rPr>
              <a:t>The app gives accurate results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B0F0"/>
                </a:solidFill>
              </a:rPr>
              <a:t>Privacy is preserved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B0F0"/>
                </a:solidFill>
              </a:rPr>
              <a:t>Scalable</a:t>
            </a:r>
          </a:p>
        </p:txBody>
      </p:sp>
    </p:spTree>
    <p:extLst>
      <p:ext uri="{BB962C8B-B14F-4D97-AF65-F5344CB8AC3E}">
        <p14:creationId xmlns:p14="http://schemas.microsoft.com/office/powerpoint/2010/main" val="38402030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280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Privacy Preserving Covid-19 Vaccination Status Query for Proactive Infection Prevention</vt:lpstr>
      <vt:lpstr>Introduction</vt:lpstr>
      <vt:lpstr> Related work/literature review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Csilla Turnar</dc:creator>
  <cp:lastModifiedBy>Adrian Golias</cp:lastModifiedBy>
  <cp:revision>8</cp:revision>
  <dcterms:created xsi:type="dcterms:W3CDTF">2021-04-18T20:21:02Z</dcterms:created>
  <dcterms:modified xsi:type="dcterms:W3CDTF">2021-04-25T19:57:40Z</dcterms:modified>
</cp:coreProperties>
</file>