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265" r:id="rId3"/>
    <p:sldId id="267" r:id="rId4"/>
    <p:sldId id="272" r:id="rId5"/>
    <p:sldId id="270" r:id="rId6"/>
    <p:sldId id="275" r:id="rId7"/>
    <p:sldId id="301" r:id="rId8"/>
    <p:sldId id="276" r:id="rId9"/>
    <p:sldId id="277" r:id="rId10"/>
    <p:sldId id="278" r:id="rId11"/>
    <p:sldId id="279" r:id="rId12"/>
    <p:sldId id="284" r:id="rId13"/>
    <p:sldId id="280" r:id="rId14"/>
    <p:sldId id="290" r:id="rId15"/>
    <p:sldId id="291" r:id="rId16"/>
    <p:sldId id="293" r:id="rId17"/>
    <p:sldId id="294" r:id="rId18"/>
    <p:sldId id="297" r:id="rId19"/>
    <p:sldId id="296" r:id="rId20"/>
    <p:sldId id="298" r:id="rId21"/>
    <p:sldId id="299" r:id="rId22"/>
    <p:sldId id="302" r:id="rId23"/>
    <p:sldId id="303" r:id="rId24"/>
    <p:sldId id="306" r:id="rId25"/>
    <p:sldId id="274" r:id="rId26"/>
    <p:sldId id="307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9" r:id="rId36"/>
    <p:sldId id="273" r:id="rId37"/>
    <p:sldId id="339" r:id="rId38"/>
    <p:sldId id="305" r:id="rId39"/>
    <p:sldId id="317" r:id="rId40"/>
    <p:sldId id="320" r:id="rId41"/>
    <p:sldId id="321" r:id="rId42"/>
    <p:sldId id="322" r:id="rId43"/>
    <p:sldId id="324" r:id="rId44"/>
    <p:sldId id="325" r:id="rId45"/>
    <p:sldId id="326" r:id="rId46"/>
    <p:sldId id="327" r:id="rId47"/>
    <p:sldId id="331" r:id="rId48"/>
    <p:sldId id="332" r:id="rId49"/>
    <p:sldId id="334" r:id="rId50"/>
    <p:sldId id="328" r:id="rId51"/>
    <p:sldId id="329" r:id="rId52"/>
    <p:sldId id="330" r:id="rId53"/>
    <p:sldId id="335" r:id="rId54"/>
    <p:sldId id="336" r:id="rId55"/>
    <p:sldId id="337" r:id="rId56"/>
    <p:sldId id="338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  <a:srgbClr val="440418"/>
    <a:srgbClr val="540000"/>
    <a:srgbClr val="710626"/>
    <a:srgbClr val="860000"/>
    <a:srgbClr val="1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501" autoAdjust="0"/>
  </p:normalViewPr>
  <p:slideViewPr>
    <p:cSldViewPr snapToGrid="0" snapToObjects="1">
      <p:cViewPr varScale="1">
        <p:scale>
          <a:sx n="84" d="100"/>
          <a:sy n="84" d="100"/>
        </p:scale>
        <p:origin x="1122" y="78"/>
      </p:cViewPr>
      <p:guideLst>
        <p:guide orient="horz" pos="2064"/>
        <p:guide pos="2880"/>
      </p:guideLst>
    </p:cSldViewPr>
  </p:slideViewPr>
  <p:outlineViewPr>
    <p:cViewPr>
      <p:scale>
        <a:sx n="33" d="100"/>
        <a:sy n="33" d="100"/>
      </p:scale>
      <p:origin x="0" y="-16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6A192-89F2-44C6-B07F-1B83CE44D511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32F87-7895-4624-A4AE-ACD3588F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5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2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4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09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00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500000">
                <a:lumMod val="67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-23815"/>
            <a:ext cx="2956863" cy="29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" y="-59531"/>
            <a:ext cx="3557116" cy="889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github.io/" TargetMode="External"/><Relationship Id="rId2" Type="http://schemas.openxmlformats.org/officeDocument/2006/relationships/hyperlink" Target="https://git-scm.com/book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-lectures.github.io/" TargetMode="External"/><Relationship Id="rId4" Type="http://schemas.openxmlformats.org/officeDocument/2006/relationships/hyperlink" Target="http://pcottle.github.io/learnGitBranching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0000">
                <a:lumMod val="16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0864" y="2227031"/>
            <a:ext cx="5361690" cy="1755957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  <a:t>Introduction to </a:t>
            </a:r>
            <a:r>
              <a:rPr lang="en-US" sz="2800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Git</a:t>
            </a:r>
            <a: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endParaRPr lang="en-US" sz="28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7069" y="3537793"/>
            <a:ext cx="2169279" cy="38881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dirty="0" smtClean="0">
                <a:latin typeface="Miriam" panose="020B0502050101010101" pitchFamily="34" charset="-79"/>
                <a:cs typeface="Miriam" panose="020B0502050101010101" pitchFamily="34" charset="-79"/>
              </a:rPr>
              <a:t>James </a:t>
            </a:r>
            <a:r>
              <a:rPr lang="en-US" sz="2000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Gerity</a:t>
            </a:r>
            <a:endParaRPr lang="en-US" sz="20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09" y="170249"/>
            <a:ext cx="4632291" cy="1158073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659089" y="3926607"/>
            <a:ext cx="1705239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0F4F9CB-1C05-4986-B519-E0AD17B47FBC}" type="datetime4">
              <a:rPr lang="en-US" sz="1600" smtClean="0">
                <a:latin typeface="Miriam" panose="020B0502050101010101" pitchFamily="34" charset="-79"/>
                <a:cs typeface="Miriam" panose="020B0502050101010101" pitchFamily="34" charset="-79"/>
              </a:rPr>
              <a:pPr algn="ctr"/>
              <a:t>February 4, 2016</a:t>
            </a:fld>
            <a:endParaRPr lang="en-US" sz="16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057996" y="6328391"/>
            <a:ext cx="4907425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Miriam" panose="020B0502050101010101" pitchFamily="34" charset="-79"/>
                <a:cs typeface="Miriam" panose="020B0502050101010101" pitchFamily="34" charset="-79"/>
              </a:rPr>
              <a:t>Slides available at http://www.github.com/jgerity/talks</a:t>
            </a:r>
          </a:p>
        </p:txBody>
      </p:sp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Git</a:t>
            </a:r>
            <a:r>
              <a:rPr lang="en-US" dirty="0" smtClean="0"/>
              <a:t> works, the short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change C again, but not file A.  We’ll keep pointing to version A1 of it.</a:t>
            </a:r>
            <a:endParaRPr lang="en-US" sz="3200" dirty="0"/>
          </a:p>
        </p:txBody>
      </p:sp>
      <p:pic>
        <p:nvPicPr>
          <p:cNvPr id="2050" name="Picture 2" descr="Git stores data as snapshots of the project over time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3" r="40942"/>
          <a:stretch/>
        </p:blipFill>
        <p:spPr bwMode="auto">
          <a:xfrm>
            <a:off x="457200" y="3309257"/>
            <a:ext cx="4757057" cy="28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5721" y="6488668"/>
            <a:ext cx="6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Figure from the </a:t>
            </a:r>
            <a:r>
              <a:rPr lang="en-US" sz="1200" dirty="0" err="1" smtClean="0"/>
              <a:t>Git</a:t>
            </a:r>
            <a:r>
              <a:rPr lang="en-US" sz="1200" dirty="0" smtClean="0"/>
              <a:t> Book, edited, used </a:t>
            </a:r>
            <a:r>
              <a:rPr lang="en-US" sz="1200" dirty="0"/>
              <a:t>under CC-3.0: http://creativecommons.org/licenses/by/3.0/</a:t>
            </a:r>
          </a:p>
        </p:txBody>
      </p:sp>
    </p:spTree>
    <p:extLst>
      <p:ext uri="{BB962C8B-B14F-4D97-AF65-F5344CB8AC3E}">
        <p14:creationId xmlns:p14="http://schemas.microsoft.com/office/powerpoint/2010/main" val="126576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Git</a:t>
            </a:r>
            <a:r>
              <a:rPr lang="en-US" dirty="0" smtClean="0"/>
              <a:t> works, the short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 </a:t>
            </a:r>
            <a:r>
              <a:rPr lang="en-US" dirty="0" err="1" smtClean="0"/>
              <a:t>nauseum</a:t>
            </a:r>
            <a:endParaRPr lang="en-US" sz="3200" dirty="0"/>
          </a:p>
        </p:txBody>
      </p:sp>
      <p:pic>
        <p:nvPicPr>
          <p:cNvPr id="2050" name="Picture 2" descr="Git stores data as snapshots of the project over time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592" r="-548" b="-1"/>
          <a:stretch/>
        </p:blipFill>
        <p:spPr bwMode="auto">
          <a:xfrm>
            <a:off x="457200" y="2971800"/>
            <a:ext cx="8098971" cy="315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98814" y="6488668"/>
            <a:ext cx="6346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from the </a:t>
            </a:r>
            <a:r>
              <a:rPr lang="en-US" sz="1200" dirty="0" err="1"/>
              <a:t>Git</a:t>
            </a:r>
            <a:r>
              <a:rPr lang="en-US" sz="1200" dirty="0"/>
              <a:t> Book, used under CC-3.0: http://creativecommons.org/licenses/by/3.0/</a:t>
            </a:r>
          </a:p>
        </p:txBody>
      </p:sp>
    </p:spTree>
    <p:extLst>
      <p:ext uri="{BB962C8B-B14F-4D97-AF65-F5344CB8AC3E}">
        <p14:creationId xmlns:p14="http://schemas.microsoft.com/office/powerpoint/2010/main" val="376651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familiar?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38042" y="6448332"/>
            <a:ext cx="72679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Image courtesy of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xkcd.com under CC-2.5: http://creativecommons.org/licenses/by-nc/2.5/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4686" y="2049270"/>
            <a:ext cx="4942113" cy="4076893"/>
          </a:xfrm>
        </p:spPr>
        <p:txBody>
          <a:bodyPr/>
          <a:lstStyle/>
          <a:p>
            <a:r>
              <a:rPr lang="en-US" dirty="0" smtClean="0"/>
              <a:t>Tools are only as good as our ability to use them effectively!</a:t>
            </a:r>
          </a:p>
          <a:p>
            <a:pPr lvl="1"/>
            <a:r>
              <a:rPr lang="en-US" dirty="0" smtClean="0"/>
              <a:t>Sometimes</a:t>
            </a:r>
            <a:r>
              <a:rPr lang="en-US" dirty="0"/>
              <a:t>,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overkill</a:t>
            </a:r>
          </a:p>
          <a:p>
            <a:pPr lvl="1"/>
            <a:r>
              <a:rPr lang="en-US" dirty="0" smtClean="0"/>
              <a:t>When it’s not…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1026" name="Picture 2" descr="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52933"/>
            <a:ext cx="3143250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85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Git</a:t>
            </a:r>
            <a:r>
              <a:rPr lang="en-US" dirty="0" smtClean="0"/>
              <a:t> works, the less-short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fully understand how </a:t>
            </a:r>
            <a:r>
              <a:rPr lang="en-US" dirty="0" err="1" smtClean="0"/>
              <a:t>Git</a:t>
            </a:r>
            <a:r>
              <a:rPr lang="en-US" dirty="0" smtClean="0"/>
              <a:t> works, you need to understand 3 types of objects:</a:t>
            </a:r>
          </a:p>
          <a:p>
            <a:pPr lvl="1"/>
            <a:r>
              <a:rPr lang="en-US" dirty="0" smtClean="0">
                <a:solidFill>
                  <a:srgbClr val="1E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Blobs</a:t>
            </a:r>
            <a:r>
              <a:rPr lang="en-US" dirty="0" smtClean="0"/>
              <a:t> (file data)</a:t>
            </a:r>
          </a:p>
          <a:p>
            <a:pPr lvl="1"/>
            <a:r>
              <a:rPr lang="en-US" dirty="0" smtClean="0">
                <a:solidFill>
                  <a:srgbClr val="1E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Trees</a:t>
            </a:r>
            <a:r>
              <a:rPr lang="en-US" dirty="0" smtClean="0"/>
              <a:t> (directory layout)</a:t>
            </a:r>
          </a:p>
          <a:p>
            <a:pPr lvl="1"/>
            <a:r>
              <a:rPr lang="en-US" dirty="0">
                <a:solidFill>
                  <a:srgbClr val="1E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Commits</a:t>
            </a:r>
            <a:r>
              <a:rPr lang="en-US" dirty="0" smtClean="0"/>
              <a:t> (trees + metadata)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4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77543" y="4060371"/>
            <a:ext cx="3309257" cy="248194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.</a:t>
            </a:r>
            <a:r>
              <a:rPr lang="en-US" b="1" i="1" dirty="0" err="1" smtClean="0">
                <a:solidFill>
                  <a:schemeClr val="tx1"/>
                </a:solidFill>
              </a:rPr>
              <a:t>git</a:t>
            </a:r>
            <a:r>
              <a:rPr lang="en-US" b="1" i="1" dirty="0" smtClean="0">
                <a:solidFill>
                  <a:schemeClr val="tx1"/>
                </a:solidFill>
              </a:rPr>
              <a:t>/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under the </a:t>
            </a:r>
            <a:r>
              <a:rPr lang="en-US" dirty="0"/>
              <a:t>hood? - blobs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237072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At the most basic level, </a:t>
            </a:r>
            <a:r>
              <a:rPr lang="en-US" sz="3200" dirty="0" err="1" smtClean="0"/>
              <a:t>Git</a:t>
            </a:r>
            <a:r>
              <a:rPr lang="en-US" sz="3200" dirty="0" smtClean="0"/>
              <a:t> stores literal copies of files it is aware of.  These are called </a:t>
            </a:r>
            <a:r>
              <a:rPr lang="en-US" sz="3200" i="1" dirty="0" smtClean="0">
                <a:solidFill>
                  <a:srgbClr val="FF0000"/>
                </a:solidFill>
              </a:rPr>
              <a:t>blobs</a:t>
            </a:r>
            <a:r>
              <a:rPr lang="en-US" dirty="0" smtClean="0"/>
              <a:t>, and are stored in the .</a:t>
            </a:r>
            <a:r>
              <a:rPr lang="en-US" dirty="0" err="1" smtClean="0"/>
              <a:t>git</a:t>
            </a:r>
            <a:r>
              <a:rPr lang="en-US" dirty="0" smtClean="0"/>
              <a:t> folder.</a:t>
            </a:r>
          </a:p>
        </p:txBody>
      </p:sp>
      <p:pic>
        <p:nvPicPr>
          <p:cNvPr id="2050" name="Picture 2" descr="Git stores data as snapshots of the project over time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8477" r="83512" b="45944"/>
          <a:stretch/>
        </p:blipFill>
        <p:spPr bwMode="auto">
          <a:xfrm>
            <a:off x="5584370" y="5273076"/>
            <a:ext cx="1328057" cy="47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it stores data as snapshots of the project over time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1491" r="83512" b="22930"/>
          <a:stretch/>
        </p:blipFill>
        <p:spPr bwMode="auto">
          <a:xfrm>
            <a:off x="6760025" y="4595342"/>
            <a:ext cx="1328057" cy="47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Git stores data as snapshots of the project over time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3" t="38477" r="62700" b="45944"/>
          <a:stretch/>
        </p:blipFill>
        <p:spPr bwMode="auto">
          <a:xfrm>
            <a:off x="7195455" y="5730539"/>
            <a:ext cx="1328057" cy="47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419991"/>
            <a:ext cx="4844142" cy="1706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a file doesn’t change, we don’t need a new copy!</a:t>
            </a:r>
          </a:p>
        </p:txBody>
      </p:sp>
    </p:spTree>
    <p:extLst>
      <p:ext uri="{BB962C8B-B14F-4D97-AF65-F5344CB8AC3E}">
        <p14:creationId xmlns:p14="http://schemas.microsoft.com/office/powerpoint/2010/main" val="101801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under the </a:t>
            </a:r>
            <a:r>
              <a:rPr lang="en-US" dirty="0"/>
              <a:t>hood? -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2370721"/>
          </a:xfrm>
        </p:spPr>
        <p:txBody>
          <a:bodyPr>
            <a:normAutofit/>
          </a:bodyPr>
          <a:lstStyle/>
          <a:p>
            <a:r>
              <a:rPr lang="en-US" dirty="0"/>
              <a:t>To point to different blobs and describe how they’re organized, we use </a:t>
            </a:r>
            <a:r>
              <a:rPr lang="en-US" i="1" dirty="0">
                <a:solidFill>
                  <a:srgbClr val="FF0000"/>
                </a:solidFill>
              </a:rPr>
              <a:t>trees</a:t>
            </a:r>
            <a:r>
              <a:rPr lang="en-US" dirty="0"/>
              <a:t>.  A tree is just a list of blobs and </a:t>
            </a:r>
            <a:r>
              <a:rPr lang="en-US" b="1" dirty="0"/>
              <a:t>other trees</a:t>
            </a:r>
            <a:r>
              <a:rPr lang="en-US" dirty="0"/>
              <a:t>.  Think of them as directories.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419991"/>
            <a:ext cx="4419600" cy="1703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Key point: trees do not </a:t>
            </a:r>
            <a:r>
              <a:rPr lang="en-US" i="1" dirty="0" smtClean="0"/>
              <a:t>contain</a:t>
            </a:r>
            <a:r>
              <a:rPr lang="en-US" dirty="0" smtClean="0"/>
              <a:t> blobs, they just point at them.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974772" y="4349893"/>
            <a:ext cx="3820885" cy="2185928"/>
            <a:chOff x="5187043" y="4136571"/>
            <a:chExt cx="3820885" cy="2185928"/>
          </a:xfrm>
        </p:grpSpPr>
        <p:grpSp>
          <p:nvGrpSpPr>
            <p:cNvPr id="11" name="Group 10"/>
            <p:cNvGrpSpPr/>
            <p:nvPr/>
          </p:nvGrpSpPr>
          <p:grpSpPr>
            <a:xfrm>
              <a:off x="7092045" y="4616328"/>
              <a:ext cx="1915883" cy="1706171"/>
              <a:chOff x="5306780" y="4419991"/>
              <a:chExt cx="1915883" cy="1706171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5306780" y="4419991"/>
                <a:ext cx="1915883" cy="170617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i="1" dirty="0" smtClean="0">
                    <a:solidFill>
                      <a:schemeClr val="tx1"/>
                    </a:solidFill>
                  </a:rPr>
                  <a:t>tree2</a:t>
                </a:r>
                <a:endParaRPr lang="en-US" b="1" i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5" name="Picture 2" descr="Git stores data as snapshots of the project over time.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813" t="38477" r="62700" b="45944"/>
              <a:stretch/>
            </p:blipFill>
            <p:spPr bwMode="auto">
              <a:xfrm>
                <a:off x="5377535" y="4859813"/>
                <a:ext cx="1328057" cy="4789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Git stores data as snapshots of the project over time.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61491" r="83512" b="22930"/>
              <a:stretch/>
            </p:blipFill>
            <p:spPr bwMode="auto">
              <a:xfrm>
                <a:off x="5812964" y="5448427"/>
                <a:ext cx="1328057" cy="4789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5187043" y="4616328"/>
              <a:ext cx="1616529" cy="1706171"/>
              <a:chOff x="2549980" y="4362016"/>
              <a:chExt cx="1616529" cy="1706171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2549980" y="4362016"/>
                <a:ext cx="1616529" cy="170617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i="1" dirty="0" smtClean="0">
                    <a:solidFill>
                      <a:schemeClr val="tx1"/>
                    </a:solidFill>
                  </a:rPr>
                  <a:t>tree1</a:t>
                </a:r>
                <a:endParaRPr lang="en-US" b="1" i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9" name="Picture 2" descr="Git stores data as snapshots of the project over time.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38477" r="83512" b="45944"/>
              <a:stretch/>
            </p:blipFill>
            <p:spPr bwMode="auto">
              <a:xfrm>
                <a:off x="2718709" y="5033590"/>
                <a:ext cx="1328057" cy="4789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Rounded Rectangle 19"/>
            <p:cNvSpPr/>
            <p:nvPr/>
          </p:nvSpPr>
          <p:spPr>
            <a:xfrm>
              <a:off x="5987143" y="4136571"/>
              <a:ext cx="1839686" cy="37011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Blobs in .</a:t>
              </a:r>
              <a:r>
                <a:rPr lang="en-US" dirty="0" err="1" smtClean="0">
                  <a:solidFill>
                    <a:schemeClr val="tx1"/>
                  </a:solidFill>
                </a:rPr>
                <a:t>git</a:t>
              </a:r>
              <a:r>
                <a:rPr lang="en-US" dirty="0" smtClean="0">
                  <a:solidFill>
                    <a:schemeClr val="tx1"/>
                  </a:solidFill>
                </a:rPr>
                <a:t>/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6444343" y="4506686"/>
              <a:ext cx="0" cy="93617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7347857" y="4506687"/>
              <a:ext cx="0" cy="6531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6" idx="1"/>
              <a:endCxn id="20" idx="2"/>
            </p:cNvCxnSpPr>
            <p:nvPr/>
          </p:nvCxnSpPr>
          <p:spPr>
            <a:xfrm rot="10800000">
              <a:off x="6906987" y="4506686"/>
              <a:ext cx="691243" cy="1377564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73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under the </a:t>
            </a:r>
            <a:r>
              <a:rPr lang="en-US" dirty="0"/>
              <a:t>hood? - </a:t>
            </a:r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390521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</a:t>
            </a:r>
            <a:r>
              <a:rPr lang="en-US" sz="3200" i="1" dirty="0" smtClean="0">
                <a:solidFill>
                  <a:srgbClr val="FF0000"/>
                </a:solidFill>
              </a:rPr>
              <a:t>commit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is the thing you’ll work with the most, but it’s just a special way to talk about a tree.</a:t>
            </a:r>
            <a:r>
              <a:rPr lang="en-US" dirty="0"/>
              <a:t> </a:t>
            </a:r>
            <a:r>
              <a:rPr lang="en-US" dirty="0" smtClean="0"/>
              <a:t> A commit is a tree + metadata about that tree (what came before it, who authored the commit, etc.)</a:t>
            </a:r>
          </a:p>
        </p:txBody>
      </p:sp>
    </p:spTree>
    <p:extLst>
      <p:ext uri="{BB962C8B-B14F-4D97-AF65-F5344CB8AC3E}">
        <p14:creationId xmlns:p14="http://schemas.microsoft.com/office/powerpoint/2010/main" val="277558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chacon.github.io/gitbook/assets/images/figure/objects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859" y="1826431"/>
            <a:ext cx="5888282" cy="480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under the </a:t>
            </a:r>
            <a:r>
              <a:rPr lang="en-US" dirty="0"/>
              <a:t>hood? - </a:t>
            </a:r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8814" y="6581001"/>
            <a:ext cx="6346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Figure from the </a:t>
            </a:r>
            <a:r>
              <a:rPr lang="en-US" sz="1200" dirty="0" err="1" smtClean="0"/>
              <a:t>Git</a:t>
            </a:r>
            <a:r>
              <a:rPr lang="en-US" sz="1200" dirty="0" smtClean="0"/>
              <a:t> Book, used </a:t>
            </a:r>
            <a:r>
              <a:rPr lang="en-US" sz="1200" dirty="0"/>
              <a:t>under CC-3.0: http://creativecommons.org/licenses/by/3.0/</a:t>
            </a:r>
          </a:p>
        </p:txBody>
      </p:sp>
    </p:spTree>
    <p:extLst>
      <p:ext uri="{BB962C8B-B14F-4D97-AF65-F5344CB8AC3E}">
        <p14:creationId xmlns:p14="http://schemas.microsoft.com/office/powerpoint/2010/main" val="314625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so how do I actually do stuff in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8" name="Picture 4" descr="http://i.imgur.com/EfwExZ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235671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35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090057" y="3287486"/>
            <a:ext cx="5007429" cy="10885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so how do I actually do stuff in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3905216"/>
          </a:xfrm>
        </p:spPr>
        <p:txBody>
          <a:bodyPr>
            <a:normAutofit/>
          </a:bodyPr>
          <a:lstStyle/>
          <a:p>
            <a:r>
              <a:rPr lang="en-US" sz="3200" u="sng" dirty="0" smtClean="0"/>
              <a:t>Always remember</a:t>
            </a:r>
            <a:r>
              <a:rPr lang="en-US" sz="3200" dirty="0" smtClean="0"/>
              <a:t>: the basic “unit” of a </a:t>
            </a:r>
            <a:r>
              <a:rPr lang="en-US" sz="3200" dirty="0" err="1" smtClean="0"/>
              <a:t>Git</a:t>
            </a:r>
            <a:r>
              <a:rPr lang="en-US" sz="3200" dirty="0" smtClean="0"/>
              <a:t> workflow is the </a:t>
            </a:r>
            <a:r>
              <a:rPr lang="en-US" sz="3200" dirty="0" smtClean="0">
                <a:solidFill>
                  <a:srgbClr val="FF0000"/>
                </a:solidFill>
              </a:rPr>
              <a:t>commit</a:t>
            </a:r>
          </a:p>
        </p:txBody>
      </p:sp>
      <p:pic>
        <p:nvPicPr>
          <p:cNvPr id="4" name="Picture 2" descr="Git stores data as snapshots of the project over time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737" r="39590"/>
          <a:stretch/>
        </p:blipFill>
        <p:spPr bwMode="auto">
          <a:xfrm>
            <a:off x="2231571" y="3690257"/>
            <a:ext cx="4865915" cy="280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145721" y="6581001"/>
            <a:ext cx="6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Figure from the </a:t>
            </a:r>
            <a:r>
              <a:rPr lang="en-US" sz="1200" dirty="0" err="1" smtClean="0"/>
              <a:t>Git</a:t>
            </a:r>
            <a:r>
              <a:rPr lang="en-US" sz="1200" dirty="0" smtClean="0"/>
              <a:t> Book, edited, used </a:t>
            </a:r>
            <a:r>
              <a:rPr lang="en-US" sz="1200" dirty="0"/>
              <a:t>under CC-3.0: http://creativecommons.org/licenses/by/3.0/</a:t>
            </a:r>
          </a:p>
        </p:txBody>
      </p:sp>
    </p:spTree>
    <p:extLst>
      <p:ext uri="{BB962C8B-B14F-4D97-AF65-F5344CB8AC3E}">
        <p14:creationId xmlns:p14="http://schemas.microsoft.com/office/powerpoint/2010/main" val="276597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familiar?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537" y="1891445"/>
            <a:ext cx="5114925" cy="4048125"/>
          </a:xfrm>
        </p:spPr>
      </p:pic>
      <p:sp>
        <p:nvSpPr>
          <p:cNvPr id="5" name="Rectangle 4"/>
          <p:cNvSpPr/>
          <p:nvPr/>
        </p:nvSpPr>
        <p:spPr>
          <a:xfrm>
            <a:off x="2557462" y="606657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"Piled Higher and Deeper" by Jorge Cham</a:t>
            </a:r>
            <a:b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www.phdcomics.com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1339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so how do I actually do stuff in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3905216"/>
          </a:xfrm>
        </p:spPr>
        <p:txBody>
          <a:bodyPr>
            <a:normAutofit/>
          </a:bodyPr>
          <a:lstStyle/>
          <a:p>
            <a:r>
              <a:rPr lang="en-US" dirty="0" smtClean="0"/>
              <a:t>When working with </a:t>
            </a:r>
            <a:r>
              <a:rPr lang="en-US" dirty="0" err="1" smtClean="0"/>
              <a:t>Git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1E0000"/>
                </a:solidFill>
              </a:rPr>
              <a:t>commits </a:t>
            </a:r>
            <a:r>
              <a:rPr lang="en-US" dirty="0" smtClean="0"/>
              <a:t>are typically built in 3 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Edit files (write code, etc.)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Tell </a:t>
            </a:r>
            <a:r>
              <a:rPr lang="en-US" dirty="0" err="1" smtClean="0"/>
              <a:t>git</a:t>
            </a:r>
            <a:r>
              <a:rPr lang="en-US" dirty="0" smtClean="0"/>
              <a:t> which files have changed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Tell </a:t>
            </a:r>
            <a:r>
              <a:rPr lang="en-US" dirty="0" err="1" smtClean="0"/>
              <a:t>git</a:t>
            </a:r>
            <a:r>
              <a:rPr lang="en-US" dirty="0" smtClean="0"/>
              <a:t> to save changes as a </a:t>
            </a:r>
            <a:r>
              <a:rPr lang="en-US" dirty="0" smtClean="0">
                <a:solidFill>
                  <a:srgbClr val="1E0000"/>
                </a:solidFill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8840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so how do I actually do stuff in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3905216"/>
          </a:xfrm>
        </p:spPr>
        <p:txBody>
          <a:bodyPr>
            <a:normAutofit/>
          </a:bodyPr>
          <a:lstStyle/>
          <a:p>
            <a:r>
              <a:rPr lang="en-US" dirty="0" smtClean="0"/>
              <a:t>When working with </a:t>
            </a:r>
            <a:r>
              <a:rPr lang="en-US" dirty="0" err="1" smtClean="0"/>
              <a:t>Git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1E0000"/>
                </a:solidFill>
              </a:rPr>
              <a:t>commits </a:t>
            </a:r>
            <a:r>
              <a:rPr lang="en-US" dirty="0" smtClean="0"/>
              <a:t>are typically built in 3 steps:</a:t>
            </a:r>
          </a:p>
        </p:txBody>
      </p:sp>
      <p:pic>
        <p:nvPicPr>
          <p:cNvPr id="2052" name="Picture 4" descr="Working directory, staging area, and Git director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196" y="3298240"/>
            <a:ext cx="5855607" cy="322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8274" y="6554373"/>
            <a:ext cx="6267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Figure from the </a:t>
            </a:r>
            <a:r>
              <a:rPr lang="en-US" sz="1200" dirty="0" err="1" smtClean="0"/>
              <a:t>Git</a:t>
            </a:r>
            <a:r>
              <a:rPr lang="en-US" sz="1200" dirty="0" smtClean="0"/>
              <a:t> Book, used </a:t>
            </a:r>
            <a:r>
              <a:rPr lang="en-US" sz="1200" dirty="0"/>
              <a:t>under CC-3.0: http://creativecommons.org/licenses/by/3.0/</a:t>
            </a:r>
          </a:p>
        </p:txBody>
      </p:sp>
    </p:spTree>
    <p:extLst>
      <p:ext uri="{BB962C8B-B14F-4D97-AF65-F5344CB8AC3E}">
        <p14:creationId xmlns:p14="http://schemas.microsoft.com/office/powerpoint/2010/main" val="103371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Working directory, staging area, and Git director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196" y="3298240"/>
            <a:ext cx="5855607" cy="322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OK, so how do I actually do stuff in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49270"/>
            <a:ext cx="8360229" cy="3905216"/>
          </a:xfrm>
        </p:spPr>
        <p:txBody>
          <a:bodyPr>
            <a:normAutofit/>
          </a:bodyPr>
          <a:lstStyle/>
          <a:p>
            <a:r>
              <a:rPr lang="en-US" dirty="0" smtClean="0"/>
              <a:t>Running the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add filename </a:t>
            </a:r>
            <a:r>
              <a:rPr lang="en-US" dirty="0" smtClean="0"/>
              <a:t>command tells </a:t>
            </a:r>
            <a:r>
              <a:rPr lang="en-US" dirty="0" err="1" smtClean="0"/>
              <a:t>Git</a:t>
            </a:r>
            <a:r>
              <a:rPr lang="en-US" dirty="0" smtClean="0"/>
              <a:t> to ‘stage’ the specified file/directory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38399" y="4811486"/>
            <a:ext cx="2100944" cy="8708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5721" y="6581001"/>
            <a:ext cx="6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Figure from the </a:t>
            </a:r>
            <a:r>
              <a:rPr lang="en-US" sz="1200" dirty="0" err="1" smtClean="0"/>
              <a:t>Git</a:t>
            </a:r>
            <a:r>
              <a:rPr lang="en-US" sz="1200" dirty="0" smtClean="0"/>
              <a:t> Book, edited, used </a:t>
            </a:r>
            <a:r>
              <a:rPr lang="en-US" sz="1200" dirty="0"/>
              <a:t>under CC-3.0: http://creativecommons.org/licenses/by/3.0/</a:t>
            </a:r>
          </a:p>
        </p:txBody>
      </p:sp>
    </p:spTree>
    <p:extLst>
      <p:ext uri="{BB962C8B-B14F-4D97-AF65-F5344CB8AC3E}">
        <p14:creationId xmlns:p14="http://schemas.microsoft.com/office/powerpoint/2010/main" val="139483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 how do I actually do stuff in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3905216"/>
          </a:xfrm>
        </p:spPr>
        <p:txBody>
          <a:bodyPr>
            <a:normAutofit/>
          </a:bodyPr>
          <a:lstStyle/>
          <a:p>
            <a:r>
              <a:rPr lang="en-US" dirty="0" smtClean="0"/>
              <a:t>Running the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commit </a:t>
            </a:r>
            <a:r>
              <a:rPr lang="en-US" dirty="0" smtClean="0"/>
              <a:t>command tells </a:t>
            </a:r>
            <a:r>
              <a:rPr lang="en-US" dirty="0" err="1" smtClean="0"/>
              <a:t>Git</a:t>
            </a:r>
            <a:r>
              <a:rPr lang="en-US" dirty="0" smtClean="0"/>
              <a:t> to compile </a:t>
            </a:r>
            <a:r>
              <a:rPr lang="en-US" u="sng" dirty="0" smtClean="0"/>
              <a:t>all</a:t>
            </a:r>
            <a:r>
              <a:rPr lang="en-US" dirty="0" smtClean="0"/>
              <a:t> staged items into a commit</a:t>
            </a:r>
          </a:p>
        </p:txBody>
      </p:sp>
      <p:pic>
        <p:nvPicPr>
          <p:cNvPr id="6" name="Picture 4" descr="Working directory, staging area, and Git director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196" y="3298240"/>
            <a:ext cx="5855607" cy="322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4571998" y="5453743"/>
            <a:ext cx="2090059" cy="8708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5721" y="6581001"/>
            <a:ext cx="6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Figure from the </a:t>
            </a:r>
            <a:r>
              <a:rPr lang="en-US" sz="1200" dirty="0" err="1" smtClean="0"/>
              <a:t>Git</a:t>
            </a:r>
            <a:r>
              <a:rPr lang="en-US" sz="1200" dirty="0" smtClean="0"/>
              <a:t> Book, edited, used </a:t>
            </a:r>
            <a:r>
              <a:rPr lang="en-US" sz="1200" dirty="0"/>
              <a:t>under CC-3.0: http://creativecommons.org/licenses/by/3.0/</a:t>
            </a:r>
          </a:p>
        </p:txBody>
      </p:sp>
    </p:spTree>
    <p:extLst>
      <p:ext uri="{BB962C8B-B14F-4D97-AF65-F5344CB8AC3E}">
        <p14:creationId xmlns:p14="http://schemas.microsoft.com/office/powerpoint/2010/main" val="171337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1"/>
            <a:ext cx="8229600" cy="238121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Once you create a commit, it is stored in the database, and is likely the “newest version” of your repository.</a:t>
            </a:r>
          </a:p>
          <a:p>
            <a:r>
              <a:rPr lang="en-US" dirty="0" smtClean="0"/>
              <a:t>Don’t forget, though, that </a:t>
            </a:r>
            <a:r>
              <a:rPr lang="en-US" dirty="0" err="1" smtClean="0"/>
              <a:t>Git’s</a:t>
            </a:r>
            <a:r>
              <a:rPr lang="en-US" dirty="0" smtClean="0"/>
              <a:t> database remembers what old commits looked like!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190750" y="4303487"/>
            <a:ext cx="4762500" cy="1998500"/>
            <a:chOff x="2190750" y="4703017"/>
            <a:chExt cx="4762500" cy="1998500"/>
          </a:xfrm>
        </p:grpSpPr>
        <p:pic>
          <p:nvPicPr>
            <p:cNvPr id="4098" name="Picture 2" descr="https://leanpub.com/site_images/progitreedited/fig0303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158"/>
            <a:stretch/>
          </p:blipFill>
          <p:spPr bwMode="auto">
            <a:xfrm>
              <a:off x="2190750" y="5246914"/>
              <a:ext cx="4762500" cy="145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2190750" y="5072349"/>
              <a:ext cx="47625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18214" y="4703017"/>
              <a:ext cx="707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38274" y="6554373"/>
            <a:ext cx="6267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Figure from the </a:t>
            </a:r>
            <a:r>
              <a:rPr lang="en-US" sz="1200" dirty="0" err="1" smtClean="0"/>
              <a:t>Git</a:t>
            </a:r>
            <a:r>
              <a:rPr lang="en-US" sz="1200" dirty="0" smtClean="0"/>
              <a:t> Book, used </a:t>
            </a:r>
            <a:r>
              <a:rPr lang="en-US" sz="1200" dirty="0"/>
              <a:t>under CC-3.0: http://creativecommons.org/licenses/by/3.0/</a:t>
            </a:r>
          </a:p>
        </p:txBody>
      </p:sp>
    </p:spTree>
    <p:extLst>
      <p:ext uri="{BB962C8B-B14F-4D97-AF65-F5344CB8AC3E}">
        <p14:creationId xmlns:p14="http://schemas.microsoft.com/office/powerpoint/2010/main" val="317702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</a:t>
            </a:r>
            <a:r>
              <a:rPr lang="en-US" dirty="0" err="1" smtClean="0"/>
              <a:t>Git</a:t>
            </a:r>
            <a:r>
              <a:rPr lang="en-US" dirty="0" smtClean="0"/>
              <a:t> is </a:t>
            </a:r>
            <a:r>
              <a:rPr lang="en-US" u="sng" dirty="0" smtClean="0"/>
              <a:t>distributed</a:t>
            </a:r>
            <a:r>
              <a:rPr lang="en-US" dirty="0" smtClean="0"/>
              <a:t>, in order to share your work with others, you must </a:t>
            </a:r>
            <a:r>
              <a:rPr lang="en-US" u="sng" dirty="0" smtClean="0"/>
              <a:t>distribute</a:t>
            </a:r>
            <a:r>
              <a:rPr lang="en-US" dirty="0" smtClean="0"/>
              <a:t> your repository to them.</a:t>
            </a:r>
          </a:p>
          <a:p>
            <a:pPr lvl="1"/>
            <a:r>
              <a:rPr lang="en-US" dirty="0" smtClean="0"/>
              <a:t>…and for anyone to share their work with you, vice versa!</a:t>
            </a:r>
          </a:p>
          <a:p>
            <a:r>
              <a:rPr lang="en-US" dirty="0" smtClean="0"/>
              <a:t>Typically, we want to store a repository somewhere to centralize all this </a:t>
            </a:r>
            <a:r>
              <a:rPr lang="en-US" i="1" dirty="0" smtClean="0">
                <a:solidFill>
                  <a:srgbClr val="FF0000"/>
                </a:solidFill>
              </a:rPr>
              <a:t>pushing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i="1" dirty="0" smtClean="0">
                <a:solidFill>
                  <a:srgbClr val="FF0000"/>
                </a:solidFill>
              </a:rPr>
              <a:t>pulling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repository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9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56330"/>
          </a:xfrm>
        </p:spPr>
        <p:txBody>
          <a:bodyPr>
            <a:normAutofit/>
          </a:bodyPr>
          <a:lstStyle/>
          <a:p>
            <a:r>
              <a:rPr lang="en-US" dirty="0" smtClean="0"/>
              <a:t>GitHub.com is just a free website that facilitates this exchange process</a:t>
            </a:r>
          </a:p>
          <a:p>
            <a:r>
              <a:rPr lang="en-US" dirty="0" smtClean="0"/>
              <a:t>You, as the owner of a repository can make local changes and </a:t>
            </a:r>
            <a:r>
              <a:rPr lang="en-US" i="1" dirty="0" smtClean="0">
                <a:solidFill>
                  <a:srgbClr val="FF0000"/>
                </a:solidFill>
              </a:rPr>
              <a:t>push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them to GitHub (update the remote copy)</a:t>
            </a:r>
          </a:p>
          <a:p>
            <a:r>
              <a:rPr lang="en-US" dirty="0" smtClean="0"/>
              <a:t>If I want to contribute to your work, I copy (</a:t>
            </a:r>
            <a:r>
              <a:rPr lang="en-US" i="1" dirty="0" smtClean="0">
                <a:solidFill>
                  <a:srgbClr val="FF0000"/>
                </a:solidFill>
              </a:rPr>
              <a:t>fork</a:t>
            </a:r>
            <a:r>
              <a:rPr lang="en-US" dirty="0" smtClean="0"/>
              <a:t>) your repository, change it, and then request that you </a:t>
            </a:r>
            <a:r>
              <a:rPr lang="en-US" i="1" dirty="0" smtClean="0">
                <a:solidFill>
                  <a:srgbClr val="FF0000"/>
                </a:solidFill>
              </a:rPr>
              <a:t>pull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data from my 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2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tour of branches in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>
                <a:solidFill>
                  <a:srgbClr val="FF0000"/>
                </a:solidFill>
              </a:rPr>
              <a:t>branch </a:t>
            </a:r>
            <a:r>
              <a:rPr lang="en-US" dirty="0" smtClean="0"/>
              <a:t>is an object that points to a particular commit.  There is always at least one branch, usually named “master.”</a:t>
            </a:r>
          </a:p>
          <a:p>
            <a:r>
              <a:rPr lang="en-US" dirty="0" smtClean="0"/>
              <a:t>If we created a new commit, we’d move master ‘forward.’</a:t>
            </a:r>
          </a:p>
          <a:p>
            <a:endParaRPr lang="en-US" dirty="0"/>
          </a:p>
        </p:txBody>
      </p:sp>
      <p:pic>
        <p:nvPicPr>
          <p:cNvPr id="8194" name="Picture 2" descr="Git Histor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810"/>
          <a:stretch/>
        </p:blipFill>
        <p:spPr bwMode="auto">
          <a:xfrm>
            <a:off x="1143000" y="4901916"/>
            <a:ext cx="6858000" cy="69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47837" y="6554373"/>
            <a:ext cx="5648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from http://hades.github.io/2010/01/git-your-friend-not-foe-vol-2-branches/</a:t>
            </a:r>
          </a:p>
        </p:txBody>
      </p:sp>
    </p:spTree>
    <p:extLst>
      <p:ext uri="{BB962C8B-B14F-4D97-AF65-F5344CB8AC3E}">
        <p14:creationId xmlns:p14="http://schemas.microsoft.com/office/powerpoint/2010/main" val="63276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tour </a:t>
            </a:r>
            <a:r>
              <a:rPr lang="en-US" dirty="0"/>
              <a:t>of branches in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Here, we have a second branch called ‘</a:t>
            </a:r>
            <a:r>
              <a:rPr lang="en-US" dirty="0" err="1" smtClean="0"/>
              <a:t>nice_feature</a:t>
            </a:r>
            <a:r>
              <a:rPr lang="en-US" dirty="0" smtClean="0"/>
              <a:t>’ that tracks another set of commits.  </a:t>
            </a:r>
          </a:p>
          <a:p>
            <a:r>
              <a:rPr lang="en-US" dirty="0" smtClean="0"/>
              <a:t>Since the two branches diverge, we can work on one without changing the other, which is often beneficial to development.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43000" y="5099545"/>
            <a:ext cx="6858000" cy="1368255"/>
            <a:chOff x="1143000" y="5074415"/>
            <a:chExt cx="6858000" cy="1368255"/>
          </a:xfrm>
        </p:grpSpPr>
        <p:pic>
          <p:nvPicPr>
            <p:cNvPr id="8194" name="Picture 2" descr="Git History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118"/>
            <a:stretch/>
          </p:blipFill>
          <p:spPr bwMode="auto">
            <a:xfrm>
              <a:off x="1143000" y="5074415"/>
              <a:ext cx="6858000" cy="1368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5932714" y="5783673"/>
              <a:ext cx="478972" cy="500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47837" y="6554373"/>
            <a:ext cx="5648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from http://hades.github.io/2010/01/git-your-friend-not-foe-vol-2-branches/</a:t>
            </a:r>
          </a:p>
        </p:txBody>
      </p:sp>
    </p:spTree>
    <p:extLst>
      <p:ext uri="{BB962C8B-B14F-4D97-AF65-F5344CB8AC3E}">
        <p14:creationId xmlns:p14="http://schemas.microsoft.com/office/powerpoint/2010/main" val="75967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tour </a:t>
            </a:r>
            <a:r>
              <a:rPr lang="en-US" dirty="0"/>
              <a:t>of branches in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some point, we want our new </a:t>
            </a:r>
            <a:r>
              <a:rPr lang="en-US" dirty="0" err="1" smtClean="0"/>
              <a:t>nice_feature</a:t>
            </a:r>
            <a:r>
              <a:rPr lang="en-US" dirty="0" smtClean="0"/>
              <a:t> to be integrated into the master branch’s code, too.  Since their commits are separate, this is called </a:t>
            </a:r>
            <a:r>
              <a:rPr lang="en-US" i="1" dirty="0" smtClean="0">
                <a:solidFill>
                  <a:srgbClr val="FF0000"/>
                </a:solidFill>
              </a:rPr>
              <a:t>merging</a:t>
            </a:r>
            <a:r>
              <a:rPr lang="en-US" dirty="0" smtClean="0"/>
              <a:t> the branches.</a:t>
            </a:r>
            <a:endParaRPr lang="en-US" dirty="0"/>
          </a:p>
        </p:txBody>
      </p:sp>
      <p:pic>
        <p:nvPicPr>
          <p:cNvPr id="8" name="Picture 2" descr="Git Histor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18"/>
          <a:stretch/>
        </p:blipFill>
        <p:spPr bwMode="auto">
          <a:xfrm>
            <a:off x="1143000" y="5099545"/>
            <a:ext cx="6858000" cy="136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47837" y="6554373"/>
            <a:ext cx="5648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from http://hades.github.io/2010/01/git-your-friend-not-foe-vol-2-branches/</a:t>
            </a:r>
          </a:p>
        </p:txBody>
      </p:sp>
    </p:spTree>
    <p:extLst>
      <p:ext uri="{BB962C8B-B14F-4D97-AF65-F5344CB8AC3E}">
        <p14:creationId xmlns:p14="http://schemas.microsoft.com/office/powerpoint/2010/main" val="193748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this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100" b="1" dirty="0" smtClean="0"/>
              <a:t>Version history</a:t>
            </a:r>
          </a:p>
          <a:p>
            <a:r>
              <a:rPr lang="en-US" dirty="0" smtClean="0"/>
              <a:t>Reproducible </a:t>
            </a:r>
            <a:r>
              <a:rPr lang="en-US" dirty="0"/>
              <a:t>research		 </a:t>
            </a:r>
            <a:endParaRPr lang="en-US" dirty="0" smtClean="0"/>
          </a:p>
          <a:p>
            <a:r>
              <a:rPr lang="en-US" dirty="0" smtClean="0"/>
              <a:t>Screwing </a:t>
            </a:r>
            <a:r>
              <a:rPr lang="en-US" dirty="0"/>
              <a:t>up is </a:t>
            </a:r>
            <a:r>
              <a:rPr lang="en-US" i="1" dirty="0"/>
              <a:t>part of the process	</a:t>
            </a:r>
            <a:r>
              <a:rPr lang="en-US" dirty="0" smtClean="0"/>
              <a:t>, but we’re afraid to destroy/lose work we’ve already done!</a:t>
            </a:r>
            <a:br>
              <a:rPr lang="en-US" dirty="0" smtClean="0"/>
            </a:br>
            <a:r>
              <a:rPr lang="en-US" dirty="0"/>
              <a:t>						</a:t>
            </a:r>
            <a:endParaRPr lang="en-US" dirty="0" smtClean="0"/>
          </a:p>
          <a:p>
            <a:pPr marL="0" indent="0">
              <a:buNone/>
            </a:pPr>
            <a:r>
              <a:rPr lang="en-US" sz="4100" b="1" dirty="0" smtClean="0"/>
              <a:t>Collaboration</a:t>
            </a:r>
          </a:p>
          <a:p>
            <a:r>
              <a:rPr lang="en-US" dirty="0" smtClean="0"/>
              <a:t>Everyone's crazy systems do </a:t>
            </a:r>
            <a:r>
              <a:rPr lang="en-US" dirty="0"/>
              <a:t>not work well </a:t>
            </a:r>
            <a:r>
              <a:rPr lang="en-US" dirty="0" smtClean="0"/>
              <a:t>together</a:t>
            </a:r>
            <a:r>
              <a:rPr lang="en-US" dirty="0"/>
              <a:t>			</a:t>
            </a:r>
            <a:endParaRPr lang="en-US" dirty="0" smtClean="0"/>
          </a:p>
          <a:p>
            <a:r>
              <a:rPr lang="en-US" dirty="0" smtClean="0"/>
              <a:t>Gets </a:t>
            </a:r>
            <a:r>
              <a:rPr lang="en-US" dirty="0"/>
              <a:t>out of sync very </a:t>
            </a:r>
            <a:r>
              <a:rPr lang="en-US" dirty="0" smtClean="0"/>
              <a:t>quickly</a:t>
            </a:r>
          </a:p>
          <a:p>
            <a:r>
              <a:rPr lang="en-US" dirty="0" smtClean="0"/>
              <a:t>Can't </a:t>
            </a:r>
            <a:r>
              <a:rPr lang="en-US" dirty="0"/>
              <a:t>tell what each person did without laborious manual documentation							</a:t>
            </a:r>
          </a:p>
        </p:txBody>
      </p:sp>
    </p:spTree>
    <p:extLst>
      <p:ext uri="{BB962C8B-B14F-4D97-AF65-F5344CB8AC3E}">
        <p14:creationId xmlns:p14="http://schemas.microsoft.com/office/powerpoint/2010/main" val="147522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tour </a:t>
            </a:r>
            <a:r>
              <a:rPr lang="en-US" dirty="0"/>
              <a:t>of branches in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that a </a:t>
            </a:r>
            <a:r>
              <a:rPr lang="en-US" i="1" dirty="0" smtClean="0">
                <a:solidFill>
                  <a:srgbClr val="FF0000"/>
                </a:solidFill>
              </a:rPr>
              <a:t>merge </a:t>
            </a:r>
            <a:r>
              <a:rPr lang="en-US" dirty="0" smtClean="0"/>
              <a:t>involves </a:t>
            </a:r>
            <a:r>
              <a:rPr lang="en-US" u="sng" dirty="0" smtClean="0"/>
              <a:t>two</a:t>
            </a:r>
            <a:r>
              <a:rPr lang="en-US" dirty="0" smtClean="0"/>
              <a:t> parent commits, instead of one!  There is a possibility of a </a:t>
            </a:r>
            <a:r>
              <a:rPr lang="en-US" i="1" dirty="0" smtClean="0"/>
              <a:t>conflict</a:t>
            </a:r>
            <a:r>
              <a:rPr lang="en-US" dirty="0" smtClean="0"/>
              <a:t> if we edit the same files.</a:t>
            </a: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is smart about merging, but sometimes you have to handle conflicts yourself.</a:t>
            </a:r>
            <a:endParaRPr lang="en-US" dirty="0"/>
          </a:p>
        </p:txBody>
      </p:sp>
      <p:pic>
        <p:nvPicPr>
          <p:cNvPr id="8" name="Picture 2" descr="Git Histor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18"/>
          <a:stretch/>
        </p:blipFill>
        <p:spPr bwMode="auto">
          <a:xfrm>
            <a:off x="1143000" y="5099545"/>
            <a:ext cx="6858000" cy="136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47837" y="6554373"/>
            <a:ext cx="5648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from http://hades.github.io/2010/01/git-your-friend-not-foe-vol-2-branches/</a:t>
            </a:r>
          </a:p>
        </p:txBody>
      </p:sp>
    </p:spTree>
    <p:extLst>
      <p:ext uri="{BB962C8B-B14F-4D97-AF65-F5344CB8AC3E}">
        <p14:creationId xmlns:p14="http://schemas.microsoft.com/office/powerpoint/2010/main" val="262373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tour </a:t>
            </a:r>
            <a:r>
              <a:rPr lang="en-US" dirty="0"/>
              <a:t>of branches in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that a </a:t>
            </a:r>
            <a:r>
              <a:rPr lang="en-US" i="1" dirty="0" smtClean="0">
                <a:solidFill>
                  <a:srgbClr val="FF0000"/>
                </a:solidFill>
              </a:rPr>
              <a:t>merge </a:t>
            </a:r>
            <a:r>
              <a:rPr lang="en-US" dirty="0" smtClean="0"/>
              <a:t>involves </a:t>
            </a:r>
            <a:r>
              <a:rPr lang="en-US" u="sng" dirty="0" smtClean="0"/>
              <a:t>two</a:t>
            </a:r>
            <a:r>
              <a:rPr lang="en-US" dirty="0" smtClean="0"/>
              <a:t> parent commits, instead of one!  There is a possibility of a </a:t>
            </a:r>
            <a:r>
              <a:rPr lang="en-US" i="1" dirty="0" smtClean="0"/>
              <a:t>conflict</a:t>
            </a:r>
            <a:r>
              <a:rPr lang="en-US" dirty="0" smtClean="0"/>
              <a:t> if we edit the same files.</a:t>
            </a: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is smart about merging, but sometimes you have to resolve conflicts yourself!</a:t>
            </a:r>
            <a:endParaRPr lang="en-US" dirty="0"/>
          </a:p>
        </p:txBody>
      </p:sp>
      <p:pic>
        <p:nvPicPr>
          <p:cNvPr id="8" name="Picture 2" descr="Git Histor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18"/>
          <a:stretch/>
        </p:blipFill>
        <p:spPr bwMode="auto">
          <a:xfrm>
            <a:off x="1143000" y="5099545"/>
            <a:ext cx="6858000" cy="136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47837" y="6554373"/>
            <a:ext cx="5648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from http://hades.github.io/2010/01/git-your-friend-not-foe-vol-2-branches/</a:t>
            </a:r>
          </a:p>
        </p:txBody>
      </p:sp>
    </p:spTree>
    <p:extLst>
      <p:ext uri="{BB962C8B-B14F-4D97-AF65-F5344CB8AC3E}">
        <p14:creationId xmlns:p14="http://schemas.microsoft.com/office/powerpoint/2010/main" val="230629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tour </a:t>
            </a:r>
            <a:r>
              <a:rPr lang="en-US" dirty="0"/>
              <a:t>of branches in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 course, we’re not limited to two branches…</a:t>
            </a:r>
            <a:endParaRPr lang="en-US" dirty="0"/>
          </a:p>
        </p:txBody>
      </p:sp>
      <p:pic>
        <p:nvPicPr>
          <p:cNvPr id="8" name="Picture 2" descr="Git Histor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270" b="17893"/>
          <a:stretch/>
        </p:blipFill>
        <p:spPr bwMode="auto">
          <a:xfrm>
            <a:off x="1099457" y="3183659"/>
            <a:ext cx="6945086" cy="234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47837" y="6554373"/>
            <a:ext cx="5648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from http://hades.github.io/2010/01/git-your-friend-not-foe-vol-2-branches/</a:t>
            </a:r>
          </a:p>
        </p:txBody>
      </p:sp>
    </p:spTree>
    <p:extLst>
      <p:ext uri="{BB962C8B-B14F-4D97-AF65-F5344CB8AC3E}">
        <p14:creationId xmlns:p14="http://schemas.microsoft.com/office/powerpoint/2010/main" val="282224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tour </a:t>
            </a:r>
            <a:r>
              <a:rPr lang="en-US" dirty="0"/>
              <a:t>of branches in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…or to merging only to one master branch</a:t>
            </a:r>
            <a:endParaRPr lang="en-US" dirty="0"/>
          </a:p>
        </p:txBody>
      </p:sp>
      <p:pic>
        <p:nvPicPr>
          <p:cNvPr id="9218" name="Picture 2" descr="https://openncp.atlassian.net/wiki/download/attachments/12812318/git_flow_legacy.png?version=2&amp;modificationDate=1361525280964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44" y="2570176"/>
            <a:ext cx="7772112" cy="389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2601" y="6468289"/>
            <a:ext cx="7438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from </a:t>
            </a:r>
            <a:r>
              <a:rPr lang="en-US" sz="1200" dirty="0" err="1" smtClean="0"/>
              <a:t>OpenNCP</a:t>
            </a:r>
            <a:r>
              <a:rPr lang="en-US" sz="1200" dirty="0"/>
              <a:t> project: https://openncp.atlassian.net/wiki/pages/viewpage.action?pageId=12812318</a:t>
            </a:r>
          </a:p>
        </p:txBody>
      </p:sp>
    </p:spTree>
    <p:extLst>
      <p:ext uri="{BB962C8B-B14F-4D97-AF65-F5344CB8AC3E}">
        <p14:creationId xmlns:p14="http://schemas.microsoft.com/office/powerpoint/2010/main" val="124078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tour </a:t>
            </a:r>
            <a:r>
              <a:rPr lang="en-US" dirty="0"/>
              <a:t>of branches in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5692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Punchline: commits can have more than one parent, which lets us </a:t>
            </a:r>
            <a:r>
              <a:rPr lang="en-US" i="1" dirty="0" smtClean="0">
                <a:solidFill>
                  <a:srgbClr val="FF0000"/>
                </a:solidFill>
              </a:rPr>
              <a:t>branch </a:t>
            </a:r>
            <a:r>
              <a:rPr lang="en-US" dirty="0" smtClean="0"/>
              <a:t>off and create “alternative histories.”</a:t>
            </a:r>
          </a:p>
          <a:p>
            <a:r>
              <a:rPr lang="en-US" dirty="0" smtClean="0"/>
              <a:t>If we want to </a:t>
            </a:r>
            <a:r>
              <a:rPr lang="en-US" i="1" dirty="0" smtClean="0">
                <a:solidFill>
                  <a:srgbClr val="FF0000"/>
                </a:solidFill>
              </a:rPr>
              <a:t>merge</a:t>
            </a:r>
            <a:r>
              <a:rPr lang="en-US" dirty="0" smtClean="0"/>
              <a:t> these histories, we can use the same property of commits to do so.</a:t>
            </a:r>
          </a:p>
          <a:p>
            <a:r>
              <a:rPr lang="en-US" dirty="0" smtClean="0"/>
              <a:t>These two facts together can create surprisingly powerful workflows</a:t>
            </a:r>
          </a:p>
          <a:p>
            <a:pPr lvl="1"/>
            <a:r>
              <a:rPr lang="en-US" dirty="0" smtClean="0"/>
              <a:t>…but perhaps not ones you’ll use very often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41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I </a:t>
            </a:r>
            <a:r>
              <a:rPr lang="en-US" i="1" dirty="0" smtClean="0"/>
              <a:t>didn’t</a:t>
            </a:r>
            <a:r>
              <a:rPr lang="en-US" dirty="0" smtClean="0"/>
              <a:t> talk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Setting up connections to remote repos</a:t>
            </a:r>
          </a:p>
          <a:p>
            <a:r>
              <a:rPr lang="en-US" dirty="0" smtClean="0"/>
              <a:t>Reviewing history </a:t>
            </a:r>
          </a:p>
          <a:p>
            <a:pPr lvl="1"/>
            <a:r>
              <a:rPr lang="en-US" dirty="0" smtClean="0"/>
              <a:t>We’ll do a little of this in our hands-on </a:t>
            </a:r>
          </a:p>
          <a:p>
            <a:r>
              <a:rPr lang="en-US" dirty="0" smtClean="0"/>
              <a:t>‘Tagging’ commits</a:t>
            </a:r>
          </a:p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can do a </a:t>
            </a:r>
            <a:r>
              <a:rPr lang="en-US" i="1" dirty="0" smtClean="0"/>
              <a:t>lot</a:t>
            </a:r>
            <a:r>
              <a:rPr lang="en-US" dirty="0" smtClean="0"/>
              <a:t>, but you might not need it</a:t>
            </a:r>
          </a:p>
          <a:p>
            <a:pPr lvl="1"/>
            <a:r>
              <a:rPr lang="en-US" dirty="0" smtClean="0"/>
              <a:t>Try typing ‘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help</a:t>
            </a:r>
            <a:r>
              <a:rPr lang="en-US" dirty="0" smtClean="0"/>
              <a:t>’ or add ‘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--help</a:t>
            </a:r>
            <a:r>
              <a:rPr lang="en-US" dirty="0" smtClean="0"/>
              <a:t>’ to any </a:t>
            </a:r>
            <a:r>
              <a:rPr lang="en-US" dirty="0" err="1" smtClean="0"/>
              <a:t>cmd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008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to learn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Git</a:t>
            </a:r>
            <a:r>
              <a:rPr lang="en-US" dirty="0" smtClean="0"/>
              <a:t> Book –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git-scm.com/book/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try.github.io</a:t>
            </a:r>
            <a:endParaRPr lang="en-US" dirty="0" smtClean="0"/>
          </a:p>
          <a:p>
            <a:r>
              <a:rPr lang="en-US" dirty="0" smtClean="0"/>
              <a:t>Interactive demos on </a:t>
            </a:r>
            <a:r>
              <a:rPr lang="en-US" dirty="0" smtClean="0"/>
              <a:t>branching </a:t>
            </a:r>
            <a:r>
              <a:rPr lang="en-US" dirty="0" smtClean="0">
                <a:hlinkClick r:id="rId4"/>
              </a:rPr>
              <a:t>http://pcottle.github.io/learnGitBranching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Tack ‘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--help</a:t>
            </a:r>
            <a:r>
              <a:rPr lang="en-US" dirty="0" smtClean="0"/>
              <a:t>’ onto any command!</a:t>
            </a:r>
            <a:endParaRPr lang="en-US" dirty="0" smtClean="0">
              <a:hlinkClick r:id="rId5"/>
            </a:endParaRPr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://git-lectures.github.io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1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4722"/>
            <a:ext cx="8229600" cy="803756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492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266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you haven’t already, install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(or </a:t>
            </a:r>
            <a:r>
              <a:rPr lang="en-US" dirty="0" err="1" smtClean="0"/>
              <a:t>ssh</a:t>
            </a:r>
            <a:r>
              <a:rPr lang="en-US" dirty="0" smtClean="0"/>
              <a:t> to </a:t>
            </a:r>
            <a:r>
              <a:rPr lang="en-US" dirty="0" err="1" smtClean="0"/>
              <a:t>io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git-scm.com/download</a:t>
            </a:r>
            <a:endParaRPr lang="en-US" dirty="0" smtClean="0"/>
          </a:p>
          <a:p>
            <a:r>
              <a:rPr lang="en-US" dirty="0" smtClean="0"/>
              <a:t>Make a directory </a:t>
            </a:r>
            <a:r>
              <a:rPr lang="en-US" dirty="0" smtClean="0"/>
              <a:t>called </a:t>
            </a:r>
            <a:r>
              <a:rPr lang="en-US" dirty="0" smtClean="0"/>
              <a:t>‘</a:t>
            </a:r>
            <a:r>
              <a:rPr lang="en-US" dirty="0" err="1" smtClean="0">
                <a:solidFill>
                  <a:srgbClr val="FF0000"/>
                </a:solidFill>
              </a:rPr>
              <a:t>gitdemo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Open </a:t>
            </a:r>
            <a:r>
              <a:rPr lang="en-US" dirty="0" smtClean="0"/>
              <a:t>a terminal window and cd to the ‘</a:t>
            </a:r>
            <a:r>
              <a:rPr lang="en-US" dirty="0" err="1" smtClean="0">
                <a:solidFill>
                  <a:srgbClr val="FF0000"/>
                </a:solidFill>
              </a:rPr>
              <a:t>gitdemo</a:t>
            </a:r>
            <a:r>
              <a:rPr lang="en-US" dirty="0" smtClean="0"/>
              <a:t>’ folder</a:t>
            </a:r>
          </a:p>
          <a:p>
            <a:endParaRPr lang="en-US" dirty="0" smtClean="0"/>
          </a:p>
          <a:p>
            <a:r>
              <a:rPr lang="en-US" dirty="0" smtClean="0"/>
              <a:t>On Windows: use </a:t>
            </a:r>
            <a:r>
              <a:rPr lang="en-US" dirty="0" smtClean="0"/>
              <a:t>the </a:t>
            </a:r>
            <a:r>
              <a:rPr lang="en-US" dirty="0" smtClean="0"/>
              <a:t>“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bash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here</a:t>
            </a:r>
            <a:r>
              <a:rPr lang="en-US" dirty="0" smtClean="0"/>
              <a:t>” option </a:t>
            </a:r>
            <a:r>
              <a:rPr lang="en-US" dirty="0" smtClean="0"/>
              <a:t>in the right-click menu to open a terminal </a:t>
            </a:r>
            <a:r>
              <a:rPr lang="en-US" dirty="0" smtClean="0"/>
              <a:t>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85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will create a new repository in the .</a:t>
            </a:r>
            <a:r>
              <a:rPr lang="en-US" dirty="0" err="1" smtClean="0"/>
              <a:t>git</a:t>
            </a:r>
            <a:r>
              <a:rPr lang="en-US" dirty="0" smtClean="0"/>
              <a:t>/ folder.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3276600"/>
            <a:ext cx="6449325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0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228766"/>
              </p:ext>
            </p:extLst>
          </p:nvPr>
        </p:nvGraphicFramePr>
        <p:xfrm>
          <a:off x="5704115" y="2604588"/>
          <a:ext cx="3363686" cy="3477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/>
                <a:gridCol w="1176689"/>
                <a:gridCol w="967798"/>
              </a:tblGrid>
              <a:tr h="380773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OTHER VERSIONS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8077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Message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Size</a:t>
                      </a:r>
                      <a:endParaRPr lang="en-US" sz="1600" dirty="0"/>
                    </a:p>
                  </a:txBody>
                  <a:tcPr/>
                </a:tc>
              </a:tr>
              <a:tr h="9053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Changed the setup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4:29 PM 5/28/2010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421</a:t>
                      </a:r>
                      <a:r>
                        <a:rPr lang="en-US" sz="1600" baseline="0" dirty="0" smtClean="0"/>
                        <a:t> KB</a:t>
                      </a:r>
                      <a:endParaRPr lang="en-US" sz="1600" dirty="0"/>
                    </a:p>
                  </a:txBody>
                  <a:tcPr/>
                </a:tc>
              </a:tr>
              <a:tr h="9053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Second</a:t>
                      </a:r>
                      <a:r>
                        <a:rPr lang="en-US" sz="1600" baseline="0" dirty="0" smtClean="0"/>
                        <a:t> try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5:43</a:t>
                      </a:r>
                      <a:r>
                        <a:rPr lang="en-US" sz="1600" baseline="0" dirty="0" smtClean="0"/>
                        <a:t> PM 5/28/2010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420 KB</a:t>
                      </a:r>
                    </a:p>
                    <a:p>
                      <a:endParaRPr lang="en-US" sz="1600" dirty="0" smtClean="0"/>
                    </a:p>
                  </a:txBody>
                  <a:tcPr/>
                </a:tc>
              </a:tr>
              <a:tr h="9053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Calibrated the thing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7:17 PM</a:t>
                      </a:r>
                    </a:p>
                    <a:p>
                      <a:r>
                        <a:rPr lang="en-US" sz="1600" dirty="0" smtClean="0"/>
                        <a:t>5/28/2010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1,256 KB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better way… Version Control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3425" y="6126163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"Piled Higher and Deeper" by Jorge Cham</a:t>
            </a:r>
            <a:b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www.phdcomics.com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(image edited)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68513"/>
            <a:ext cx="5124450" cy="405765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4430485" y="4996543"/>
            <a:ext cx="1360716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1251857" y="2884714"/>
            <a:ext cx="3178628" cy="2111829"/>
          </a:xfrm>
          <a:prstGeom prst="bentConnector3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86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 + </a:t>
            </a:r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create the file mycode.txt to represent some code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3276600"/>
            <a:ext cx="6449325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9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 + </a:t>
            </a:r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status</a:t>
            </a:r>
            <a:r>
              <a:rPr lang="en-US" dirty="0" smtClean="0"/>
              <a:t>, notice that </a:t>
            </a:r>
            <a:r>
              <a:rPr lang="en-US" dirty="0" err="1" smtClean="0"/>
              <a:t>git</a:t>
            </a:r>
            <a:r>
              <a:rPr lang="en-US" dirty="0" smtClean="0"/>
              <a:t> sees this file, but </a:t>
            </a:r>
            <a:r>
              <a:rPr lang="en-US" dirty="0" smtClean="0"/>
              <a:t>tells us it won’t be tracked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3276600"/>
            <a:ext cx="6449325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7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 + </a:t>
            </a:r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let’s tell it to track that file with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add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commit</a:t>
            </a:r>
            <a:r>
              <a:rPr lang="en-US" dirty="0" smtClean="0"/>
              <a:t> the changes.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3276600"/>
            <a:ext cx="6449325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0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second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edit the file and commit again</a:t>
            </a:r>
          </a:p>
          <a:p>
            <a:r>
              <a:rPr lang="en-US" dirty="0" smtClean="0"/>
              <a:t>Notice we have to add </a:t>
            </a:r>
            <a:r>
              <a:rPr lang="en-US" i="1" dirty="0" smtClean="0"/>
              <a:t>again!</a:t>
            </a:r>
            <a:endParaRPr lang="en-US" i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3276600"/>
            <a:ext cx="6449325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files, deleting files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049270"/>
            <a:ext cx="8229600" cy="4076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Let’s add a new file, edit the old one, and commit those changes.</a:t>
            </a:r>
            <a:endParaRPr lang="en-US" i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3276600"/>
            <a:ext cx="6449325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604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we’ve committed, we can check our history with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log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3276600"/>
            <a:ext cx="6449325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029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usually easier to view the log with the option ‘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--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oneline</a:t>
            </a:r>
            <a:r>
              <a:rPr lang="en-US" dirty="0" smtClean="0"/>
              <a:t>’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3276600"/>
            <a:ext cx="64484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71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travel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want to look at an old commit, we can use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checkout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3276600"/>
            <a:ext cx="6449325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54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travel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want to look at an old commit, we can use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checkout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3276600"/>
            <a:ext cx="64484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926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travel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leave the detached HEAD state, we use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checkout </a:t>
            </a:r>
            <a:r>
              <a:rPr lang="en-US" dirty="0" smtClean="0"/>
              <a:t>to return to ‘master’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3276600"/>
            <a:ext cx="64484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07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</a:t>
            </a:r>
            <a:r>
              <a:rPr lang="en-US" u="sng" dirty="0" smtClean="0"/>
              <a:t>distributed version control software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Version control means it handles file versions</a:t>
            </a:r>
          </a:p>
          <a:p>
            <a:r>
              <a:rPr lang="en-US" dirty="0" smtClean="0"/>
              <a:t>Distributed means everyone has a full copy of the repository, and </a:t>
            </a:r>
            <a:r>
              <a:rPr lang="en-US" u="sng" dirty="0" smtClean="0"/>
              <a:t>all the information</a:t>
            </a:r>
            <a:r>
              <a:rPr lang="en-US" dirty="0"/>
              <a:t> </a:t>
            </a:r>
            <a:r>
              <a:rPr lang="en-US" dirty="0" smtClean="0"/>
              <a:t>therein.</a:t>
            </a:r>
          </a:p>
          <a:p>
            <a:pPr lvl="1"/>
            <a:r>
              <a:rPr lang="en-US" dirty="0" smtClean="0"/>
              <a:t>There is no ‘central’ database, by design.</a:t>
            </a:r>
          </a:p>
        </p:txBody>
      </p:sp>
    </p:spTree>
    <p:extLst>
      <p:ext uri="{BB962C8B-B14F-4D97-AF65-F5344CB8AC3E}">
        <p14:creationId xmlns:p14="http://schemas.microsoft.com/office/powerpoint/2010/main" val="320709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‘Undoing’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use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revert </a:t>
            </a:r>
            <a:r>
              <a:rPr lang="en-US" dirty="0" smtClean="0"/>
              <a:t>to undo the changes one commit introduced.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3276600"/>
            <a:ext cx="6449325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821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‘Undoing’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revert </a:t>
            </a:r>
            <a:r>
              <a:rPr lang="en-US" dirty="0" smtClean="0"/>
              <a:t>undoes changes, but it preserves history by </a:t>
            </a:r>
            <a:r>
              <a:rPr lang="en-US" i="1" dirty="0" smtClean="0"/>
              <a:t>making a new commit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3276600"/>
            <a:ext cx="6449325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693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‘Undoing’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undo the revert without preserving history, using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reset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3276600"/>
            <a:ext cx="64484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629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‘Undoing’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WARNING</a:t>
            </a:r>
            <a:r>
              <a:rPr lang="en-US" dirty="0" smtClean="0"/>
              <a:t>: since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reset </a:t>
            </a:r>
            <a:r>
              <a:rPr lang="en-US" i="1" dirty="0" smtClean="0"/>
              <a:t>destroys</a:t>
            </a:r>
            <a:r>
              <a:rPr lang="en-US" dirty="0"/>
              <a:t> </a:t>
            </a:r>
            <a:r>
              <a:rPr lang="en-US" dirty="0" smtClean="0"/>
              <a:t>history, it’s usually bad for shared commits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3276600"/>
            <a:ext cx="64484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284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handy shorthand for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reset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HEAD~N in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reset </a:t>
            </a:r>
            <a:r>
              <a:rPr lang="en-US" dirty="0" smtClean="0"/>
              <a:t>means “go to N commits behind where we are now”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3276600"/>
            <a:ext cx="6449325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665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reset</a:t>
            </a:r>
            <a:r>
              <a:rPr lang="en-US" dirty="0" smtClean="0"/>
              <a:t> (or anything else) goes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think you’ve lost a commit, </a:t>
            </a:r>
            <a:r>
              <a:rPr lang="en-US" i="1" dirty="0" smtClean="0"/>
              <a:t>don’t panic</a:t>
            </a:r>
            <a:r>
              <a:rPr lang="en-US" dirty="0" smtClean="0"/>
              <a:t>.  Check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reflog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3276600"/>
            <a:ext cx="6449325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968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reset</a:t>
            </a:r>
            <a:r>
              <a:rPr lang="en-US" dirty="0" smtClean="0"/>
              <a:t> (or anything else) goes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object is still in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reflog</a:t>
            </a:r>
            <a:r>
              <a:rPr lang="en-US" dirty="0" smtClean="0"/>
              <a:t>, we can get back to it with another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reset</a:t>
            </a:r>
            <a:r>
              <a:rPr lang="en-US" dirty="0" smtClean="0"/>
              <a:t> command.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3276600"/>
            <a:ext cx="6449325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68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vs distributed model</a:t>
            </a:r>
            <a:endParaRPr lang="en-US" dirty="0"/>
          </a:p>
        </p:txBody>
      </p:sp>
      <p:pic>
        <p:nvPicPr>
          <p:cNvPr id="1026" name="Picture 2" descr="Distributed version contro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616" y="2049270"/>
            <a:ext cx="3414184" cy="408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entraliz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45967"/>
            <a:ext cx="4148918" cy="288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98814" y="6488668"/>
            <a:ext cx="6346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Figures from the </a:t>
            </a:r>
            <a:r>
              <a:rPr lang="en-US" sz="1200" dirty="0" err="1" smtClean="0"/>
              <a:t>Git</a:t>
            </a:r>
            <a:r>
              <a:rPr lang="en-US" sz="1200" dirty="0" smtClean="0"/>
              <a:t> Book, used </a:t>
            </a:r>
            <a:r>
              <a:rPr lang="en-US" sz="1200" dirty="0"/>
              <a:t>under CC-3.0: http://creativecommons.org/licenses/by/3.0/</a:t>
            </a:r>
          </a:p>
        </p:txBody>
      </p:sp>
    </p:spTree>
    <p:extLst>
      <p:ext uri="{BB962C8B-B14F-4D97-AF65-F5344CB8AC3E}">
        <p14:creationId xmlns:p14="http://schemas.microsoft.com/office/powerpoint/2010/main" val="6734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scope of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core concept of </a:t>
            </a:r>
            <a:r>
              <a:rPr lang="en-US" dirty="0" err="1" smtClean="0"/>
              <a:t>Git’s</a:t>
            </a:r>
            <a:r>
              <a:rPr lang="en-US" dirty="0" smtClean="0"/>
              <a:t> data model</a:t>
            </a:r>
          </a:p>
          <a:p>
            <a:r>
              <a:rPr lang="en-US" dirty="0" smtClean="0"/>
              <a:t>How to do some </a:t>
            </a:r>
            <a:r>
              <a:rPr lang="en-US" u="sng" dirty="0" smtClean="0"/>
              <a:t>basic</a:t>
            </a:r>
            <a:r>
              <a:rPr lang="en-US" dirty="0" smtClean="0"/>
              <a:t> operations in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’ll briefly touch on more advanced topics like </a:t>
            </a:r>
            <a:r>
              <a:rPr lang="en-US" i="1" dirty="0" smtClean="0">
                <a:solidFill>
                  <a:srgbClr val="FF0000"/>
                </a:solidFill>
              </a:rPr>
              <a:t>branching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FF0000"/>
                </a:solidFill>
              </a:rPr>
              <a:t>merging</a:t>
            </a:r>
            <a:r>
              <a:rPr lang="en-US" dirty="0" smtClean="0"/>
              <a:t>, and working with </a:t>
            </a:r>
            <a:r>
              <a:rPr lang="en-US" i="1" dirty="0" smtClean="0">
                <a:solidFill>
                  <a:srgbClr val="FF0000"/>
                </a:solidFill>
              </a:rPr>
              <a:t>remotes</a:t>
            </a:r>
            <a:r>
              <a:rPr lang="en-US" dirty="0" smtClean="0"/>
              <a:t>, but it’s beyond an introductory scope</a:t>
            </a:r>
          </a:p>
          <a:p>
            <a:pPr lvl="1"/>
            <a:r>
              <a:rPr lang="en-US" dirty="0" smtClean="0"/>
              <a:t>Feel free to ask me some questions later!</a:t>
            </a:r>
          </a:p>
        </p:txBody>
      </p:sp>
    </p:spTree>
    <p:extLst>
      <p:ext uri="{BB962C8B-B14F-4D97-AF65-F5344CB8AC3E}">
        <p14:creationId xmlns:p14="http://schemas.microsoft.com/office/powerpoint/2010/main" val="282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Git</a:t>
            </a:r>
            <a:r>
              <a:rPr lang="en-US" dirty="0" smtClean="0"/>
              <a:t> works, the short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start at version 1 with a set of files</a:t>
            </a:r>
            <a:endParaRPr lang="en-US" dirty="0"/>
          </a:p>
        </p:txBody>
      </p:sp>
      <p:pic>
        <p:nvPicPr>
          <p:cNvPr id="2050" name="Picture 2" descr="Git stores data as snapshots of the project over time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3" r="81485"/>
          <a:stretch/>
        </p:blipFill>
        <p:spPr bwMode="auto">
          <a:xfrm>
            <a:off x="457200" y="3309257"/>
            <a:ext cx="1491343" cy="28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5721" y="6488668"/>
            <a:ext cx="6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Figure from the </a:t>
            </a:r>
            <a:r>
              <a:rPr lang="en-US" sz="1200" dirty="0" err="1" smtClean="0"/>
              <a:t>Git</a:t>
            </a:r>
            <a:r>
              <a:rPr lang="en-US" sz="1200" dirty="0" smtClean="0"/>
              <a:t> Book, edited, used </a:t>
            </a:r>
            <a:r>
              <a:rPr lang="en-US" sz="1200" dirty="0"/>
              <a:t>under CC-3.0: http://creativecommons.org/licenses/by/3.0/</a:t>
            </a:r>
          </a:p>
        </p:txBody>
      </p:sp>
    </p:spTree>
    <p:extLst>
      <p:ext uri="{BB962C8B-B14F-4D97-AF65-F5344CB8AC3E}">
        <p14:creationId xmlns:p14="http://schemas.microsoft.com/office/powerpoint/2010/main" val="29898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Git</a:t>
            </a:r>
            <a:r>
              <a:rPr lang="en-US" dirty="0" smtClean="0"/>
              <a:t> works, the short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change files A and C and create a new version</a:t>
            </a:r>
          </a:p>
          <a:p>
            <a:pPr lvl="7"/>
            <a:r>
              <a:rPr lang="en-US" sz="3200" dirty="0" smtClean="0"/>
              <a:t>File B didn’t change, so point to the old version of it.</a:t>
            </a:r>
          </a:p>
        </p:txBody>
      </p:sp>
      <p:pic>
        <p:nvPicPr>
          <p:cNvPr id="2050" name="Picture 2" descr="Git stores data as snapshots of the project over time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3" r="61754"/>
          <a:stretch/>
        </p:blipFill>
        <p:spPr bwMode="auto">
          <a:xfrm>
            <a:off x="457200" y="3309257"/>
            <a:ext cx="3080657" cy="28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5721" y="6488668"/>
            <a:ext cx="6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Figure from the </a:t>
            </a:r>
            <a:r>
              <a:rPr lang="en-US" sz="1200" dirty="0" err="1" smtClean="0"/>
              <a:t>Git</a:t>
            </a:r>
            <a:r>
              <a:rPr lang="en-US" sz="1200" dirty="0" smtClean="0"/>
              <a:t> Book, edited, used </a:t>
            </a:r>
            <a:r>
              <a:rPr lang="en-US" sz="1200" dirty="0"/>
              <a:t>under CC-3.0: http://creativecommons.org/licenses/by/3.0/</a:t>
            </a:r>
          </a:p>
        </p:txBody>
      </p:sp>
    </p:spTree>
    <p:extLst>
      <p:ext uri="{BB962C8B-B14F-4D97-AF65-F5344CB8AC3E}">
        <p14:creationId xmlns:p14="http://schemas.microsoft.com/office/powerpoint/2010/main" val="58676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5_TSAPS (1).pptx" id="{0BC3B293-635B-400F-B1EB-9DF97DB70C57}" vid="{052C53F5-8726-458C-B5F5-02A4C115AC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TAMU_jgerityTemplate</Template>
  <TotalTime>5617</TotalTime>
  <Words>1880</Words>
  <Application>Microsoft Office PowerPoint</Application>
  <PresentationFormat>On-screen Show (4:3)</PresentationFormat>
  <Paragraphs>205</Paragraphs>
  <Slides>56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Miriam</vt:lpstr>
      <vt:lpstr>Office Theme</vt:lpstr>
      <vt:lpstr>Introduction to Git </vt:lpstr>
      <vt:lpstr>Is this familiar?</vt:lpstr>
      <vt:lpstr>Problems with this approach</vt:lpstr>
      <vt:lpstr>A better way… Version Control</vt:lpstr>
      <vt:lpstr>What is Git?</vt:lpstr>
      <vt:lpstr>Centralized vs distributed model</vt:lpstr>
      <vt:lpstr>The scope of this talk</vt:lpstr>
      <vt:lpstr>How Git works, the short version</vt:lpstr>
      <vt:lpstr>How Git works, the short version</vt:lpstr>
      <vt:lpstr>How Git works, the short version</vt:lpstr>
      <vt:lpstr>How Git works, the short version</vt:lpstr>
      <vt:lpstr>Is this familiar?</vt:lpstr>
      <vt:lpstr>How Git works, the less-short version</vt:lpstr>
      <vt:lpstr>What’s under the hood? - blobs</vt:lpstr>
      <vt:lpstr>What’s under the hood? - trees</vt:lpstr>
      <vt:lpstr>What’s under the hood? - commits</vt:lpstr>
      <vt:lpstr>What’s under the hood? - commits</vt:lpstr>
      <vt:lpstr>OK, so how do I actually do stuff in Git?</vt:lpstr>
      <vt:lpstr>OK, so how do I actually do stuff in Git?</vt:lpstr>
      <vt:lpstr>OK, so how do I actually do stuff in Git?</vt:lpstr>
      <vt:lpstr>OK, so how do I actually do stuff in Git?</vt:lpstr>
      <vt:lpstr>OK, so how do I actually do stuff in Git?</vt:lpstr>
      <vt:lpstr>OK, so how do I actually do stuff in Git?</vt:lpstr>
      <vt:lpstr>Commit history</vt:lpstr>
      <vt:lpstr>What is GitHub?</vt:lpstr>
      <vt:lpstr>What is GitHub?</vt:lpstr>
      <vt:lpstr>A tour of branches in Git</vt:lpstr>
      <vt:lpstr>A tour of branches in Git</vt:lpstr>
      <vt:lpstr>A tour of branches in Git</vt:lpstr>
      <vt:lpstr>A tour of branches in Git</vt:lpstr>
      <vt:lpstr>A tour of branches in Git</vt:lpstr>
      <vt:lpstr>A tour of branches in Git</vt:lpstr>
      <vt:lpstr>A tour of branches in Git</vt:lpstr>
      <vt:lpstr>A tour of branches in Git</vt:lpstr>
      <vt:lpstr>Things I didn’t talk about</vt:lpstr>
      <vt:lpstr>Where to go to learn more</vt:lpstr>
      <vt:lpstr>Thank you!</vt:lpstr>
      <vt:lpstr>Interactive demo</vt:lpstr>
      <vt:lpstr>git init</vt:lpstr>
      <vt:lpstr>git add + git commit</vt:lpstr>
      <vt:lpstr>git add + git commit</vt:lpstr>
      <vt:lpstr>git add + git commit</vt:lpstr>
      <vt:lpstr>A second commit</vt:lpstr>
      <vt:lpstr>Adding files, deleting files</vt:lpstr>
      <vt:lpstr>Viewing history</vt:lpstr>
      <vt:lpstr>Viewing history</vt:lpstr>
      <vt:lpstr>Time travel</vt:lpstr>
      <vt:lpstr>Time travel</vt:lpstr>
      <vt:lpstr>Time travel</vt:lpstr>
      <vt:lpstr>‘Undoing’ commits</vt:lpstr>
      <vt:lpstr>‘Undoing’ commits</vt:lpstr>
      <vt:lpstr>‘Undoing’ commits</vt:lpstr>
      <vt:lpstr>‘Undoing’ commits</vt:lpstr>
      <vt:lpstr>A handy shorthand for git reset</vt:lpstr>
      <vt:lpstr>When git reset (or anything else) goes wrong</vt:lpstr>
      <vt:lpstr>When git reset (or anything else) goes wrong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</dc:title>
  <dc:creator>James</dc:creator>
  <cp:lastModifiedBy>James</cp:lastModifiedBy>
  <cp:revision>79</cp:revision>
  <dcterms:created xsi:type="dcterms:W3CDTF">2016-01-21T19:01:21Z</dcterms:created>
  <dcterms:modified xsi:type="dcterms:W3CDTF">2016-02-05T07:22:47Z</dcterms:modified>
</cp:coreProperties>
</file>