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52" r:id="rId3"/>
    <p:sldId id="373" r:id="rId4"/>
    <p:sldId id="372" r:id="rId5"/>
    <p:sldId id="374" r:id="rId6"/>
    <p:sldId id="363" r:id="rId7"/>
    <p:sldId id="370" r:id="rId8"/>
    <p:sldId id="371" r:id="rId9"/>
    <p:sldId id="341" r:id="rId10"/>
    <p:sldId id="339" r:id="rId11"/>
    <p:sldId id="34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  <a:srgbClr val="440418"/>
    <a:srgbClr val="540000"/>
    <a:srgbClr val="710626"/>
    <a:srgbClr val="860000"/>
    <a:srgbClr val="1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501" autoAdjust="0"/>
  </p:normalViewPr>
  <p:slideViewPr>
    <p:cSldViewPr snapToGrid="0" snapToObjects="1">
      <p:cViewPr varScale="1">
        <p:scale>
          <a:sx n="88" d="100"/>
          <a:sy n="88" d="100"/>
        </p:scale>
        <p:origin x="1416" y="96"/>
      </p:cViewPr>
      <p:guideLst>
        <p:guide orient="horz" pos="2064"/>
        <p:guide pos="2880"/>
      </p:guideLst>
    </p:cSldViewPr>
  </p:slideViewPr>
  <p:outlineViewPr>
    <p:cViewPr>
      <p:scale>
        <a:sx n="33" d="100"/>
        <a:sy n="33" d="100"/>
      </p:scale>
      <p:origin x="0" y="-16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6A192-89F2-44C6-B07F-1B83CE44D511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32F87-7895-4624-A4AE-ACD3588F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500000">
                <a:lumMod val="67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-23815"/>
            <a:ext cx="2956863" cy="29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" y="-59531"/>
            <a:ext cx="3557116" cy="889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py-lectures.github.io/" TargetMode="External"/><Relationship Id="rId2" Type="http://schemas.openxmlformats.org/officeDocument/2006/relationships/hyperlink" Target="https://www.codecademy.com/learn/py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gerity/talk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0000">
                <a:lumMod val="16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0864" y="2227031"/>
            <a:ext cx="5361690" cy="1755957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  <a:t>Computing Skills for </a:t>
            </a:r>
            <a:r>
              <a:rPr lang="en-US" sz="2800" smtClean="0">
                <a:latin typeface="Miriam" panose="020B0502050101010101" pitchFamily="34" charset="-79"/>
                <a:cs typeface="Miriam" panose="020B0502050101010101" pitchFamily="34" charset="-79"/>
              </a:rPr>
              <a:t>Grad School</a:t>
            </a:r>
            <a:endParaRPr lang="en-US" sz="28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7069" y="3537793"/>
            <a:ext cx="2169279" cy="38881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dirty="0" smtClean="0">
                <a:latin typeface="Miriam" panose="020B0502050101010101" pitchFamily="34" charset="-79"/>
                <a:cs typeface="Miriam" panose="020B0502050101010101" pitchFamily="34" charset="-79"/>
              </a:rPr>
              <a:t>James </a:t>
            </a:r>
            <a:r>
              <a:rPr lang="en-US" sz="20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Gerity</a:t>
            </a:r>
            <a:endParaRPr lang="en-US" sz="20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09" y="170249"/>
            <a:ext cx="4632291" cy="1158073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659089" y="3926607"/>
            <a:ext cx="1705239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Miriam" panose="020B0502050101010101" pitchFamily="34" charset="-79"/>
                <a:cs typeface="Miriam" panose="020B0502050101010101" pitchFamily="34" charset="-79"/>
              </a:rPr>
              <a:t>August 17, 2017</a:t>
            </a:r>
            <a:endParaRPr lang="en-US" sz="16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057996" y="6328391"/>
            <a:ext cx="4907425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Miriam" panose="020B0502050101010101" pitchFamily="34" charset="-79"/>
                <a:cs typeface="Miriam" panose="020B0502050101010101" pitchFamily="34" charset="-79"/>
              </a:rPr>
              <a:t>Slides available at http://www.github.com/jgerity/talks</a:t>
            </a:r>
          </a:p>
        </p:txBody>
      </p:sp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4722"/>
            <a:ext cx="8229600" cy="803756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things to say than will fit in this talk, see the list of notes and reading material online.</a:t>
            </a:r>
          </a:p>
          <a:p>
            <a:pPr lvl="1"/>
            <a:r>
              <a:rPr lang="en-US" dirty="0" smtClean="0"/>
              <a:t>And ask questions!</a:t>
            </a:r>
          </a:p>
          <a:p>
            <a:r>
              <a:rPr lang="en-US" dirty="0" smtClean="0"/>
              <a:t>Programming is most rewarding as an auto-didactic process!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Computing’s purpose in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4408714" cy="407689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“The purpose of computation is insight, not numbers” – Richard Hamming</a:t>
            </a:r>
            <a:endParaRPr lang="en-US" dirty="0"/>
          </a:p>
        </p:txBody>
      </p:sp>
      <p:pic>
        <p:nvPicPr>
          <p:cNvPr id="1026" name="Picture 2" descr="Richard Ham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233" y="2049270"/>
            <a:ext cx="262890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427777" y="5667897"/>
            <a:ext cx="28178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Image from Bell Labs courtesy Wikipedia under fair use</a:t>
            </a:r>
          </a:p>
          <a:p>
            <a:r>
              <a:rPr lang="en-US" sz="1200" dirty="0" smtClean="0"/>
              <a:t>https</a:t>
            </a:r>
            <a:r>
              <a:rPr lang="en-US" sz="1200" dirty="0"/>
              <a:t>://en.wikipedia.org/w/index.php?curid=40177109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568791" y="5747588"/>
            <a:ext cx="3815443" cy="646331"/>
            <a:chOff x="1568791" y="5747588"/>
            <a:chExt cx="3815443" cy="646331"/>
          </a:xfrm>
        </p:grpSpPr>
        <p:sp>
          <p:nvSpPr>
            <p:cNvPr id="5" name="Right Arrow 4"/>
            <p:cNvSpPr/>
            <p:nvPr/>
          </p:nvSpPr>
          <p:spPr>
            <a:xfrm>
              <a:off x="4175921" y="5866647"/>
              <a:ext cx="1208313" cy="408214"/>
            </a:xfrm>
            <a:prstGeom prst="rightArrow">
              <a:avLst/>
            </a:prstGeom>
            <a:solidFill>
              <a:srgbClr val="5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68791" y="5747588"/>
              <a:ext cx="3211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By the way, intellectual property matters!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769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Computing’s purpose in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“Reproducibility and replication of studies are essential for the progress of </a:t>
            </a:r>
            <a:r>
              <a:rPr lang="en-US" dirty="0" smtClean="0"/>
              <a:t>science…The </a:t>
            </a:r>
            <a:r>
              <a:rPr lang="en-US" dirty="0"/>
              <a:t>truth is computational science and engineering </a:t>
            </a:r>
            <a:r>
              <a:rPr lang="en-US" dirty="0">
                <a:solidFill>
                  <a:srgbClr val="C00000"/>
                </a:solidFill>
              </a:rPr>
              <a:t>lacks an accepted standard of evidence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O. </a:t>
            </a:r>
            <a:r>
              <a:rPr lang="en-US" dirty="0" err="1" smtClean="0"/>
              <a:t>Mesnard</a:t>
            </a:r>
            <a:r>
              <a:rPr lang="en-US" dirty="0" smtClean="0"/>
              <a:t> and L. Barba, </a:t>
            </a:r>
            <a:r>
              <a:rPr lang="en-US" dirty="0"/>
              <a:t>2016 (</a:t>
            </a:r>
            <a:r>
              <a:rPr lang="en-US" dirty="0" smtClean="0"/>
              <a:t>arXiv:1605.04339)</a:t>
            </a:r>
          </a:p>
          <a:p>
            <a:r>
              <a:rPr lang="en-US" dirty="0" smtClean="0"/>
              <a:t>The onus falls on you, the researcher!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8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“fluffy”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the very least</a:t>
            </a:r>
            <a:r>
              <a:rPr lang="en-US" dirty="0"/>
              <a:t>:</a:t>
            </a:r>
            <a:r>
              <a:rPr lang="en-US" dirty="0" smtClean="0"/>
              <a:t> keep different versions of simulations, data files, etc. in order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Version control software</a:t>
            </a:r>
            <a:r>
              <a:rPr lang="en-US" dirty="0" smtClean="0"/>
              <a:t> like </a:t>
            </a:r>
            <a:r>
              <a:rPr lang="en-US" dirty="0" err="1" smtClean="0">
                <a:solidFill>
                  <a:schemeClr val="tx2"/>
                </a:solidFill>
              </a:rPr>
              <a:t>git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</a:p>
          <a:p>
            <a:pPr lvl="4"/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https://git-scm.com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Remember Murphy’s Law and make </a:t>
            </a:r>
            <a:r>
              <a:rPr lang="en-US" dirty="0" smtClean="0">
                <a:solidFill>
                  <a:srgbClr val="C00000"/>
                </a:solidFill>
              </a:rPr>
              <a:t>backups</a:t>
            </a:r>
            <a:r>
              <a:rPr lang="en-US" dirty="0" smtClean="0"/>
              <a:t> (and test your recovery strategy)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Documentation</a:t>
            </a:r>
            <a:r>
              <a:rPr lang="en-US" dirty="0" smtClean="0"/>
              <a:t> matters: the poor sot who has to read your code in 6 months? It’s you.</a:t>
            </a:r>
          </a:p>
        </p:txBody>
      </p:sp>
    </p:spTree>
    <p:extLst>
      <p:ext uri="{BB962C8B-B14F-4D97-AF65-F5344CB8AC3E}">
        <p14:creationId xmlns:p14="http://schemas.microsoft.com/office/powerpoint/2010/main" val="384814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/</a:t>
            </a:r>
            <a:r>
              <a:rPr lang="en-US" dirty="0" err="1" smtClean="0"/>
              <a:t>Jupyter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REPL is helpful when you want to type a handful of lines once, but not useful for long sessions</a:t>
            </a:r>
          </a:p>
          <a:p>
            <a:r>
              <a:rPr lang="en-US" dirty="0" err="1" smtClean="0"/>
              <a:t>Jupyter</a:t>
            </a:r>
            <a:r>
              <a:rPr lang="en-US" dirty="0" smtClean="0"/>
              <a:t> notebooks allow the user to define “cells” of Python input which produce output, and can be run/edited arbitrarily.</a:t>
            </a:r>
          </a:p>
          <a:p>
            <a:pPr lvl="1"/>
            <a:r>
              <a:rPr lang="en-US" dirty="0" smtClean="0"/>
              <a:t>Think Mathematica without the symbolic math</a:t>
            </a:r>
          </a:p>
        </p:txBody>
      </p:sp>
    </p:spTree>
    <p:extLst>
      <p:ext uri="{BB962C8B-B14F-4D97-AF65-F5344CB8AC3E}">
        <p14:creationId xmlns:p14="http://schemas.microsoft.com/office/powerpoint/2010/main" val="76852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code that doesn’t suck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564472"/>
          </a:xfrm>
        </p:spPr>
        <p:txBody>
          <a:bodyPr>
            <a:normAutofit/>
          </a:bodyPr>
          <a:lstStyle/>
          <a:p>
            <a:r>
              <a:rPr lang="en-US" dirty="0" smtClean="0"/>
              <a:t>Python makes it easier to write code that is simple to read</a:t>
            </a:r>
          </a:p>
          <a:p>
            <a:pPr lvl="1"/>
            <a:r>
              <a:rPr lang="en-US" dirty="0" smtClean="0"/>
              <a:t>Enforced indentation and lack of braces helps</a:t>
            </a:r>
          </a:p>
          <a:p>
            <a:r>
              <a:rPr lang="en-US" dirty="0" smtClean="0"/>
              <a:t>It doesn’t make writing bad code impossible!</a:t>
            </a:r>
          </a:p>
          <a:p>
            <a:r>
              <a:rPr lang="en-US" dirty="0" smtClean="0"/>
              <a:t>Python’s PEP 8 is long, but has good guidelines</a:t>
            </a:r>
          </a:p>
          <a:p>
            <a:pPr lvl="1"/>
            <a:r>
              <a:rPr lang="en-US" dirty="0">
                <a:hlinkClick r:id="rId2"/>
              </a:rPr>
              <a:t>https://www.python.org/dev/peps/pep-0008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7668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Zen </a:t>
            </a:r>
            <a:r>
              <a:rPr lang="en-US" smtClean="0"/>
              <a:t>of Python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in doubt…</a:t>
            </a:r>
          </a:p>
          <a:p>
            <a:pPr lvl="1"/>
            <a:r>
              <a:rPr lang="en-US" b="1" dirty="0" smtClean="0"/>
              <a:t>import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CodeAcademy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www.codecademy.com/learn/python</a:t>
            </a:r>
            <a:r>
              <a:rPr lang="en-US" dirty="0" smtClean="0"/>
              <a:t> </a:t>
            </a:r>
            <a:endParaRPr lang="en-US" b="1" dirty="0" smtClean="0"/>
          </a:p>
          <a:p>
            <a:r>
              <a:rPr lang="en-US" b="1" dirty="0" err="1" smtClean="0"/>
              <a:t>Scipy</a:t>
            </a:r>
            <a:r>
              <a:rPr lang="en-US" b="1" dirty="0" smtClean="0"/>
              <a:t> lectures</a:t>
            </a:r>
            <a:br>
              <a:rPr lang="en-US" b="1" dirty="0" smtClean="0"/>
            </a:br>
            <a:r>
              <a:rPr lang="en-US" dirty="0" smtClean="0">
                <a:hlinkClick r:id="rId3"/>
              </a:rPr>
              <a:t>https://scipy-lectures.github.io/</a:t>
            </a:r>
            <a:endParaRPr lang="en-US" dirty="0" smtClean="0"/>
          </a:p>
          <a:p>
            <a:r>
              <a:rPr lang="en-US" dirty="0" smtClean="0"/>
              <a:t>A long list of other resources available on GitHub, along with </a:t>
            </a:r>
            <a:r>
              <a:rPr lang="en-US" dirty="0"/>
              <a:t>this </a:t>
            </a:r>
            <a:r>
              <a:rPr lang="en-US" dirty="0" smtClean="0"/>
              <a:t>presentation: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github.com/jgerity/talks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481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F8E5B0CE-07C2-40AF-A82A-267AB57CCB32}" vid="{37FAEE6E-2312-4063-AA6B-DA4A83A430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TAMU_jgerityTemplate</Template>
  <TotalTime>4391</TotalTime>
  <Words>326</Words>
  <Application>Microsoft Office PowerPoint</Application>
  <PresentationFormat>On-screen Show (4:3)</PresentationFormat>
  <Paragraphs>44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Miriam</vt:lpstr>
      <vt:lpstr>Office Theme</vt:lpstr>
      <vt:lpstr>Computing Skills for Grad School</vt:lpstr>
      <vt:lpstr>Scope of this talk</vt:lpstr>
      <vt:lpstr>Computing’s purpose in science</vt:lpstr>
      <vt:lpstr>Computing’s purpose in science</vt:lpstr>
      <vt:lpstr>The “fluffy” stuff</vt:lpstr>
      <vt:lpstr>IPython/Jupyter interface</vt:lpstr>
      <vt:lpstr>Writing code that doesn’t suck</vt:lpstr>
      <vt:lpstr>The Zen of Python</vt:lpstr>
      <vt:lpstr>Useful resources</vt:lpstr>
      <vt:lpstr>Thank you!</vt:lpstr>
      <vt:lpstr>Backup Slides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James</dc:creator>
  <cp:lastModifiedBy>James</cp:lastModifiedBy>
  <cp:revision>66</cp:revision>
  <dcterms:created xsi:type="dcterms:W3CDTF">2016-08-22T17:05:55Z</dcterms:created>
  <dcterms:modified xsi:type="dcterms:W3CDTF">2017-08-17T03:59:07Z</dcterms:modified>
</cp:coreProperties>
</file>