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52" r:id="rId3"/>
    <p:sldId id="370" r:id="rId4"/>
    <p:sldId id="343" r:id="rId5"/>
    <p:sldId id="371" r:id="rId6"/>
    <p:sldId id="379" r:id="rId7"/>
    <p:sldId id="380" r:id="rId8"/>
    <p:sldId id="381" r:id="rId9"/>
    <p:sldId id="374" r:id="rId10"/>
    <p:sldId id="382" r:id="rId11"/>
    <p:sldId id="383" r:id="rId12"/>
    <p:sldId id="377" r:id="rId13"/>
    <p:sldId id="376" r:id="rId14"/>
    <p:sldId id="375" r:id="rId15"/>
    <p:sldId id="373" r:id="rId16"/>
    <p:sldId id="368" r:id="rId17"/>
    <p:sldId id="341" r:id="rId18"/>
    <p:sldId id="339" r:id="rId19"/>
    <p:sldId id="366" r:id="rId20"/>
    <p:sldId id="34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112" d="100"/>
          <a:sy n="112" d="100"/>
        </p:scale>
        <p:origin x="930" y="108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08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17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Regular Expressions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September 1, 2016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36" y="2053202"/>
            <a:ext cx="8229600" cy="1490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state machine describing the regular expression /(</a:t>
            </a:r>
            <a:r>
              <a:rPr lang="en-US" dirty="0" err="1" smtClean="0"/>
              <a:t>a|b</a:t>
            </a:r>
            <a:r>
              <a:rPr lang="en-US" dirty="0" smtClean="0"/>
              <a:t>)*</a:t>
            </a:r>
            <a:r>
              <a:rPr lang="en-US" dirty="0" err="1" smtClean="0"/>
              <a:t>abb</a:t>
            </a:r>
            <a:r>
              <a:rPr lang="en-US" dirty="0" smtClean="0"/>
              <a:t>/. At any step, we can take an arrow if we match its target</a:t>
            </a:r>
            <a:endParaRPr lang="en-US" dirty="0" smtClean="0"/>
          </a:p>
        </p:txBody>
      </p:sp>
      <p:pic>
        <p:nvPicPr>
          <p:cNvPr id="1026" name="Picture 2" descr="https://www.gamedev.net/uploads/monthly_06_2013/ccs-209764-0-73208900-1370053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" y="3743881"/>
            <a:ext cx="8232836" cy="25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36" y="2053202"/>
            <a:ext cx="8229600" cy="1490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regex matches </a:t>
            </a:r>
            <a:r>
              <a:rPr lang="en-US" i="1" dirty="0" err="1" smtClean="0"/>
              <a:t>aaabb</a:t>
            </a:r>
            <a:r>
              <a:rPr lang="en-US" dirty="0" smtClean="0"/>
              <a:t> and </a:t>
            </a:r>
            <a:r>
              <a:rPr lang="en-US" i="1" dirty="0" err="1" smtClean="0"/>
              <a:t>abaabb</a:t>
            </a:r>
            <a:r>
              <a:rPr lang="en-US" dirty="0" smtClean="0"/>
              <a:t>, but not </a:t>
            </a:r>
            <a:r>
              <a:rPr lang="en-US" i="1" dirty="0" err="1" smtClean="0"/>
              <a:t>baab</a:t>
            </a:r>
            <a:r>
              <a:rPr lang="en-US" dirty="0" smtClean="0"/>
              <a:t>, because we get ‘stuck’ in state 2.</a:t>
            </a:r>
            <a:endParaRPr lang="en-US" i="1" dirty="0" smtClean="0"/>
          </a:p>
        </p:txBody>
      </p:sp>
      <p:pic>
        <p:nvPicPr>
          <p:cNvPr id="1026" name="Picture 2" descr="https://www.gamedev.net/uploads/monthly_06_2013/ccs-209764-0-73208900-1370053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" y="3743881"/>
            <a:ext cx="8232836" cy="25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different flavors with differences</a:t>
            </a:r>
          </a:p>
          <a:p>
            <a:pPr lvl="1"/>
            <a:r>
              <a:rPr lang="en-US" dirty="0" smtClean="0"/>
              <a:t>i.e. POSIX has [:alpha:] and [:blank:], vim uses \a and \s</a:t>
            </a:r>
          </a:p>
          <a:p>
            <a:r>
              <a:rPr lang="en-US" dirty="0" smtClean="0"/>
              <a:t>Extensions give much more powerful tools like </a:t>
            </a:r>
            <a:r>
              <a:rPr lang="en-US" dirty="0" err="1" smtClean="0"/>
              <a:t>backreference</a:t>
            </a:r>
            <a:r>
              <a:rPr lang="en-US" dirty="0" smtClean="0"/>
              <a:t>, but </a:t>
            </a:r>
            <a:r>
              <a:rPr lang="en-US" u="sng" dirty="0" smtClean="0"/>
              <a:t>these generally discard the regularity of the grammar</a:t>
            </a:r>
            <a:endParaRPr lang="en-US" dirty="0" smtClean="0"/>
          </a:p>
          <a:p>
            <a:pPr lvl="1"/>
            <a:r>
              <a:rPr lang="en-US" dirty="0" smtClean="0"/>
              <a:t>As a result, relying heavily on these can result in a much slower expression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10329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for a vague target</a:t>
            </a:r>
          </a:p>
          <a:p>
            <a:pPr lvl="1"/>
            <a:r>
              <a:rPr lang="en-US" dirty="0" smtClean="0"/>
              <a:t>If you know the </a:t>
            </a:r>
            <a:r>
              <a:rPr lang="en-US" i="1" dirty="0" smtClean="0"/>
              <a:t>structure</a:t>
            </a:r>
            <a:r>
              <a:rPr lang="en-US" dirty="0" smtClean="0"/>
              <a:t> of a string, you can encode this information into your search</a:t>
            </a:r>
          </a:p>
          <a:p>
            <a:r>
              <a:rPr lang="en-US" dirty="0" smtClean="0"/>
              <a:t>Search-and-replace</a:t>
            </a:r>
          </a:p>
          <a:p>
            <a:pPr lvl="1"/>
            <a:r>
              <a:rPr lang="en-US" dirty="0" err="1" smtClean="0"/>
              <a:t>Sed</a:t>
            </a:r>
            <a:r>
              <a:rPr lang="en-US" dirty="0" smtClean="0"/>
              <a:t>, vim, </a:t>
            </a:r>
            <a:r>
              <a:rPr lang="en-US" dirty="0" err="1" smtClean="0"/>
              <a:t>awk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1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regular expressions </a:t>
            </a:r>
            <a:r>
              <a:rPr lang="en-US" i="1" dirty="0" smtClean="0"/>
              <a:t>not </a:t>
            </a:r>
            <a:r>
              <a:rPr lang="en-US" dirty="0" smtClean="0"/>
              <a:t>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number sieve</a:t>
            </a:r>
          </a:p>
          <a:p>
            <a:pPr lvl="1"/>
            <a:r>
              <a:rPr lang="en-US" dirty="0" smtClean="0"/>
              <a:t>The right tool for the right job!</a:t>
            </a:r>
          </a:p>
        </p:txBody>
      </p:sp>
    </p:spTree>
    <p:extLst>
      <p:ext uri="{BB962C8B-B14F-4D97-AF65-F5344CB8AC3E}">
        <p14:creationId xmlns:p14="http://schemas.microsoft.com/office/powerpoint/2010/main" val="16271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grep</a:t>
            </a:r>
          </a:p>
          <a:p>
            <a:r>
              <a:rPr lang="en-US" dirty="0" err="1" smtClean="0"/>
              <a:t>sed</a:t>
            </a:r>
            <a:endParaRPr lang="en-US" dirty="0" smtClean="0"/>
          </a:p>
          <a:p>
            <a:r>
              <a:rPr lang="en-US" dirty="0" err="1" smtClean="0"/>
              <a:t>awk</a:t>
            </a:r>
            <a:endParaRPr lang="en-US" dirty="0" smtClean="0"/>
          </a:p>
          <a:p>
            <a:pPr lvl="1"/>
            <a:r>
              <a:rPr lang="en-US" dirty="0" smtClean="0"/>
              <a:t>Peter</a:t>
            </a:r>
          </a:p>
          <a:p>
            <a:r>
              <a:rPr lang="en-US" dirty="0" smtClean="0"/>
              <a:t>Python `re` module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64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29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http://www.regular-expressions.info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pic>
        <p:nvPicPr>
          <p:cNvPr id="1026" name="Picture 2" descr="Regular Exp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30" y="2469643"/>
            <a:ext cx="3853540" cy="38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0514" y="1852933"/>
            <a:ext cx="2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to do this…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3867" y="6369351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>
                <a:hlinkClick r:id="rId3"/>
              </a:rPr>
              <a:t>https://xkcd.com/208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under </a:t>
            </a:r>
            <a:r>
              <a:rPr lang="en-US" sz="1200" dirty="0" smtClean="0"/>
              <a:t>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2685" y="1852933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…without falling prey to this</a:t>
            </a:r>
            <a:endParaRPr lang="en-US" dirty="0"/>
          </a:p>
        </p:txBody>
      </p:sp>
      <p:pic>
        <p:nvPicPr>
          <p:cNvPr id="5" name="Picture 2" descr="Perl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49" y="3026021"/>
            <a:ext cx="52197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73866" y="5141684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>
                <a:hlinkClick r:id="rId3"/>
              </a:rPr>
              <a:t>https://xkcd.com/1171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under </a:t>
            </a:r>
            <a:r>
              <a:rPr lang="en-US" sz="1200" dirty="0" smtClean="0"/>
              <a:t>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5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regular expressions?</a:t>
            </a:r>
          </a:p>
          <a:p>
            <a:r>
              <a:rPr lang="en-US" dirty="0" smtClean="0"/>
              <a:t>What are regular expressions used for?</a:t>
            </a:r>
          </a:p>
          <a:p>
            <a:r>
              <a:rPr lang="en-US" dirty="0" smtClean="0"/>
              <a:t>How are regular expressions used with some common tools?</a:t>
            </a:r>
          </a:p>
          <a:p>
            <a:pPr lvl="1"/>
            <a:r>
              <a:rPr lang="en-US" dirty="0" smtClean="0"/>
              <a:t>Hands on!</a:t>
            </a:r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operations boil down to searching for strings and then Doing Something™ (printing, replacing, etc.) with that string</a:t>
            </a:r>
          </a:p>
          <a:p>
            <a:endParaRPr lang="en-US" dirty="0"/>
          </a:p>
          <a:p>
            <a:r>
              <a:rPr lang="en-US" dirty="0" smtClean="0"/>
              <a:t>Wikipedia: </a:t>
            </a:r>
            <a:r>
              <a:rPr lang="en-US" i="1" dirty="0" smtClean="0"/>
              <a:t>“A </a:t>
            </a:r>
            <a:r>
              <a:rPr lang="en-US" i="1" dirty="0"/>
              <a:t>regular </a:t>
            </a:r>
            <a:r>
              <a:rPr lang="en-US" i="1" dirty="0" smtClean="0"/>
              <a:t>expression…is </a:t>
            </a:r>
            <a:r>
              <a:rPr lang="en-US" i="1" dirty="0"/>
              <a:t>an expression used to </a:t>
            </a:r>
            <a:r>
              <a:rPr lang="en-US" b="1" i="1" dirty="0"/>
              <a:t>specify a set of strings</a:t>
            </a:r>
            <a:r>
              <a:rPr lang="en-US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4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</a:t>
            </a:r>
            <a:r>
              <a:rPr lang="en-US" dirty="0" smtClean="0"/>
              <a:t>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way is to list each member of the set: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grey|gray</a:t>
            </a:r>
            <a:r>
              <a:rPr lang="en-US" dirty="0" smtClean="0"/>
              <a:t>/ defines the set containing the strings “grey” and “gray”</a:t>
            </a:r>
          </a:p>
          <a:p>
            <a:r>
              <a:rPr lang="en-US" b="1" dirty="0" err="1" smtClean="0"/>
              <a:t>Metacharacters</a:t>
            </a:r>
            <a:r>
              <a:rPr lang="en-US" dirty="0" smtClean="0"/>
              <a:t> let us be more concise:</a:t>
            </a:r>
            <a:endParaRPr lang="en-US" b="1" dirty="0" smtClean="0"/>
          </a:p>
          <a:p>
            <a:pPr lvl="1"/>
            <a:r>
              <a:rPr lang="en-US" dirty="0"/>
              <a:t>/</a:t>
            </a:r>
            <a:r>
              <a:rPr lang="en-US" dirty="0" smtClean="0"/>
              <a:t>gr[</a:t>
            </a:r>
            <a:r>
              <a:rPr lang="en-US" dirty="0" err="1" smtClean="0"/>
              <a:t>ea</a:t>
            </a:r>
            <a:r>
              <a:rPr lang="en-US" dirty="0" smtClean="0"/>
              <a:t>]y/ and /gr(</a:t>
            </a:r>
            <a:r>
              <a:rPr lang="en-US" dirty="0" err="1" smtClean="0"/>
              <a:t>e|a</a:t>
            </a:r>
            <a:r>
              <a:rPr lang="en-US" dirty="0" smtClean="0"/>
              <a:t>)y/ define the same set of strings!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</a:t>
            </a:r>
            <a:r>
              <a:rPr lang="en-US" dirty="0" smtClean="0"/>
              <a:t>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r>
              <a:rPr lang="en-US" dirty="0" smtClean="0"/>
              <a:t> let us describe </a:t>
            </a:r>
            <a:r>
              <a:rPr lang="en-US" u="sng" dirty="0" smtClean="0"/>
              <a:t>large</a:t>
            </a:r>
            <a:r>
              <a:rPr lang="en-US" dirty="0" smtClean="0"/>
              <a:t> sets of strings based on their structure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Galile</a:t>
            </a:r>
            <a:r>
              <a:rPr lang="en-US" dirty="0" smtClean="0"/>
              <a:t>./ matches “</a:t>
            </a:r>
            <a:r>
              <a:rPr lang="en-US" i="1" dirty="0" smtClean="0"/>
              <a:t>Galileo,” </a:t>
            </a:r>
            <a:r>
              <a:rPr lang="en-US" dirty="0" smtClean="0"/>
              <a:t>“</a:t>
            </a:r>
            <a:r>
              <a:rPr lang="en-US" i="1" dirty="0" smtClean="0"/>
              <a:t>Galilei”, </a:t>
            </a:r>
            <a:r>
              <a:rPr lang="en-US" dirty="0" smtClean="0"/>
              <a:t>but also </a:t>
            </a:r>
            <a:r>
              <a:rPr lang="en-US" i="1" dirty="0" smtClean="0"/>
              <a:t>“Galilea,”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Galile</a:t>
            </a:r>
            <a:r>
              <a:rPr lang="en-US" i="1" dirty="0"/>
              <a:t>%</a:t>
            </a:r>
            <a:r>
              <a:rPr lang="en-US" i="1" dirty="0" smtClean="0"/>
              <a:t>”</a:t>
            </a:r>
            <a:r>
              <a:rPr lang="en-US" dirty="0" smtClean="0"/>
              <a:t>, and so on using the ‘.’ </a:t>
            </a:r>
            <a:r>
              <a:rPr lang="en-US" dirty="0" err="1" smtClean="0"/>
              <a:t>metacharacter</a:t>
            </a:r>
            <a:r>
              <a:rPr lang="en-US" dirty="0" smtClean="0"/>
              <a:t>, which stands for </a:t>
            </a:r>
            <a:r>
              <a:rPr lang="en-US" u="sng" dirty="0" smtClean="0"/>
              <a:t>any</a:t>
            </a:r>
            <a:r>
              <a:rPr lang="en-US" u="sng" dirty="0"/>
              <a:t> </a:t>
            </a:r>
            <a:r>
              <a:rPr lang="en-US" u="sng" dirty="0" smtClean="0"/>
              <a:t>single</a:t>
            </a:r>
            <a:r>
              <a:rPr lang="en-US" dirty="0" smtClean="0"/>
              <a:t> character.</a:t>
            </a:r>
          </a:p>
        </p:txBody>
      </p:sp>
    </p:spTree>
    <p:extLst>
      <p:ext uri="{BB962C8B-B14F-4D97-AF65-F5344CB8AC3E}">
        <p14:creationId xmlns:p14="http://schemas.microsoft.com/office/powerpoint/2010/main" val="14957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</a:t>
            </a:r>
            <a:r>
              <a:rPr lang="en-US" dirty="0" smtClean="0"/>
              <a:t>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r>
              <a:rPr lang="en-US" dirty="0" smtClean="0"/>
              <a:t> let us describe </a:t>
            </a:r>
            <a:r>
              <a:rPr lang="en-US" u="sng" dirty="0" smtClean="0"/>
              <a:t>large</a:t>
            </a:r>
            <a:r>
              <a:rPr lang="en-US" dirty="0" smtClean="0"/>
              <a:t> sets of strings based on their structure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Galile</a:t>
            </a:r>
            <a:r>
              <a:rPr lang="en-US" dirty="0"/>
              <a:t>.*/ matches </a:t>
            </a:r>
            <a:r>
              <a:rPr lang="en-US" i="1" dirty="0"/>
              <a:t>“</a:t>
            </a:r>
            <a:r>
              <a:rPr lang="en-US" i="1" dirty="0" err="1"/>
              <a:t>Galile</a:t>
            </a:r>
            <a:r>
              <a:rPr lang="en-US" i="1" dirty="0"/>
              <a:t>, Galileo, Galilei, Galileo </a:t>
            </a:r>
            <a:r>
              <a:rPr lang="en-US" i="1" dirty="0" err="1"/>
              <a:t>Galileo</a:t>
            </a:r>
            <a:r>
              <a:rPr lang="en-US" i="1" dirty="0"/>
              <a:t>, Galileo Galilei,”</a:t>
            </a:r>
            <a:r>
              <a:rPr lang="en-US" dirty="0"/>
              <a:t> etc. using the ‘*’ character, which matches </a:t>
            </a:r>
            <a:r>
              <a:rPr lang="en-US" u="sng" dirty="0"/>
              <a:t>any number of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44056"/>
              </p:ext>
            </p:extLst>
          </p:nvPr>
        </p:nvGraphicFramePr>
        <p:xfrm>
          <a:off x="489246" y="2238998"/>
          <a:ext cx="8165507" cy="43617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5118"/>
                <a:gridCol w="3638372"/>
                <a:gridCol w="1102408"/>
                <a:gridCol w="2749609"/>
              </a:tblGrid>
              <a:tr h="35973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Any character 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(  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 group </a:t>
                      </a:r>
                      <a:r>
                        <a:rPr lang="en-US" b="0" baseline="0" dirty="0" smtClean="0"/>
                        <a:t>for nesting expressions</a:t>
                      </a:r>
                      <a:endParaRPr lang="en-US" b="0" dirty="0"/>
                    </a:p>
                  </a:txBody>
                  <a:tcPr anchor="ctr"/>
                </a:tc>
              </a:tr>
              <a:tr h="8870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chars</a:t>
                      </a:r>
                      <a:r>
                        <a:rPr lang="en-US" baseline="0" dirty="0" smtClean="0"/>
                        <a:t> to match: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xXy</a:t>
                      </a:r>
                      <a:r>
                        <a:rPr lang="en-US" dirty="0" smtClean="0"/>
                        <a:t>] matches ‘x,’ ‘X’ or ‘y’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\1,</a:t>
                      </a:r>
                      <a:r>
                        <a:rPr lang="en-US" baseline="0" dirty="0" smtClean="0"/>
                        <a:t> \2, etc.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reference to the </a:t>
                      </a:r>
                      <a:r>
                        <a:rPr lang="en-US" i="1" dirty="0" smtClean="0"/>
                        <a:t>nth</a:t>
                      </a:r>
                      <a:r>
                        <a:rPr lang="en-US" i="0" baseline="0" dirty="0" smtClean="0"/>
                        <a:t> group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of chars </a:t>
                      </a:r>
                      <a:r>
                        <a:rPr lang="en-US" u="sng" dirty="0" smtClean="0"/>
                        <a:t>not</a:t>
                      </a:r>
                      <a:r>
                        <a:rPr lang="en-US" u="none" dirty="0" smtClean="0"/>
                        <a:t> to match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element 0 or more times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 the</a:t>
                      </a:r>
                      <a:r>
                        <a:rPr lang="en-US" baseline="0" dirty="0" smtClean="0"/>
                        <a:t> start of the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{m,</a:t>
                      </a:r>
                      <a:r>
                        <a:rPr lang="en-US" baseline="0" dirty="0" smtClean="0"/>
                        <a:t> n}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element at</a:t>
                      </a:r>
                      <a:r>
                        <a:rPr lang="en-US" baseline="0" dirty="0" smtClean="0"/>
                        <a:t> least m times, at most n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 the end of the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0</a:t>
                      </a:r>
                      <a:r>
                        <a:rPr lang="en-US" baseline="0" dirty="0" smtClean="0"/>
                        <a:t> or 1 time</a:t>
                      </a:r>
                      <a:endParaRPr lang="en-US" dirty="0"/>
                    </a:p>
                  </a:txBody>
                  <a:tcPr anchor="ctr"/>
                </a:tc>
              </a:tr>
              <a:tr h="35973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 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1 or</a:t>
                      </a:r>
                      <a:r>
                        <a:rPr lang="en-US" baseline="0" dirty="0" smtClean="0"/>
                        <a:t> more times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2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4857</TotalTime>
  <Words>610</Words>
  <Application>Microsoft Office PowerPoint</Application>
  <PresentationFormat>On-screen Show (4:3)</PresentationFormat>
  <Paragraphs>85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Miriam</vt:lpstr>
      <vt:lpstr>Office Theme</vt:lpstr>
      <vt:lpstr>Regular Expressions</vt:lpstr>
      <vt:lpstr>Scope of this talk</vt:lpstr>
      <vt:lpstr>Scope of this talk</vt:lpstr>
      <vt:lpstr>Scope of this talk</vt:lpstr>
      <vt:lpstr>What are regular expressions (regex)?</vt:lpstr>
      <vt:lpstr>What are regular expressions?</vt:lpstr>
      <vt:lpstr>What are regular expressions?</vt:lpstr>
      <vt:lpstr>What are regular expressions?</vt:lpstr>
      <vt:lpstr>What are regular expressions (regex)?</vt:lpstr>
      <vt:lpstr>What are regular expressions (regex)?</vt:lpstr>
      <vt:lpstr>What are regular expressions (regex)?</vt:lpstr>
      <vt:lpstr>What are regular expressions (regex)?</vt:lpstr>
      <vt:lpstr>What are regular expressions useful for?</vt:lpstr>
      <vt:lpstr>What are regular expressions not useful for?</vt:lpstr>
      <vt:lpstr>Regular expression examples</vt:lpstr>
      <vt:lpstr>Things I didn’t mention…</vt:lpstr>
      <vt:lpstr>Useful resources</vt:lpstr>
      <vt:lpstr>Thank you!</vt:lpstr>
      <vt:lpstr>Feedback?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85</cp:revision>
  <dcterms:created xsi:type="dcterms:W3CDTF">2016-08-22T17:05:55Z</dcterms:created>
  <dcterms:modified xsi:type="dcterms:W3CDTF">2017-01-22T23:58:47Z</dcterms:modified>
</cp:coreProperties>
</file>