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55" r:id="rId2"/>
    <p:sldId id="256" r:id="rId3"/>
    <p:sldId id="352" r:id="rId4"/>
    <p:sldId id="343" r:id="rId5"/>
    <p:sldId id="350" r:id="rId6"/>
    <p:sldId id="349" r:id="rId7"/>
    <p:sldId id="360" r:id="rId8"/>
    <p:sldId id="345" r:id="rId9"/>
    <p:sldId id="361" r:id="rId10"/>
    <p:sldId id="351" r:id="rId11"/>
    <p:sldId id="353" r:id="rId12"/>
    <p:sldId id="357" r:id="rId13"/>
    <p:sldId id="356" r:id="rId14"/>
    <p:sldId id="365" r:id="rId15"/>
    <p:sldId id="358" r:id="rId16"/>
    <p:sldId id="359" r:id="rId17"/>
    <p:sldId id="346" r:id="rId18"/>
    <p:sldId id="363" r:id="rId19"/>
    <p:sldId id="342" r:id="rId20"/>
    <p:sldId id="341" r:id="rId21"/>
    <p:sldId id="339" r:id="rId22"/>
    <p:sldId id="366" r:id="rId23"/>
    <p:sldId id="340" r:id="rId24"/>
    <p:sldId id="364" r:id="rId25"/>
    <p:sldId id="36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440418"/>
    <a:srgbClr val="540000"/>
    <a:srgbClr val="710626"/>
    <a:srgbClr val="860000"/>
    <a:srgbClr val="1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501" autoAdjust="0"/>
  </p:normalViewPr>
  <p:slideViewPr>
    <p:cSldViewPr snapToGrid="0" snapToObjects="1">
      <p:cViewPr varScale="1">
        <p:scale>
          <a:sx n="77" d="100"/>
          <a:sy n="77" d="100"/>
        </p:scale>
        <p:origin x="102" y="870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6A192-89F2-44C6-B07F-1B83CE44D51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2F87-7895-4624-A4AE-ACD3588F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500000">
                <a:lumMod val="67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23815"/>
            <a:ext cx="2956863" cy="29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" y="-59531"/>
            <a:ext cx="3557116" cy="88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DJv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v6bXf" TargetMode="External"/><Relationship Id="rId2" Type="http://schemas.openxmlformats.org/officeDocument/2006/relationships/hyperlink" Target="https://git.io/v6b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py-cookbook.readthedocs.io/items/BrownianMotion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py-lectures.github.io/" TargetMode="External"/><Relationship Id="rId2" Type="http://schemas.openxmlformats.org/officeDocument/2006/relationships/hyperlink" Target="https://www.codecademy.com/learn/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gerity/talk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DEQ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DJh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the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follow along with the interactive portions of this talk, you need:</a:t>
            </a:r>
            <a:endParaRPr lang="en-US" dirty="0"/>
          </a:p>
          <a:p>
            <a:pPr lvl="1"/>
            <a:r>
              <a:rPr lang="en-US" dirty="0" smtClean="0"/>
              <a:t>A copy </a:t>
            </a:r>
            <a:r>
              <a:rPr lang="en-US" dirty="0"/>
              <a:t>of Python: </a:t>
            </a:r>
            <a:r>
              <a:rPr lang="en-US" dirty="0">
                <a:hlinkClick r:id="rId2"/>
              </a:rPr>
              <a:t>https://www.python.org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2"/>
            <a:r>
              <a:rPr lang="en-US" dirty="0" smtClean="0"/>
              <a:t>All examples shown will be compatible with either Python 2.7 or Python 3.x, use either</a:t>
            </a:r>
          </a:p>
          <a:p>
            <a:pPr lvl="1"/>
            <a:r>
              <a:rPr lang="en-US" dirty="0" smtClean="0"/>
              <a:t>The example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482159"/>
          </a:xfrm>
        </p:spPr>
        <p:txBody>
          <a:bodyPr>
            <a:normAutofit/>
          </a:bodyPr>
          <a:lstStyle/>
          <a:p>
            <a:r>
              <a:rPr lang="en-US" dirty="0" smtClean="0"/>
              <a:t>Development quality of life</a:t>
            </a:r>
          </a:p>
          <a:p>
            <a:pPr lvl="1"/>
            <a:r>
              <a:rPr lang="en-US" dirty="0" smtClean="0"/>
              <a:t>More time writing easy to read code, quickly</a:t>
            </a:r>
          </a:p>
          <a:p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As long as the target has a Python interpreter, we can run Python there!</a:t>
            </a:r>
          </a:p>
          <a:p>
            <a:r>
              <a:rPr lang="en-US" dirty="0" smtClean="0"/>
              <a:t>Rich scientific ecosystem</a:t>
            </a:r>
          </a:p>
          <a:p>
            <a:pPr lvl="1"/>
            <a:r>
              <a:rPr lang="en-US" dirty="0" smtClean="0"/>
              <a:t>Great libraries exist for most common tasks</a:t>
            </a:r>
          </a:p>
        </p:txBody>
      </p:sp>
    </p:spTree>
    <p:extLst>
      <p:ext uri="{BB962C8B-B14F-4D97-AF65-F5344CB8AC3E}">
        <p14:creationId xmlns:p14="http://schemas.microsoft.com/office/powerpoint/2010/main" val="53324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 </a:t>
            </a:r>
            <a:r>
              <a:rPr lang="en-US" i="1" dirty="0" smtClean="0"/>
              <a:t>not</a:t>
            </a:r>
            <a:r>
              <a:rPr lang="en-US" dirty="0" smtClean="0"/>
              <a:t>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general, a Python program </a:t>
            </a:r>
            <a:r>
              <a:rPr lang="en-US" u="sng" dirty="0" smtClean="0"/>
              <a:t>may</a:t>
            </a:r>
            <a:r>
              <a:rPr lang="en-US" dirty="0" smtClean="0"/>
              <a:t> be slower to execute than a similar program in another language (C/C++/Fortran).</a:t>
            </a:r>
          </a:p>
          <a:p>
            <a:pPr lvl="1"/>
            <a:r>
              <a:rPr lang="en-US" dirty="0" smtClean="0"/>
              <a:t>How fast is “fast enough?”  A few 100 </a:t>
            </a:r>
            <a:r>
              <a:rPr lang="en-US" dirty="0" err="1" smtClean="0"/>
              <a:t>ms</a:t>
            </a:r>
            <a:r>
              <a:rPr lang="en-US" dirty="0" smtClean="0"/>
              <a:t> of slowdown is usually worth it.</a:t>
            </a:r>
          </a:p>
          <a:p>
            <a:r>
              <a:rPr lang="en-US" dirty="0" smtClean="0"/>
              <a:t>Best of both worlds: fast libraries for tasks that </a:t>
            </a:r>
            <a:r>
              <a:rPr lang="en-US" u="sng" dirty="0" smtClean="0"/>
              <a:t>must</a:t>
            </a:r>
            <a:r>
              <a:rPr lang="en-US" dirty="0" smtClean="0"/>
              <a:t> go fast, with “glue code”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23673"/>
          </a:xfrm>
        </p:spPr>
        <p:txBody>
          <a:bodyPr/>
          <a:lstStyle/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smtClean="0"/>
              <a:t>– integer </a:t>
            </a:r>
            <a:r>
              <a:rPr lang="en-US" dirty="0"/>
              <a:t>with at least 32 bits </a:t>
            </a:r>
            <a:r>
              <a:rPr lang="en-US" dirty="0" smtClean="0"/>
              <a:t>precision</a:t>
            </a:r>
          </a:p>
          <a:p>
            <a:r>
              <a:rPr lang="en-US" b="1" dirty="0" smtClean="0"/>
              <a:t>long</a:t>
            </a:r>
            <a:r>
              <a:rPr lang="en-US" dirty="0" smtClean="0"/>
              <a:t> – unlimited precision integer</a:t>
            </a:r>
          </a:p>
          <a:p>
            <a:r>
              <a:rPr lang="en-US" b="1" dirty="0" err="1" smtClean="0"/>
              <a:t>boolean</a:t>
            </a:r>
            <a:r>
              <a:rPr lang="en-US" dirty="0" smtClean="0"/>
              <a:t> – truth value, True or False</a:t>
            </a:r>
          </a:p>
          <a:p>
            <a:r>
              <a:rPr lang="en-US" b="1" dirty="0" smtClean="0"/>
              <a:t>float</a:t>
            </a:r>
            <a:r>
              <a:rPr lang="en-US" dirty="0" smtClean="0"/>
              <a:t> – a floating-point number (precision varies)</a:t>
            </a:r>
            <a:endParaRPr lang="en-US" dirty="0"/>
          </a:p>
          <a:p>
            <a:r>
              <a:rPr lang="en-US" b="1" dirty="0"/>
              <a:t>c</a:t>
            </a:r>
            <a:r>
              <a:rPr lang="en-US" b="1" dirty="0" smtClean="0"/>
              <a:t>omplex</a:t>
            </a:r>
            <a:r>
              <a:rPr lang="en-US" dirty="0" smtClean="0"/>
              <a:t> –</a:t>
            </a:r>
            <a:r>
              <a:rPr lang="en-US" b="1" dirty="0" smtClean="0"/>
              <a:t> </a:t>
            </a:r>
            <a:r>
              <a:rPr lang="en-US" dirty="0" smtClean="0"/>
              <a:t>complex number with floating point components</a:t>
            </a:r>
          </a:p>
          <a:p>
            <a:pPr lvl="1"/>
            <a:r>
              <a:rPr lang="en-US" dirty="0" smtClean="0"/>
              <a:t>You can instantiate these quickly as (</a:t>
            </a:r>
            <a:r>
              <a:rPr lang="en-US" dirty="0" err="1" smtClean="0"/>
              <a:t>A+Bj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8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5039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Object</a:t>
            </a:r>
            <a:r>
              <a:rPr lang="en-US" dirty="0" smtClean="0"/>
              <a:t> – the base type of any object. New classes generally inherit from this type.</a:t>
            </a:r>
            <a:endParaRPr lang="en-US" b="1" dirty="0" smtClean="0"/>
          </a:p>
          <a:p>
            <a:r>
              <a:rPr lang="en-US" b="1" dirty="0" err="1" smtClean="0"/>
              <a:t>str</a:t>
            </a:r>
            <a:r>
              <a:rPr lang="en-US" dirty="0" smtClean="0"/>
              <a:t> – a string like “I’m a string!”</a:t>
            </a:r>
          </a:p>
          <a:p>
            <a:r>
              <a:rPr lang="en-US" b="1" dirty="0" smtClean="0"/>
              <a:t>list</a:t>
            </a:r>
            <a:r>
              <a:rPr lang="en-US" dirty="0" smtClean="0"/>
              <a:t> – a </a:t>
            </a:r>
            <a:r>
              <a:rPr lang="en-US" i="1" dirty="0" smtClean="0"/>
              <a:t>mutable</a:t>
            </a:r>
            <a:r>
              <a:rPr lang="en-US" b="1" dirty="0" smtClean="0"/>
              <a:t> </a:t>
            </a:r>
            <a:r>
              <a:rPr lang="en-US" dirty="0" smtClean="0"/>
              <a:t>sequence of values, [1,2,3]</a:t>
            </a:r>
          </a:p>
          <a:p>
            <a:r>
              <a:rPr lang="en-US" b="1" dirty="0" smtClean="0"/>
              <a:t>tuple</a:t>
            </a:r>
            <a:r>
              <a:rPr lang="en-US" dirty="0" smtClean="0"/>
              <a:t> – an </a:t>
            </a:r>
            <a:r>
              <a:rPr lang="en-US" i="1" dirty="0" smtClean="0"/>
              <a:t>immutable </a:t>
            </a:r>
            <a:r>
              <a:rPr lang="en-US" dirty="0" smtClean="0"/>
              <a:t>sequence, (1,2,3)</a:t>
            </a:r>
          </a:p>
          <a:p>
            <a:r>
              <a:rPr lang="en-US" b="1" dirty="0" err="1" smtClean="0"/>
              <a:t>dict</a:t>
            </a:r>
            <a:r>
              <a:rPr lang="en-US" dirty="0" smtClean="0"/>
              <a:t> – a mapping of keys and values</a:t>
            </a:r>
          </a:p>
          <a:p>
            <a:r>
              <a:rPr lang="en-US" b="1" dirty="0" smtClean="0"/>
              <a:t>None</a:t>
            </a:r>
            <a:r>
              <a:rPr lang="en-US" dirty="0" smtClean="0"/>
              <a:t> – indicates no value</a:t>
            </a:r>
          </a:p>
          <a:p>
            <a:r>
              <a:rPr lang="en-US" dirty="0" smtClean="0"/>
              <a:t>Many more types, full list available in the </a:t>
            </a:r>
            <a:r>
              <a:rPr lang="en-US" b="1" dirty="0" smtClean="0"/>
              <a:t>types</a:t>
            </a:r>
            <a:r>
              <a:rPr lang="en-US" dirty="0" smtClean="0"/>
              <a:t> module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38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and 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 </a:t>
            </a:r>
            <a:r>
              <a:rPr lang="en-US" dirty="0" smtClean="0"/>
              <a:t>and tuples are </a:t>
            </a:r>
            <a:r>
              <a:rPr lang="en-US" dirty="0" smtClean="0"/>
              <a:t>linear sequences of objects, enumerated from 0.</a:t>
            </a:r>
          </a:p>
          <a:p>
            <a:r>
              <a:rPr lang="en-US" dirty="0" smtClean="0"/>
              <a:t>Lists are </a:t>
            </a:r>
            <a:r>
              <a:rPr lang="en-US" b="1" dirty="0" smtClean="0"/>
              <a:t>mutable</a:t>
            </a:r>
            <a:r>
              <a:rPr lang="en-US" dirty="0" smtClean="0"/>
              <a:t>, meaning they can be changed.  Contrast with </a:t>
            </a:r>
            <a:r>
              <a:rPr lang="en-US" b="1" dirty="0" smtClean="0"/>
              <a:t>immutable</a:t>
            </a:r>
            <a:r>
              <a:rPr lang="en-US" dirty="0" smtClean="0"/>
              <a:t> </a:t>
            </a:r>
            <a:r>
              <a:rPr lang="en-US" dirty="0" smtClean="0"/>
              <a:t>tuples.</a:t>
            </a:r>
          </a:p>
          <a:p>
            <a:pPr lvl="1"/>
            <a:r>
              <a:rPr lang="en-US" dirty="0" smtClean="0"/>
              <a:t>Once a tuple is created, it never changes!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1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these types in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explore each of these types using the Python interpreter’s REPL (Read, </a:t>
            </a:r>
            <a:r>
              <a:rPr lang="en-US" dirty="0" err="1" smtClean="0"/>
              <a:t>Eval</a:t>
            </a:r>
            <a:r>
              <a:rPr lang="en-US" dirty="0" smtClean="0"/>
              <a:t>, Print Loop</a:t>
            </a:r>
            <a:r>
              <a:rPr lang="en-US" dirty="0" smtClean="0"/>
              <a:t>)</a:t>
            </a:r>
          </a:p>
          <a:p>
            <a:pPr lvl="1"/>
            <a:r>
              <a:rPr lang="en-US" b="1" smtClean="0"/>
              <a:t>python basictypes_example.py</a:t>
            </a:r>
            <a:endParaRPr lang="en-US" b="1" dirty="0" smtClean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repl.it/DJv9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614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your Python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4495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will likely use libraries like </a:t>
            </a:r>
            <a:r>
              <a:rPr lang="en-US" dirty="0" err="1" smtClean="0"/>
              <a:t>numpy</a:t>
            </a:r>
            <a:r>
              <a:rPr lang="en-US" dirty="0" smtClean="0"/>
              <a:t>/</a:t>
            </a:r>
            <a:r>
              <a:rPr lang="en-US" dirty="0" err="1" smtClean="0"/>
              <a:t>scipy</a:t>
            </a:r>
            <a:r>
              <a:rPr lang="en-US" dirty="0"/>
              <a:t>, </a:t>
            </a:r>
            <a:r>
              <a:rPr lang="en-US" dirty="0" err="1"/>
              <a:t>astropy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pandas, </a:t>
            </a:r>
            <a:r>
              <a:rPr lang="en-US" dirty="0" smtClean="0"/>
              <a:t>hdf5.</a:t>
            </a:r>
          </a:p>
          <a:p>
            <a:r>
              <a:rPr lang="en-US" b="1" dirty="0" smtClean="0"/>
              <a:t>pip</a:t>
            </a:r>
            <a:r>
              <a:rPr lang="en-US" dirty="0" smtClean="0"/>
              <a:t> and </a:t>
            </a:r>
            <a:r>
              <a:rPr lang="en-US" b="1" dirty="0" smtClean="0"/>
              <a:t>Anaconda</a:t>
            </a:r>
            <a:r>
              <a:rPr lang="en-US" dirty="0" smtClean="0"/>
              <a:t> are two excellent tools for managing what’s installed.</a:t>
            </a:r>
          </a:p>
          <a:p>
            <a:r>
              <a:rPr lang="en-US" dirty="0" smtClean="0"/>
              <a:t>E.g. to install </a:t>
            </a:r>
            <a:r>
              <a:rPr lang="en-US" dirty="0" err="1" smtClean="0"/>
              <a:t>numpy</a:t>
            </a:r>
            <a:r>
              <a:rPr lang="en-US" dirty="0" smtClean="0"/>
              <a:t>: ‘</a:t>
            </a:r>
            <a:r>
              <a:rPr lang="en-US" b="1" dirty="0" smtClean="0"/>
              <a:t>pip install </a:t>
            </a:r>
            <a:r>
              <a:rPr lang="en-US" b="1" dirty="0" err="1" smtClean="0"/>
              <a:t>numpy</a:t>
            </a:r>
            <a:r>
              <a:rPr lang="en-US" dirty="0" smtClean="0"/>
              <a:t>’</a:t>
            </a:r>
          </a:p>
          <a:p>
            <a:r>
              <a:rPr lang="en-US" b="1" dirty="0" smtClean="0"/>
              <a:t>Anaconda</a:t>
            </a:r>
            <a:r>
              <a:rPr lang="en-US" dirty="0" smtClean="0"/>
              <a:t> allows you to create </a:t>
            </a:r>
            <a:r>
              <a:rPr lang="en-US" u="sng" dirty="0" smtClean="0"/>
              <a:t>separate</a:t>
            </a:r>
            <a:r>
              <a:rPr lang="en-US" dirty="0" smtClean="0"/>
              <a:t> collections of packages, for version conflicts, etc.</a:t>
            </a:r>
          </a:p>
        </p:txBody>
      </p:sp>
    </p:spTree>
    <p:extLst>
      <p:ext uri="{BB962C8B-B14F-4D97-AF65-F5344CB8AC3E}">
        <p14:creationId xmlns:p14="http://schemas.microsoft.com/office/powerpoint/2010/main" val="72919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Longer Python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Determining last Friday’s date</a:t>
            </a:r>
          </a:p>
          <a:p>
            <a:pPr lvl="1"/>
            <a:r>
              <a:rPr lang="en-US" dirty="0" smtClean="0">
                <a:hlinkClick r:id="rId2"/>
              </a:rPr>
              <a:t>https://git.io/v6bXt</a:t>
            </a:r>
            <a:endParaRPr lang="en-US" dirty="0" smtClean="0"/>
          </a:p>
          <a:p>
            <a:r>
              <a:rPr lang="en-US" dirty="0" smtClean="0"/>
              <a:t>Parsing and plotting data from a CSV</a:t>
            </a:r>
          </a:p>
          <a:p>
            <a:pPr lvl="1"/>
            <a:r>
              <a:rPr lang="en-US" dirty="0" smtClean="0">
                <a:hlinkClick r:id="rId3"/>
              </a:rPr>
              <a:t>https://git.io/v6bXf</a:t>
            </a:r>
            <a:endParaRPr lang="en-US" dirty="0" smtClean="0"/>
          </a:p>
          <a:p>
            <a:r>
              <a:rPr lang="en-US" dirty="0" smtClean="0"/>
              <a:t>Brownian motion</a:t>
            </a:r>
          </a:p>
          <a:p>
            <a:pPr lvl="1"/>
            <a:r>
              <a:rPr lang="en-US" dirty="0" smtClean="0">
                <a:hlinkClick r:id="rId4"/>
              </a:rPr>
              <a:t>http://scipy-cookbook.readthedocs.io/items/BrownianMotion.html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85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Specifically mention Markdown (and </a:t>
            </a:r>
            <a:r>
              <a:rPr lang="en-US" dirty="0" err="1"/>
              <a:t>pandoc</a:t>
            </a:r>
            <a:r>
              <a:rPr lang="en-US" dirty="0"/>
              <a:t>), draw analogy to </a:t>
            </a:r>
            <a:r>
              <a:rPr lang="en-US" dirty="0" smtClean="0"/>
              <a:t>Mathematica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2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2 vs Python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</a:t>
            </a:r>
            <a:r>
              <a:rPr lang="en-US" dirty="0" smtClean="0"/>
              <a:t>division doesn’t do the intuitive thing in Python 2</a:t>
            </a:r>
            <a:endParaRPr lang="en-US" dirty="0" smtClean="0"/>
          </a:p>
          <a:p>
            <a:r>
              <a:rPr lang="en-US" dirty="0" smtClean="0"/>
              <a:t>Print function</a:t>
            </a:r>
          </a:p>
          <a:p>
            <a:r>
              <a:rPr lang="en-US" dirty="0" smtClean="0"/>
              <a:t>Importing from __future__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74" y="4323996"/>
            <a:ext cx="6096851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6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0000">
                <a:lumMod val="16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0864" y="2227031"/>
            <a:ext cx="5361690" cy="175595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Introduction to Python</a:t>
            </a:r>
            <a:endParaRPr lang="en-US" sz="28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7069" y="3537793"/>
            <a:ext cx="2169279" cy="3888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James </a:t>
            </a:r>
            <a:r>
              <a:rPr lang="en-US" sz="20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Gerity</a:t>
            </a:r>
            <a:endParaRPr lang="en-US" sz="20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09" y="170249"/>
            <a:ext cx="4632291" cy="115807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659089" y="3926607"/>
            <a:ext cx="1705239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0F4F9CB-1C05-4986-B519-E0AD17B47FBC}" type="datetime4">
              <a:rPr lang="en-US" sz="1600" smtClean="0">
                <a:latin typeface="Miriam" panose="020B0502050101010101" pitchFamily="34" charset="-79"/>
                <a:cs typeface="Miriam" panose="020B0502050101010101" pitchFamily="34" charset="-79"/>
              </a:rPr>
              <a:pPr algn="ctr"/>
              <a:t>August 30, 2016</a:t>
            </a:fld>
            <a:endParaRPr lang="en-US" sz="16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57996" y="6328391"/>
            <a:ext cx="4907425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Slides available at http://www.github.com/jgerity/talks</a:t>
            </a:r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CodeAcademy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www.codecademy.com/learn/python</a:t>
            </a:r>
            <a:r>
              <a:rPr lang="en-US" dirty="0" smtClean="0"/>
              <a:t> </a:t>
            </a:r>
            <a:endParaRPr lang="en-US" b="1" dirty="0" smtClean="0"/>
          </a:p>
          <a:p>
            <a:r>
              <a:rPr lang="en-US" b="1" dirty="0" err="1" smtClean="0"/>
              <a:t>Scipy</a:t>
            </a:r>
            <a:r>
              <a:rPr lang="en-US" b="1" dirty="0" smtClean="0"/>
              <a:t> lectures</a:t>
            </a:r>
            <a:br>
              <a:rPr lang="en-US" b="1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://scipy-lectures.github.io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 long list of other resources available on GitHub, along with </a:t>
            </a:r>
            <a:r>
              <a:rPr lang="en-US" dirty="0"/>
              <a:t>this </a:t>
            </a:r>
            <a:r>
              <a:rPr lang="en-US" dirty="0" smtClean="0"/>
              <a:t>presentation: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github.com/jgerity/talks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481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Feedback?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Python are </a:t>
            </a:r>
            <a:r>
              <a:rPr lang="en-US" b="1" dirty="0" smtClean="0"/>
              <a:t>first-class citizens</a:t>
            </a:r>
            <a:r>
              <a:rPr lang="en-US" dirty="0" smtClean="0"/>
              <a:t>, which means they can be passed around like any other variable</a:t>
            </a:r>
          </a:p>
          <a:p>
            <a:r>
              <a:rPr lang="en-US" dirty="0" smtClean="0"/>
              <a:t>This allows </a:t>
            </a:r>
          </a:p>
          <a:p>
            <a:r>
              <a:rPr lang="en-US" dirty="0" smtClean="0"/>
              <a:t>See </a:t>
            </a:r>
            <a:r>
              <a:rPr lang="en-US" b="1" dirty="0" smtClean="0"/>
              <a:t>firstclassfunctions_example.py</a:t>
            </a:r>
            <a:r>
              <a:rPr lang="en-US" dirty="0" smtClean="0"/>
              <a:t> for some examples of how this can be useful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464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12787"/>
          </a:xfrm>
        </p:spPr>
        <p:txBody>
          <a:bodyPr>
            <a:normAutofit/>
          </a:bodyPr>
          <a:lstStyle/>
          <a:p>
            <a:r>
              <a:rPr lang="en-US" dirty="0" smtClean="0"/>
              <a:t>In C/C++ and others, memory is </a:t>
            </a:r>
            <a:r>
              <a:rPr lang="en-US" i="1" dirty="0" smtClean="0"/>
              <a:t>managed</a:t>
            </a:r>
            <a:r>
              <a:rPr lang="en-US" dirty="0" smtClean="0"/>
              <a:t> by the user.  E.g. </a:t>
            </a:r>
            <a:r>
              <a:rPr lang="en-US" b="1" dirty="0" err="1"/>
              <a:t>malloc</a:t>
            </a:r>
            <a:r>
              <a:rPr lang="en-US" b="1" dirty="0"/>
              <a:t>()</a:t>
            </a:r>
            <a:r>
              <a:rPr lang="en-US" dirty="0" smtClean="0"/>
              <a:t> and </a:t>
            </a:r>
            <a:r>
              <a:rPr lang="en-US" b="1" dirty="0" smtClean="0"/>
              <a:t>free()</a:t>
            </a:r>
          </a:p>
          <a:p>
            <a:pPr lvl="1"/>
            <a:r>
              <a:rPr lang="en-US" dirty="0" smtClean="0"/>
              <a:t>A </a:t>
            </a:r>
            <a:r>
              <a:rPr lang="en-US" u="sng" dirty="0" smtClean="0"/>
              <a:t>lot</a:t>
            </a:r>
            <a:r>
              <a:rPr lang="en-US" dirty="0" smtClean="0"/>
              <a:t> of bugs happen in these steps.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CPython</a:t>
            </a:r>
            <a:r>
              <a:rPr lang="en-US" dirty="0" smtClean="0"/>
              <a:t>, memory is handled by a </a:t>
            </a:r>
            <a:r>
              <a:rPr lang="en-US" i="1" dirty="0" smtClean="0"/>
              <a:t>private heap</a:t>
            </a:r>
            <a:endParaRPr lang="en-US" dirty="0" smtClean="0"/>
          </a:p>
          <a:p>
            <a:pPr lvl="1"/>
            <a:r>
              <a:rPr lang="en-US" dirty="0" smtClean="0"/>
              <a:t>Memory for an object is freed when there are no remaining </a:t>
            </a:r>
            <a:r>
              <a:rPr lang="en-US" i="1" dirty="0" smtClean="0"/>
              <a:t>references</a:t>
            </a:r>
            <a:r>
              <a:rPr lang="en-US" dirty="0" smtClean="0"/>
              <a:t> to that object.</a:t>
            </a:r>
          </a:p>
          <a:p>
            <a:pPr lvl="1"/>
            <a:r>
              <a:rPr lang="en-US" dirty="0" smtClean="0"/>
              <a:t>Short version: if nobody can “point” to the object, the </a:t>
            </a:r>
            <a:r>
              <a:rPr lang="en-US" i="1" dirty="0" smtClean="0"/>
              <a:t>garbage collector</a:t>
            </a:r>
            <a:r>
              <a:rPr lang="en-US" dirty="0" smtClean="0"/>
              <a:t> knows to free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4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things to say than will fit in this talk, see the list of notes and reading material online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Programming is most rewarding as an auto-didactic process!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in an </a:t>
            </a:r>
            <a:r>
              <a:rPr lang="en-US" b="1" dirty="0" smtClean="0"/>
              <a:t>interpreted </a:t>
            </a:r>
            <a:r>
              <a:rPr lang="en-US" dirty="0" smtClean="0"/>
              <a:t>programming language with </a:t>
            </a:r>
            <a:r>
              <a:rPr lang="en-US" b="1" dirty="0" smtClean="0"/>
              <a:t>dynamic typing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554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Python in an </a:t>
            </a:r>
            <a:r>
              <a:rPr lang="en-US" b="1" dirty="0" smtClean="0"/>
              <a:t>interpreted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programming language with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dynamic typing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b="1" dirty="0"/>
              <a:t>Interpreted</a:t>
            </a:r>
            <a:r>
              <a:rPr lang="en-US" dirty="0"/>
              <a:t> </a:t>
            </a:r>
            <a:r>
              <a:rPr lang="en-US" dirty="0" smtClean="0"/>
              <a:t>means instructions are “translated” from a high level to machine code</a:t>
            </a:r>
          </a:p>
        </p:txBody>
      </p:sp>
    </p:spTree>
    <p:extLst>
      <p:ext uri="{BB962C8B-B14F-4D97-AF65-F5344CB8AC3E}">
        <p14:creationId xmlns:p14="http://schemas.microsoft.com/office/powerpoint/2010/main" val="248750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Python in an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interpreted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programming language with </a:t>
            </a:r>
            <a:r>
              <a:rPr lang="en-US" b="1" dirty="0" smtClean="0"/>
              <a:t>dynamic typing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type</a:t>
            </a:r>
            <a:r>
              <a:rPr lang="en-US" dirty="0" smtClean="0"/>
              <a:t> of an object must be known to check validity of operations, optimize, etc.  In Python, types are tracked dynamically, i.e. at runtime.</a:t>
            </a:r>
          </a:p>
          <a:p>
            <a:pPr lvl="1"/>
            <a:r>
              <a:rPr lang="en-US" dirty="0" smtClean="0"/>
              <a:t>Contrast with </a:t>
            </a:r>
            <a:r>
              <a:rPr lang="en-US" b="1" dirty="0" smtClean="0"/>
              <a:t>static</a:t>
            </a:r>
            <a:r>
              <a:rPr lang="en-US" dirty="0" smtClean="0"/>
              <a:t> typing in e.g. C/C++ (declaring type with </a:t>
            </a:r>
            <a:r>
              <a:rPr lang="en-US" i="1" dirty="0" err="1" smtClean="0"/>
              <a:t>int</a:t>
            </a:r>
            <a:r>
              <a:rPr lang="en-US" i="1" dirty="0" smtClean="0"/>
              <a:t>, char</a:t>
            </a:r>
            <a:r>
              <a:rPr lang="en-US" dirty="0" smtClean="0"/>
              <a:t>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Python program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simplest Python programs fit on a single line.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python </a:t>
            </a:r>
            <a:r>
              <a:rPr lang="en-US" b="1" dirty="0"/>
              <a:t>–c ‘print(“Hello world</a:t>
            </a:r>
            <a:r>
              <a:rPr lang="en-US" b="1" dirty="0" smtClean="0"/>
              <a:t>!”)’</a:t>
            </a:r>
          </a:p>
          <a:p>
            <a:r>
              <a:rPr lang="en-US" dirty="0" smtClean="0"/>
              <a:t>Less trivial programs are stored in files (usually with the </a:t>
            </a:r>
            <a:r>
              <a:rPr lang="en-US" i="1" dirty="0" smtClean="0"/>
              <a:t>.</a:t>
            </a:r>
            <a:r>
              <a:rPr lang="en-US" i="1" dirty="0" err="1" smtClean="0"/>
              <a:t>py</a:t>
            </a:r>
            <a:r>
              <a:rPr lang="en-US" dirty="0" smtClean="0"/>
              <a:t> extension) and </a:t>
            </a:r>
            <a:r>
              <a:rPr lang="en-US" u="sng" dirty="0" smtClean="0"/>
              <a:t>delimited by whitespace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 {} to control ‘blocks’ in Python!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second short program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python </a:t>
            </a:r>
            <a:r>
              <a:rPr lang="en-US" b="1" dirty="0" smtClean="0"/>
              <a:t>loops_example.py</a:t>
            </a:r>
          </a:p>
          <a:p>
            <a:r>
              <a:rPr lang="en-US" dirty="0"/>
              <a:t>See online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repl.it/DEQG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745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third short program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complex programs make use of defined </a:t>
            </a:r>
            <a:r>
              <a:rPr lang="en-US" dirty="0" smtClean="0"/>
              <a:t>functions</a:t>
            </a:r>
            <a:endParaRPr lang="en-US" dirty="0"/>
          </a:p>
          <a:p>
            <a:r>
              <a:rPr lang="en-US" b="1" dirty="0" smtClean="0"/>
              <a:t>python –</a:t>
            </a:r>
            <a:r>
              <a:rPr lang="en-US" b="1" dirty="0" err="1" smtClean="0"/>
              <a:t>i</a:t>
            </a:r>
            <a:r>
              <a:rPr lang="en-US" b="1" dirty="0" smtClean="0"/>
              <a:t> functions_example.py</a:t>
            </a:r>
          </a:p>
          <a:p>
            <a:r>
              <a:rPr lang="en-US" dirty="0"/>
              <a:t>See online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repl.it/DJhr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22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F8E5B0CE-07C2-40AF-A82A-267AB57CCB32}" vid="{37FAEE6E-2312-4063-AA6B-DA4A83A430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TAMU_jgerityTemplate</Template>
  <TotalTime>4295</TotalTime>
  <Words>802</Words>
  <Application>Microsoft Office PowerPoint</Application>
  <PresentationFormat>On-screen Show (4:3)</PresentationFormat>
  <Paragraphs>103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Miriam</vt:lpstr>
      <vt:lpstr>Office Theme</vt:lpstr>
      <vt:lpstr>Before the talk</vt:lpstr>
      <vt:lpstr>Introduction to Python</vt:lpstr>
      <vt:lpstr>Scope of this talk</vt:lpstr>
      <vt:lpstr>What is Python?</vt:lpstr>
      <vt:lpstr>What is Python?</vt:lpstr>
      <vt:lpstr>What is Python?</vt:lpstr>
      <vt:lpstr>What does a Python program look like?</vt:lpstr>
      <vt:lpstr>A second short program in Python</vt:lpstr>
      <vt:lpstr>A third short program in Python</vt:lpstr>
      <vt:lpstr>What is Python good for?</vt:lpstr>
      <vt:lpstr>What is Python not good for?</vt:lpstr>
      <vt:lpstr>Numeric types</vt:lpstr>
      <vt:lpstr>Other types in Python</vt:lpstr>
      <vt:lpstr>Lists and tuples</vt:lpstr>
      <vt:lpstr>Exploring these types in REPL</vt:lpstr>
      <vt:lpstr>Managing your Python environment</vt:lpstr>
      <vt:lpstr>Three Longer Python Programs</vt:lpstr>
      <vt:lpstr>Jupyter notebooks</vt:lpstr>
      <vt:lpstr>Python 2 vs Python 3</vt:lpstr>
      <vt:lpstr>Useful resources</vt:lpstr>
      <vt:lpstr>Thank you!</vt:lpstr>
      <vt:lpstr>Feedback?</vt:lpstr>
      <vt:lpstr>Backup Slides</vt:lpstr>
      <vt:lpstr>First class functions</vt:lpstr>
      <vt:lpstr>Garbage collection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James</dc:creator>
  <cp:lastModifiedBy>James</cp:lastModifiedBy>
  <cp:revision>53</cp:revision>
  <dcterms:created xsi:type="dcterms:W3CDTF">2016-08-22T17:05:55Z</dcterms:created>
  <dcterms:modified xsi:type="dcterms:W3CDTF">2016-09-02T01:58:43Z</dcterms:modified>
</cp:coreProperties>
</file>