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82" r:id="rId3"/>
    <p:sldId id="352" r:id="rId4"/>
    <p:sldId id="367" r:id="rId5"/>
    <p:sldId id="354" r:id="rId6"/>
    <p:sldId id="360" r:id="rId7"/>
    <p:sldId id="359" r:id="rId8"/>
    <p:sldId id="353" r:id="rId9"/>
    <p:sldId id="370" r:id="rId10"/>
    <p:sldId id="368" r:id="rId11"/>
    <p:sldId id="381" r:id="rId12"/>
    <p:sldId id="369" r:id="rId13"/>
    <p:sldId id="361" r:id="rId14"/>
    <p:sldId id="373" r:id="rId15"/>
    <p:sldId id="375" r:id="rId16"/>
    <p:sldId id="378" r:id="rId17"/>
    <p:sldId id="379" r:id="rId18"/>
    <p:sldId id="380" r:id="rId19"/>
    <p:sldId id="371" r:id="rId20"/>
    <p:sldId id="358" r:id="rId21"/>
    <p:sldId id="355" r:id="rId22"/>
    <p:sldId id="383" r:id="rId23"/>
    <p:sldId id="339" r:id="rId24"/>
    <p:sldId id="340" r:id="rId25"/>
    <p:sldId id="384" r:id="rId26"/>
    <p:sldId id="35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andas.pydata.org/pandas-docs/version/0.18.1/10mi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dev/user/quick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13,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ndarray.shape</a:t>
            </a:r>
            <a:r>
              <a:rPr lang="en-US" dirty="0"/>
              <a:t> </a:t>
            </a:r>
            <a:r>
              <a:rPr lang="en-US" dirty="0" smtClean="0"/>
              <a:t>- one-stop shop for info on what an array looks like</a:t>
            </a:r>
          </a:p>
          <a:p>
            <a:r>
              <a:rPr lang="en-US" dirty="0" smtClean="0"/>
              <a:t>Arithmetic operations </a:t>
            </a:r>
            <a:r>
              <a:rPr lang="en-US" u="sng" dirty="0" smtClean="0"/>
              <a:t>default to elementwise</a:t>
            </a:r>
            <a:r>
              <a:rPr lang="en-US" dirty="0" smtClean="0"/>
              <a:t>.  I.e. </a:t>
            </a:r>
            <a:r>
              <a:rPr lang="en-US" dirty="0" smtClean="0">
                <a:solidFill>
                  <a:schemeClr val="tx2"/>
                </a:solidFill>
              </a:rPr>
              <a:t>A*B</a:t>
            </a:r>
            <a:r>
              <a:rPr lang="en-US" dirty="0" smtClean="0"/>
              <a:t> does not mean inner product!  Use </a:t>
            </a:r>
            <a:r>
              <a:rPr lang="en-US" dirty="0" smtClean="0">
                <a:solidFill>
                  <a:schemeClr val="tx2"/>
                </a:solidFill>
              </a:rPr>
              <a:t>numpy.dot()</a:t>
            </a:r>
            <a:r>
              <a:rPr lang="en-US" dirty="0" smtClean="0"/>
              <a:t> instead.</a:t>
            </a:r>
          </a:p>
          <a:p>
            <a:r>
              <a:rPr lang="en-US" dirty="0" smtClean="0"/>
              <a:t>Useful functions: </a:t>
            </a:r>
            <a:r>
              <a:rPr lang="en-US" dirty="0" err="1" smtClean="0">
                <a:solidFill>
                  <a:schemeClr val="tx2"/>
                </a:solidFill>
              </a:rPr>
              <a:t>arange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linspace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eye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ones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716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Array slicing using </a:t>
            </a:r>
            <a:r>
              <a:rPr lang="en-US" dirty="0" err="1" smtClean="0"/>
              <a:t>numpy.where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Saving/loading arrays to/from files</a:t>
            </a:r>
          </a:p>
        </p:txBody>
      </p:sp>
    </p:spTree>
    <p:extLst>
      <p:ext uri="{BB962C8B-B14F-4D97-AF65-F5344CB8AC3E}">
        <p14:creationId xmlns:p14="http://schemas.microsoft.com/office/powerpoint/2010/main" val="2811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r>
              <a:rPr lang="en-US" u="sng" dirty="0" smtClean="0"/>
              <a:t>Broadcasting</a:t>
            </a:r>
            <a:r>
              <a:rPr lang="en-US" dirty="0" smtClean="0"/>
              <a:t> allows for operations using arrays of different shape, if they are the same size along one axis.</a:t>
            </a:r>
          </a:p>
          <a:p>
            <a:pPr lvl="1"/>
            <a:r>
              <a:rPr lang="en-US" dirty="0" smtClean="0"/>
              <a:t>Try: 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</a:rPr>
              <a:t>np.arange</a:t>
            </a:r>
            <a:r>
              <a:rPr lang="en-US" dirty="0" smtClean="0">
                <a:solidFill>
                  <a:schemeClr val="tx2"/>
                </a:solidFill>
              </a:rPr>
              <a:t>(0,5</a:t>
            </a:r>
            <a:r>
              <a:rPr lang="en-US" dirty="0">
                <a:solidFill>
                  <a:schemeClr val="tx2"/>
                </a:solidFill>
              </a:rPr>
              <a:t>) * </a:t>
            </a:r>
            <a:r>
              <a:rPr lang="en-US" dirty="0" err="1">
                <a:solidFill>
                  <a:schemeClr val="tx2"/>
                </a:solidFill>
              </a:rPr>
              <a:t>np.eye</a:t>
            </a:r>
            <a:r>
              <a:rPr lang="en-US" dirty="0">
                <a:solidFill>
                  <a:schemeClr val="tx2"/>
                </a:solidFill>
              </a:rPr>
              <a:t>(10).reshape(20,5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/>
              <a:t>Good write-up </a:t>
            </a:r>
            <a:r>
              <a:rPr lang="en-US" dirty="0"/>
              <a:t>of broadcasting: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scipy.github.io/old-wiki/pages/EricsBroadcastingDoc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numpy</a:t>
            </a:r>
            <a:r>
              <a:rPr lang="en-US" dirty="0" smtClean="0"/>
              <a:t> is all about shuffling arrays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integrate</a:t>
            </a:r>
            <a:r>
              <a:rPr lang="en-US" dirty="0" smtClean="0"/>
              <a:t> package has useful tools for simple numerical integration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numerical_integration.ipynb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fitting_data.ipynb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</a:t>
            </a:r>
            <a:r>
              <a:rPr lang="en-US" dirty="0" smtClean="0"/>
              <a:t>solvers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</a:p>
          <a:p>
            <a:r>
              <a:rPr lang="en-US" dirty="0" smtClean="0"/>
              <a:t>Low/high/bandpass </a:t>
            </a:r>
            <a:r>
              <a:rPr lang="en-US" dirty="0" smtClean="0"/>
              <a:t>filters, 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FIR_filter.ipynb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Also </a:t>
            </a:r>
            <a:r>
              <a:rPr lang="en-US" dirty="0" smtClean="0"/>
              <a:t>of interest is </a:t>
            </a:r>
            <a:r>
              <a:rPr lang="en-US" dirty="0" err="1" smtClean="0">
                <a:solidFill>
                  <a:schemeClr val="tx2"/>
                </a:solidFill>
              </a:rPr>
              <a:t>scipy.fftpack</a:t>
            </a:r>
            <a:r>
              <a:rPr lang="en-US" dirty="0" smtClean="0"/>
              <a:t>, which has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potentially slow!</a:t>
            </a:r>
            <a:r>
              <a:rPr lang="en-US" dirty="0" smtClean="0"/>
              <a:t>) </a:t>
            </a:r>
            <a:r>
              <a:rPr lang="en-US" dirty="0" smtClean="0"/>
              <a:t>FFT </a:t>
            </a:r>
            <a:r>
              <a:rPr lang="en-US" dirty="0" smtClean="0"/>
              <a:t>/ DCT / DST transform implementations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7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4" y="1852933"/>
            <a:ext cx="3864431" cy="43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5466" y="6363670"/>
            <a:ext cx="379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http://xkcd.com/353 under CC BY-NC 2.5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/>
          <a:lstStyle/>
          <a:p>
            <a:r>
              <a:rPr lang="en-US" dirty="0" smtClean="0"/>
              <a:t>The power of Python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structure: data frame</a:t>
            </a:r>
          </a:p>
          <a:p>
            <a:r>
              <a:rPr lang="en-US" dirty="0" smtClean="0"/>
              <a:t>Like R, but in Python!</a:t>
            </a:r>
          </a:p>
          <a:p>
            <a:r>
              <a:rPr lang="en-US" dirty="0"/>
              <a:t>T</a:t>
            </a:r>
            <a:r>
              <a:rPr lang="en-US" dirty="0" smtClean="0"/>
              <a:t>utorial given at </a:t>
            </a:r>
            <a:r>
              <a:rPr lang="en-US" dirty="0" err="1"/>
              <a:t>SciPy</a:t>
            </a:r>
            <a:r>
              <a:rPr lang="en-US" dirty="0"/>
              <a:t> 2015, see </a:t>
            </a:r>
            <a:r>
              <a:rPr lang="en-US" dirty="0">
                <a:solidFill>
                  <a:schemeClr val="tx2"/>
                </a:solidFill>
              </a:rPr>
              <a:t>pandas/*.</a:t>
            </a:r>
            <a:r>
              <a:rPr lang="en-US" dirty="0" err="1" smtClean="0">
                <a:solidFill>
                  <a:schemeClr val="tx2"/>
                </a:solidFill>
              </a:rPr>
              <a:t>ipynb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smtClean="0"/>
              <a:t>minutes to pandas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pandas.pydata.org/pandas-docs/version/0.18.1/10min.html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2052" name="Picture 4" descr="http://67.media.tumblr.com/c04462965362847c6eff54db63735dde/tumblr_o2cfo4EaUv1u659tro1_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25045" b="6556"/>
          <a:stretch/>
        </p:blipFill>
        <p:spPr bwMode="auto">
          <a:xfrm>
            <a:off x="7497598" y="0"/>
            <a:ext cx="164640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2202" y="149655"/>
            <a:ext cx="9143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PANDAS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r>
              <a:rPr lang="en-US" dirty="0" smtClean="0"/>
              <a:t> consists of a core package with common functionality: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constants</a:t>
            </a:r>
            <a:endParaRPr lang="en-US" dirty="0" smtClean="0"/>
          </a:p>
          <a:p>
            <a:pPr lvl="1"/>
            <a:r>
              <a:rPr lang="en-US" dirty="0" smtClean="0"/>
              <a:t>Juggling coordinate systems with multiple frames, units, etc.  Seems to be mostly done with </a:t>
            </a:r>
            <a:r>
              <a:rPr lang="en-US" dirty="0" err="1" smtClean="0">
                <a:solidFill>
                  <a:schemeClr val="tx2"/>
                </a:solidFill>
              </a:rPr>
              <a:t>SkyCoord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Working with FITS files (</a:t>
            </a:r>
            <a:r>
              <a:rPr lang="en-US" dirty="0" err="1" smtClean="0">
                <a:solidFill>
                  <a:schemeClr val="tx2"/>
                </a:solidFill>
              </a:rPr>
              <a:t>astropy.io.fits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Fitting/modeling routines (looks WIP)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also “affiliated” packages that provide additional functionality: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astroquery</a:t>
            </a:r>
            <a:r>
              <a:rPr lang="en-US" dirty="0" smtClean="0"/>
              <a:t>: convenience library for accessing online databases, e.g. </a:t>
            </a:r>
            <a:r>
              <a:rPr lang="en-US" dirty="0" err="1" smtClean="0"/>
              <a:t>Simbad</a:t>
            </a:r>
            <a:r>
              <a:rPr lang="en-US" dirty="0" smtClean="0"/>
              <a:t>, SDSS,…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ccdproc</a:t>
            </a:r>
            <a:r>
              <a:rPr lang="en-US" dirty="0" smtClean="0"/>
              <a:t>: for reducing raw CCD data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spectral_cube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halotools</a:t>
            </a:r>
            <a:r>
              <a:rPr lang="en-US" dirty="0" smtClean="0"/>
              <a:t>: tools for study/simulation of halos</a:t>
            </a:r>
          </a:p>
          <a:p>
            <a:pPr lvl="1"/>
            <a:r>
              <a:rPr lang="en-US" dirty="0" smtClean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2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 haven’t gotten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h5py</a:t>
            </a:r>
          </a:p>
          <a:p>
            <a:r>
              <a:rPr lang="en-US" dirty="0" err="1" smtClean="0"/>
              <a:t>SymPy</a:t>
            </a:r>
            <a:r>
              <a:rPr lang="en-US" dirty="0"/>
              <a:t> </a:t>
            </a:r>
            <a:r>
              <a:rPr lang="en-US" dirty="0" smtClean="0"/>
              <a:t>/ Sage</a:t>
            </a:r>
          </a:p>
          <a:p>
            <a:r>
              <a:rPr lang="en-US" dirty="0" smtClean="0"/>
              <a:t>Nose</a:t>
            </a:r>
          </a:p>
          <a:p>
            <a:r>
              <a:rPr lang="en-US" dirty="0" smtClean="0"/>
              <a:t>Profiling with </a:t>
            </a:r>
            <a:r>
              <a:rPr lang="en-US" dirty="0" err="1" smtClean="0"/>
              <a:t>cProfile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Numba</a:t>
            </a:r>
            <a:r>
              <a:rPr lang="en-US" dirty="0" smtClean="0"/>
              <a:t>, </a:t>
            </a:r>
            <a:r>
              <a:rPr lang="en-US" dirty="0" err="1" smtClean="0"/>
              <a:t>Cython</a:t>
            </a:r>
            <a:r>
              <a:rPr lang="en-US" dirty="0" smtClean="0"/>
              <a:t>, writing ‘traditional’ languages using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bokeh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seaborn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plotly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ggplot</a:t>
            </a:r>
            <a:r>
              <a:rPr lang="en-US" dirty="0" smtClean="0">
                <a:solidFill>
                  <a:schemeClr val="tx2"/>
                </a:solidFill>
              </a:rPr>
              <a:t>, VTK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discuss libraries that make computational tasks easier.</a:t>
            </a:r>
          </a:p>
          <a:p>
            <a:r>
              <a:rPr lang="en-US" dirty="0" smtClean="0"/>
              <a:t>There’s a </a:t>
            </a:r>
            <a:r>
              <a:rPr lang="en-US" u="sng" dirty="0" smtClean="0"/>
              <a:t>lot</a:t>
            </a:r>
            <a:r>
              <a:rPr lang="en-US" dirty="0" smtClean="0"/>
              <a:t> more to cover than we have time for, so see the accompanying notes on GitHub</a:t>
            </a:r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fairly self-explanatory ones: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argparse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re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glob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pickle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– more sophisticated interactivity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– a “notebook” interface on top</a:t>
            </a:r>
          </a:p>
          <a:p>
            <a:r>
              <a:rPr lang="en-US" dirty="0" smtClean="0"/>
              <a:t>You can try it: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://try.jupyter.org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dirty="0" smtClean="0"/>
              <a:t>becoming a scientific Python norm, so it’s well worth learning now!</a:t>
            </a:r>
            <a:endParaRPr lang="en-US" dirty="0" smtClean="0"/>
          </a:p>
          <a:p>
            <a:r>
              <a:rPr lang="en-US" dirty="0" smtClean="0"/>
              <a:t>Demo notebook</a:t>
            </a:r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N-D arrays are the basic type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 little bit like MATLAB vectors</a:t>
            </a:r>
          </a:p>
          <a:p>
            <a:pPr lvl="1"/>
            <a:r>
              <a:rPr lang="en-US" dirty="0" smtClean="0"/>
              <a:t>Every array has a </a:t>
            </a:r>
            <a:r>
              <a:rPr lang="en-US" u="sng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datatype, so it can map to fast-executing code elsewhere.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Often, a “different” version of an array (e.g. a slice) is actually a </a:t>
            </a:r>
            <a:r>
              <a:rPr lang="en-US" u="sng" dirty="0" smtClean="0"/>
              <a:t>view</a:t>
            </a:r>
            <a:r>
              <a:rPr lang="en-US" dirty="0" smtClean="0"/>
              <a:t> of the </a:t>
            </a:r>
            <a:r>
              <a:rPr lang="en-US" u="sng" dirty="0" smtClean="0"/>
              <a:t>same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Crash-course </a:t>
            </a:r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/>
              <a:t>, see 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numpy_intro.ipynb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Lots more info </a:t>
            </a:r>
            <a:r>
              <a:rPr lang="en-US" dirty="0"/>
              <a:t>in </a:t>
            </a:r>
            <a:r>
              <a:rPr lang="en-US" dirty="0">
                <a:hlinkClick r:id="rId2"/>
              </a:rPr>
              <a:t>official </a:t>
            </a:r>
            <a:r>
              <a:rPr lang="en-US" dirty="0" smtClean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6747</TotalTime>
  <Words>710</Words>
  <Application>Microsoft Office PowerPoint</Application>
  <PresentationFormat>On-screen Show (4:3)</PresentationFormat>
  <Paragraphs>122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Miriam</vt:lpstr>
      <vt:lpstr>Office Theme</vt:lpstr>
      <vt:lpstr>Computationally useful Python libraries:  Numpy, SciPy, et al.</vt:lpstr>
      <vt:lpstr>The power of Python modules</vt:lpstr>
      <vt:lpstr>Scope of this talk</vt:lpstr>
      <vt:lpstr>Built-ins</vt:lpstr>
      <vt:lpstr>Scipy</vt:lpstr>
      <vt:lpstr>SciPy stack</vt:lpstr>
      <vt:lpstr>IPython/Jupyter (again)</vt:lpstr>
      <vt:lpstr>Numpy</vt:lpstr>
      <vt:lpstr>Numpy</vt:lpstr>
      <vt:lpstr>Misc. Numpy tips</vt:lpstr>
      <vt:lpstr>Misc. Numpy tips</vt:lpstr>
      <vt:lpstr>Misc. Numpy tips</vt:lpstr>
      <vt:lpstr>SciPy library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Astropy</vt:lpstr>
      <vt:lpstr>Astropy</vt:lpstr>
      <vt:lpstr>Thank you!</vt:lpstr>
      <vt:lpstr>Backup Slides</vt:lpstr>
      <vt:lpstr>Stuff I haven’t gotten to…</vt:lpstr>
      <vt:lpstr>Numba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125</cp:revision>
  <dcterms:created xsi:type="dcterms:W3CDTF">2016-08-22T17:05:55Z</dcterms:created>
  <dcterms:modified xsi:type="dcterms:W3CDTF">2016-09-14T06:55:06Z</dcterms:modified>
</cp:coreProperties>
</file>