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82" r:id="rId3"/>
    <p:sldId id="352" r:id="rId4"/>
    <p:sldId id="367" r:id="rId5"/>
    <p:sldId id="354" r:id="rId6"/>
    <p:sldId id="360" r:id="rId7"/>
    <p:sldId id="359" r:id="rId8"/>
    <p:sldId id="353" r:id="rId9"/>
    <p:sldId id="370" r:id="rId10"/>
    <p:sldId id="368" r:id="rId11"/>
    <p:sldId id="381" r:id="rId12"/>
    <p:sldId id="369" r:id="rId13"/>
    <p:sldId id="361" r:id="rId14"/>
    <p:sldId id="373" r:id="rId15"/>
    <p:sldId id="375" r:id="rId16"/>
    <p:sldId id="378" r:id="rId17"/>
    <p:sldId id="379" r:id="rId18"/>
    <p:sldId id="380" r:id="rId19"/>
    <p:sldId id="371" r:id="rId20"/>
    <p:sldId id="358" r:id="rId21"/>
    <p:sldId id="355" r:id="rId22"/>
    <p:sldId id="383" r:id="rId23"/>
    <p:sldId id="339" r:id="rId24"/>
    <p:sldId id="340" r:id="rId25"/>
    <p:sldId id="365" r:id="rId26"/>
    <p:sldId id="357" r:id="rId27"/>
    <p:sldId id="362" r:id="rId28"/>
    <p:sldId id="364" r:id="rId29"/>
    <p:sldId id="356" r:id="rId30"/>
    <p:sldId id="3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113" d="100"/>
          <a:sy n="113" d="100"/>
        </p:scale>
        <p:origin x="786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github.io/old-wiki/pages/EricsBroadcasting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-cookbook.readthedocs.io/items/FittingDat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-lectures.org/packages/statis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stackspe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upyt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quickstart.html" TargetMode="External"/><Relationship Id="rId2" Type="http://schemas.openxmlformats.org/officeDocument/2006/relationships/hyperlink" Target="https://git.io/vi4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11" y="1980349"/>
            <a:ext cx="5974193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Computationally useful Python libraries: </a:t>
            </a:r>
            <a:b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Numpy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SciPy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et al.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AEFD4-2B56-4F0B-802B-B730AECB7FA4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t>September 12,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ndarray.shape</a:t>
            </a:r>
            <a:r>
              <a:rPr lang="en-US" dirty="0"/>
              <a:t> </a:t>
            </a:r>
            <a:r>
              <a:rPr lang="en-US" dirty="0" smtClean="0"/>
              <a:t>- one-stop shop for info on what an array looks like</a:t>
            </a:r>
          </a:p>
          <a:p>
            <a:r>
              <a:rPr lang="en-US" dirty="0" smtClean="0"/>
              <a:t>Arithmetic operations </a:t>
            </a:r>
            <a:r>
              <a:rPr lang="en-US" u="sng" dirty="0" smtClean="0"/>
              <a:t>default to elementwise</a:t>
            </a:r>
            <a:r>
              <a:rPr lang="en-US" dirty="0" smtClean="0"/>
              <a:t>.  I.e. </a:t>
            </a:r>
            <a:r>
              <a:rPr lang="en-US" dirty="0" smtClean="0">
                <a:solidFill>
                  <a:schemeClr val="tx2"/>
                </a:solidFill>
              </a:rPr>
              <a:t>A*B</a:t>
            </a:r>
            <a:r>
              <a:rPr lang="en-US" dirty="0" smtClean="0"/>
              <a:t> does not mean inner product!  Use </a:t>
            </a:r>
            <a:r>
              <a:rPr lang="en-US" dirty="0" smtClean="0">
                <a:solidFill>
                  <a:schemeClr val="tx2"/>
                </a:solidFill>
              </a:rPr>
              <a:t>numpy.dot()</a:t>
            </a:r>
            <a:r>
              <a:rPr lang="en-US" dirty="0" smtClean="0"/>
              <a:t> instead.</a:t>
            </a:r>
          </a:p>
          <a:p>
            <a:r>
              <a:rPr lang="en-US" dirty="0" smtClean="0"/>
              <a:t>Useful functions: </a:t>
            </a:r>
            <a:r>
              <a:rPr lang="en-US" dirty="0" err="1" smtClean="0">
                <a:solidFill>
                  <a:schemeClr val="tx2"/>
                </a:solidFill>
              </a:rPr>
              <a:t>arange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linspace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eye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ones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zeros</a:t>
            </a:r>
          </a:p>
        </p:txBody>
      </p:sp>
    </p:spTree>
    <p:extLst>
      <p:ext uri="{BB962C8B-B14F-4D97-AF65-F5344CB8AC3E}">
        <p14:creationId xmlns:p14="http://schemas.microsoft.com/office/powerpoint/2010/main" val="716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by zero,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Array slicing using </a:t>
            </a:r>
            <a:r>
              <a:rPr lang="en-US" dirty="0" err="1" smtClean="0"/>
              <a:t>numpy.where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811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r>
              <a:rPr lang="en-US" u="sng" dirty="0" smtClean="0"/>
              <a:t>Broadcasting</a:t>
            </a:r>
            <a:r>
              <a:rPr lang="en-US" dirty="0" smtClean="0"/>
              <a:t> allows for operations using arrays of different shape, if they are the same size along one axis.</a:t>
            </a:r>
          </a:p>
          <a:p>
            <a:pPr lvl="1"/>
            <a:r>
              <a:rPr lang="en-US" dirty="0" smtClean="0"/>
              <a:t>Try: 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</a:rPr>
              <a:t>np.arange</a:t>
            </a:r>
            <a:r>
              <a:rPr lang="en-US" dirty="0" smtClean="0">
                <a:solidFill>
                  <a:schemeClr val="tx2"/>
                </a:solidFill>
              </a:rPr>
              <a:t>(0,5</a:t>
            </a:r>
            <a:r>
              <a:rPr lang="en-US" dirty="0">
                <a:solidFill>
                  <a:schemeClr val="tx2"/>
                </a:solidFill>
              </a:rPr>
              <a:t>) * </a:t>
            </a:r>
            <a:r>
              <a:rPr lang="en-US" dirty="0" err="1">
                <a:solidFill>
                  <a:schemeClr val="tx2"/>
                </a:solidFill>
              </a:rPr>
              <a:t>np.eye</a:t>
            </a:r>
            <a:r>
              <a:rPr lang="en-US" dirty="0">
                <a:solidFill>
                  <a:schemeClr val="tx2"/>
                </a:solidFill>
              </a:rPr>
              <a:t>(10).reshape(20,5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/>
              <a:t>Good write-up </a:t>
            </a:r>
            <a:r>
              <a:rPr lang="en-US" dirty="0"/>
              <a:t>of broadcasting: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scipy.github.io/old-wiki/pages/EricsBroadcastingDoc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8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numpy</a:t>
            </a:r>
            <a:r>
              <a:rPr lang="en-US" dirty="0" smtClean="0"/>
              <a:t> is all about shuffling arrays…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SciPy</a:t>
            </a:r>
            <a:r>
              <a:rPr lang="en-US" dirty="0"/>
              <a:t> is a collection of mathematical algorithms and convenience functions built on the </a:t>
            </a:r>
            <a:r>
              <a:rPr lang="en-US" dirty="0" err="1"/>
              <a:t>Numpy</a:t>
            </a:r>
            <a:r>
              <a:rPr lang="en-US" dirty="0"/>
              <a:t> extension of Python</a:t>
            </a:r>
            <a:r>
              <a:rPr lang="en-US" dirty="0" smtClean="0"/>
              <a:t>.”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2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subpackages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3760259" cy="4076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 – there are a ton of them!</a:t>
            </a:r>
          </a:p>
          <a:p>
            <a:r>
              <a:rPr lang="en-US" dirty="0" smtClean="0"/>
              <a:t>These are the ones we’ll talk about.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4217459" y="1852933"/>
            <a:ext cx="4638675" cy="4598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86201" y="60790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1" y="5283199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1" y="5071532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1" y="36914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example of integration</a:t>
            </a:r>
          </a:p>
          <a:p>
            <a:r>
              <a:rPr lang="en-US" dirty="0" smtClean="0"/>
              <a:t>Brief discussion of options</a:t>
            </a:r>
          </a:p>
          <a:p>
            <a:r>
              <a:rPr lang="en-US" dirty="0" smtClean="0"/>
              <a:t>Special callout of </a:t>
            </a:r>
            <a:r>
              <a:rPr lang="en-US" dirty="0" err="1" smtClean="0"/>
              <a:t>odeint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minimization algorithms</a:t>
            </a:r>
          </a:p>
          <a:p>
            <a:r>
              <a:rPr lang="en-US" dirty="0" smtClean="0"/>
              <a:t>Fitting example </a:t>
            </a:r>
            <a:r>
              <a:rPr lang="en-US" dirty="0"/>
              <a:t>from cookbook:</a:t>
            </a:r>
            <a:br>
              <a:rPr lang="en-US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scipy-cookbook.readthedocs.io/items/FittingData.html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Optimization is a </a:t>
            </a:r>
            <a:r>
              <a:rPr lang="en-US" u="sng" dirty="0" smtClean="0"/>
              <a:t>very</a:t>
            </a:r>
            <a:r>
              <a:rPr lang="en-US" dirty="0" smtClean="0"/>
              <a:t> tricky subject, so be careful!</a:t>
            </a:r>
          </a:p>
          <a:p>
            <a:pPr lvl="1"/>
            <a:r>
              <a:rPr lang="en-US" dirty="0" smtClean="0"/>
              <a:t>…but for common problems, this will do well</a:t>
            </a:r>
          </a:p>
          <a:p>
            <a:r>
              <a:rPr lang="en-US" dirty="0" smtClean="0"/>
              <a:t>Non-linear solvers callout</a:t>
            </a:r>
          </a:p>
        </p:txBody>
      </p:sp>
    </p:spTree>
    <p:extLst>
      <p:ext uri="{BB962C8B-B14F-4D97-AF65-F5344CB8AC3E}">
        <p14:creationId xmlns:p14="http://schemas.microsoft.com/office/powerpoint/2010/main" val="20816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variety of tools for splining and filtering of 1D/2D data</a:t>
            </a:r>
          </a:p>
          <a:p>
            <a:r>
              <a:rPr lang="en-US" dirty="0" smtClean="0"/>
              <a:t>Chirp generation</a:t>
            </a:r>
          </a:p>
          <a:p>
            <a:r>
              <a:rPr lang="en-US" dirty="0" smtClean="0"/>
              <a:t>Low/high/bandpass filter example (see cookbook)</a:t>
            </a:r>
          </a:p>
          <a:p>
            <a:r>
              <a:rPr lang="en-US" dirty="0" smtClean="0"/>
              <a:t>Also of interest is </a:t>
            </a:r>
            <a:r>
              <a:rPr lang="en-US" dirty="0" err="1" smtClean="0">
                <a:solidFill>
                  <a:schemeClr val="tx2"/>
                </a:solidFill>
              </a:rPr>
              <a:t>scipy.fftpack</a:t>
            </a:r>
            <a:r>
              <a:rPr lang="en-US" dirty="0" smtClean="0"/>
              <a:t>, which has FFT / DCT / DST transform implementations.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number of available distributions for sampling random variables</a:t>
            </a:r>
          </a:p>
          <a:p>
            <a:r>
              <a:rPr lang="en-US" dirty="0" smtClean="0"/>
              <a:t>Some statistical tests,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www.scipy-lectures.org/packages/statistics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</a:t>
            </a:r>
            <a:r>
              <a:rPr lang="en-US" dirty="0" smtClean="0"/>
              <a:t>examples </a:t>
            </a:r>
            <a:r>
              <a:rPr lang="en-US" dirty="0"/>
              <a:t>in the cookbook:</a:t>
            </a:r>
          </a:p>
          <a:p>
            <a:pPr lvl="1"/>
            <a:r>
              <a:rPr lang="en-US" sz="2400" dirty="0">
                <a:hlinkClick r:id="rId2"/>
              </a:rPr>
              <a:t>http://scipy-cookbook.readthedocs.io/</a:t>
            </a:r>
            <a:r>
              <a:rPr lang="en-US" sz="2400" dirty="0"/>
              <a:t> </a:t>
            </a:r>
          </a:p>
          <a:p>
            <a:r>
              <a:rPr lang="en-US" dirty="0"/>
              <a:t>Full documentation:</a:t>
            </a:r>
          </a:p>
          <a:p>
            <a:pPr lvl="1"/>
            <a:r>
              <a:rPr lang="en-US" sz="2400" dirty="0">
                <a:hlinkClick r:id="rId3"/>
              </a:rPr>
              <a:t>http://docs.scipy.org/doc/scipy-0.18.0/reference/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7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4" y="1852933"/>
            <a:ext cx="3864431" cy="438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5466" y="6363670"/>
            <a:ext cx="379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http://xkcd.com/353 under CC BY-NC 2.5</a:t>
            </a: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/>
          <a:lstStyle/>
          <a:p>
            <a:r>
              <a:rPr lang="en-US" dirty="0" smtClean="0"/>
              <a:t>The power of Python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data frame</a:t>
            </a:r>
          </a:p>
          <a:p>
            <a:r>
              <a:rPr lang="en-US" dirty="0" smtClean="0"/>
              <a:t>Like R, but in Python!</a:t>
            </a:r>
          </a:p>
        </p:txBody>
      </p:sp>
    </p:spTree>
    <p:extLst>
      <p:ext uri="{BB962C8B-B14F-4D97-AF65-F5344CB8AC3E}">
        <p14:creationId xmlns:p14="http://schemas.microsoft.com/office/powerpoint/2010/main" val="35165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r>
              <a:rPr lang="en-US" dirty="0" smtClean="0"/>
              <a:t> consists of a core package with common functionality: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units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/>
                </a:solidFill>
              </a:rPr>
              <a:t>constants</a:t>
            </a:r>
            <a:endParaRPr lang="en-US" dirty="0" smtClean="0"/>
          </a:p>
          <a:p>
            <a:pPr lvl="1"/>
            <a:r>
              <a:rPr lang="en-US" dirty="0" smtClean="0"/>
              <a:t>Juggling coordinate systems with multiple frames, units, etc.  Seems to be mostly done with </a:t>
            </a:r>
            <a:r>
              <a:rPr lang="en-US" dirty="0" err="1" smtClean="0">
                <a:solidFill>
                  <a:schemeClr val="tx2"/>
                </a:solidFill>
              </a:rPr>
              <a:t>SkyCoord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Working with FITS files (</a:t>
            </a:r>
            <a:r>
              <a:rPr lang="en-US" dirty="0" err="1" smtClean="0">
                <a:solidFill>
                  <a:schemeClr val="tx2"/>
                </a:solidFill>
              </a:rPr>
              <a:t>astropy.io.fits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Fitting/modeling routines (looks WIP)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also “affiliated” packages that provide additional functionality: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astroquery</a:t>
            </a:r>
            <a:r>
              <a:rPr lang="en-US" dirty="0" smtClean="0"/>
              <a:t>: convenience library for accessing online databases, e.g. </a:t>
            </a:r>
            <a:r>
              <a:rPr lang="en-US" dirty="0" err="1" smtClean="0"/>
              <a:t>Simbad</a:t>
            </a:r>
            <a:r>
              <a:rPr lang="en-US" dirty="0" smtClean="0"/>
              <a:t>, SDSS,…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ccdproc</a:t>
            </a:r>
            <a:r>
              <a:rPr lang="en-US" dirty="0" smtClean="0"/>
              <a:t>: for reducing raw CCD data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spectral_cube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halotools</a:t>
            </a:r>
            <a:r>
              <a:rPr lang="en-US" dirty="0" smtClean="0"/>
              <a:t>: tools for study/simulation of halos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2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libraries: </a:t>
            </a:r>
            <a:r>
              <a:rPr lang="en-US" dirty="0" err="1" smtClean="0"/>
              <a:t>SymPy</a:t>
            </a:r>
            <a:r>
              <a:rPr lang="en-US" dirty="0" smtClean="0"/>
              <a:t> / 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(</a:t>
            </a:r>
            <a:r>
              <a:rPr lang="en-US" dirty="0" err="1" smtClean="0"/>
              <a:t>cProfile</a:t>
            </a:r>
            <a:r>
              <a:rPr lang="en-US" dirty="0" smtClean="0"/>
              <a:t> + ???)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is slow, the first step to going faster is knowing </a:t>
            </a:r>
            <a:r>
              <a:rPr lang="en-US" u="sng" dirty="0" smtClean="0"/>
              <a:t>where</a:t>
            </a:r>
            <a:r>
              <a:rPr lang="en-US" dirty="0" smtClean="0"/>
              <a:t> and then </a:t>
            </a:r>
            <a:r>
              <a:rPr lang="en-US" u="sng" dirty="0" smtClean="0"/>
              <a:t>why</a:t>
            </a:r>
            <a:r>
              <a:rPr lang="en-US" dirty="0" smtClean="0"/>
              <a:t> it is slow</a:t>
            </a:r>
          </a:p>
          <a:p>
            <a:pPr lvl="1"/>
            <a:r>
              <a:rPr lang="en-US" dirty="0" smtClean="0"/>
              <a:t>You could spend hours optimizing a routine that wasn’t slow to begin with!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fast, but </a:t>
            </a:r>
            <a:r>
              <a:rPr lang="en-US" u="sng" dirty="0" smtClean="0"/>
              <a:t>not a cure-all</a:t>
            </a:r>
            <a:endParaRPr lang="en-US" dirty="0" smtClean="0"/>
          </a:p>
          <a:p>
            <a:r>
              <a:rPr lang="en-US" dirty="0" smtClean="0"/>
              <a:t>JIT compilation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Vectorizing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discuss plot/vis libraries here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matplotlib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bokeh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seaborn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plotly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ggplot</a:t>
            </a:r>
            <a:r>
              <a:rPr lang="en-US" dirty="0" smtClean="0">
                <a:solidFill>
                  <a:schemeClr val="tx2"/>
                </a:solidFill>
              </a:rPr>
              <a:t>, VTK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discuss libraries that make computational tasks easier.</a:t>
            </a:r>
          </a:p>
          <a:p>
            <a:r>
              <a:rPr lang="en-US" dirty="0" smtClean="0"/>
              <a:t>There’s a </a:t>
            </a:r>
            <a:r>
              <a:rPr lang="en-US" u="sng" dirty="0" smtClean="0"/>
              <a:t>lot</a:t>
            </a:r>
            <a:r>
              <a:rPr lang="en-US" dirty="0" smtClean="0"/>
              <a:t> more to cover than we have time for, so see the accompanying notes on GitHub</a:t>
            </a:r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fairly self-explanatory ones: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random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time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argparse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Data wrangling: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csv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xml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re</a:t>
            </a:r>
          </a:p>
          <a:p>
            <a:r>
              <a:rPr lang="en-US" dirty="0" smtClean="0"/>
              <a:t>Quality of life: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itertools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sys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glob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pickle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 collections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stack</a:t>
            </a:r>
            <a:r>
              <a:rPr lang="en-US" dirty="0" smtClean="0"/>
              <a:t> vs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library</a:t>
            </a:r>
            <a:endParaRPr lang="en-US" dirty="0" smtClean="0"/>
          </a:p>
          <a:p>
            <a:pPr lvl="1"/>
            <a:r>
              <a:rPr lang="en-US" dirty="0" smtClean="0"/>
              <a:t>The stack is a collection of modules</a:t>
            </a:r>
          </a:p>
          <a:p>
            <a:pPr lvl="1"/>
            <a:r>
              <a:rPr lang="en-US" dirty="0" smtClean="0"/>
              <a:t>The library is a set of numerical routines</a:t>
            </a:r>
          </a:p>
          <a:p>
            <a:r>
              <a:rPr lang="en-US" dirty="0" smtClean="0"/>
              <a:t>The stack makes up a well-rounded target for basic scientific Python literacy</a:t>
            </a:r>
          </a:p>
        </p:txBody>
      </p:sp>
    </p:spTree>
    <p:extLst>
      <p:ext uri="{BB962C8B-B14F-4D97-AF65-F5344CB8AC3E}">
        <p14:creationId xmlns:p14="http://schemas.microsoft.com/office/powerpoint/2010/main" val="1826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www.scipy.org/stackspec.html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(library),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pandas, </a:t>
            </a:r>
            <a:r>
              <a:rPr lang="en-US" dirty="0" err="1" smtClean="0"/>
              <a:t>Sympy</a:t>
            </a:r>
            <a:r>
              <a:rPr lang="en-US" dirty="0" smtClean="0"/>
              <a:t>, nose</a:t>
            </a:r>
          </a:p>
        </p:txBody>
      </p:sp>
    </p:spTree>
    <p:extLst>
      <p:ext uri="{BB962C8B-B14F-4D97-AF65-F5344CB8AC3E}">
        <p14:creationId xmlns:p14="http://schemas.microsoft.com/office/powerpoint/2010/main" val="34446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http://try.jupyter.org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Notebook interface</a:t>
            </a:r>
          </a:p>
          <a:p>
            <a:r>
              <a:rPr lang="en-US" dirty="0" smtClean="0"/>
              <a:t>Terminal-in-a-cell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N-D arrays are the basic type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 little bit like MATLAB vectors</a:t>
            </a:r>
          </a:p>
          <a:p>
            <a:pPr lvl="1"/>
            <a:r>
              <a:rPr lang="en-US" dirty="0" smtClean="0"/>
              <a:t>Every array has a </a:t>
            </a:r>
            <a:r>
              <a:rPr lang="en-US" u="sng" dirty="0" smtClean="0"/>
              <a:t>static</a:t>
            </a:r>
            <a:r>
              <a:rPr lang="en-US" i="1" dirty="0" smtClean="0"/>
              <a:t> </a:t>
            </a:r>
            <a:r>
              <a:rPr lang="en-US" dirty="0" smtClean="0"/>
              <a:t>datatype, so it can map to fast-executing code elsewhere.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Often, a “different” version of an array (e.g. a slice) is actually a </a:t>
            </a:r>
            <a:r>
              <a:rPr lang="en-US" u="sng" dirty="0" smtClean="0"/>
              <a:t>view</a:t>
            </a:r>
            <a:r>
              <a:rPr lang="en-US" dirty="0" smtClean="0"/>
              <a:t> of the </a:t>
            </a:r>
            <a:r>
              <a:rPr lang="en-US" u="sng" dirty="0" smtClean="0"/>
              <a:t>same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Crash-course notebook intro to </a:t>
            </a:r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git.io/vi4sE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Lots more info </a:t>
            </a:r>
            <a:r>
              <a:rPr lang="en-US" dirty="0"/>
              <a:t>in </a:t>
            </a:r>
            <a:r>
              <a:rPr lang="en-US" dirty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6044</TotalTime>
  <Words>679</Words>
  <Application>Microsoft Office PowerPoint</Application>
  <PresentationFormat>On-screen Show (4:3)</PresentationFormat>
  <Paragraphs>118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Miriam</vt:lpstr>
      <vt:lpstr>Office Theme</vt:lpstr>
      <vt:lpstr>Computationally useful Python libraries:  Numpy, SciPy, et al.</vt:lpstr>
      <vt:lpstr>The power of Python modules</vt:lpstr>
      <vt:lpstr>Scope of this talk</vt:lpstr>
      <vt:lpstr>Built-ins</vt:lpstr>
      <vt:lpstr>Scipy</vt:lpstr>
      <vt:lpstr>SciPy stack</vt:lpstr>
      <vt:lpstr>IPython/Jupyter (again)</vt:lpstr>
      <vt:lpstr>Numpy</vt:lpstr>
      <vt:lpstr>Numpy</vt:lpstr>
      <vt:lpstr>Misc. Numpy tips</vt:lpstr>
      <vt:lpstr>Misc. Numpy tips</vt:lpstr>
      <vt:lpstr>Misc. Numpy tips</vt:lpstr>
      <vt:lpstr>SciPy library</vt:lpstr>
      <vt:lpstr>SciPy subpackages</vt:lpstr>
      <vt:lpstr>scipy.integrate</vt:lpstr>
      <vt:lpstr>scipy.optimize</vt:lpstr>
      <vt:lpstr>scipy.signal</vt:lpstr>
      <vt:lpstr>scipy.stats</vt:lpstr>
      <vt:lpstr>SciPy library</vt:lpstr>
      <vt:lpstr>Pandas</vt:lpstr>
      <vt:lpstr>Astropy</vt:lpstr>
      <vt:lpstr>Astropy</vt:lpstr>
      <vt:lpstr>Thank you!</vt:lpstr>
      <vt:lpstr>Backup Slides</vt:lpstr>
      <vt:lpstr>h5py</vt:lpstr>
      <vt:lpstr>Symbolic libraries: SymPy / Sage</vt:lpstr>
      <vt:lpstr>Nose</vt:lpstr>
      <vt:lpstr>Profiling (cProfile + ???)</vt:lpstr>
      <vt:lpstr>Numba</vt:lpstr>
      <vt:lpstr>Cython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113</cp:revision>
  <dcterms:created xsi:type="dcterms:W3CDTF">2016-08-22T17:05:55Z</dcterms:created>
  <dcterms:modified xsi:type="dcterms:W3CDTF">2016-09-13T06:23:50Z</dcterms:modified>
</cp:coreProperties>
</file>