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60" r:id="rId3"/>
    <p:sldId id="359" r:id="rId4"/>
    <p:sldId id="361" r:id="rId5"/>
    <p:sldId id="362" r:id="rId6"/>
    <p:sldId id="363" r:id="rId7"/>
    <p:sldId id="364" r:id="rId8"/>
    <p:sldId id="365" r:id="rId9"/>
    <p:sldId id="350" r:id="rId10"/>
    <p:sldId id="353" r:id="rId11"/>
    <p:sldId id="358" r:id="rId12"/>
    <p:sldId id="354" r:id="rId13"/>
    <p:sldId id="343" r:id="rId14"/>
    <p:sldId id="347" r:id="rId15"/>
    <p:sldId id="348" r:id="rId16"/>
    <p:sldId id="349" r:id="rId17"/>
    <p:sldId id="345" r:id="rId18"/>
    <p:sldId id="355" r:id="rId19"/>
    <p:sldId id="339" r:id="rId20"/>
    <p:sldId id="34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1416" y="96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2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2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2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0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diasoft/rscool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Progress report on PIC simulations of a neutralized electron beam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/>
            </a:r>
            <a:b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</a:b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8650" y="3537729"/>
            <a:ext cx="6466114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, Texas A&amp;M University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77887" y="3926607"/>
            <a:ext cx="7667641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0F4F9CB-1C05-4986-B519-E0AD17B47FBC}" type="datetime4">
              <a:rPr lang="en-US" sz="1600" smtClean="0">
                <a:latin typeface="Miriam" panose="020B0502050101010101" pitchFamily="34" charset="-79"/>
                <a:cs typeface="Miriam" panose="020B0502050101010101" pitchFamily="34" charset="-79"/>
              </a:rPr>
              <a:pPr algn="ctr"/>
              <a:t>October 20, 2016</a:t>
            </a:fld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  <p:pic>
        <p:nvPicPr>
          <p:cNvPr id="1026" name="Picture 2" descr="http://radiasoft.net/wp-content/uploads/2015/12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66" y="1064008"/>
            <a:ext cx="3203575" cy="76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charge drift limit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 strong magnetization and high current,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 smtClean="0"/>
                  <a:t> interaction causes beam to twist azimuthally</a:t>
                </a:r>
              </a:p>
              <a:p>
                <a:r>
                  <a:rPr lang="en-US" dirty="0" smtClean="0"/>
                  <a:t>Effective heating </a:t>
                </a:r>
                <a:r>
                  <a:rPr lang="en-US" dirty="0" smtClean="0">
                    <a:sym typeface="Wingdings" panose="05000000000000000000" pitchFamily="2" charset="2"/>
                  </a:rPr>
                  <a:t> cooling limit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943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8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7"/>
          <a:stretch/>
        </p:blipFill>
        <p:spPr>
          <a:xfrm>
            <a:off x="0" y="0"/>
            <a:ext cx="9144000" cy="6574971"/>
          </a:xfrm>
        </p:spPr>
      </p:pic>
      <p:sp>
        <p:nvSpPr>
          <p:cNvPr id="5" name="TextBox 4"/>
          <p:cNvSpPr txBox="1"/>
          <p:nvPr/>
        </p:nvSpPr>
        <p:spPr>
          <a:xfrm>
            <a:off x="1230086" y="6421082"/>
            <a:ext cx="668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Slide courtesy of J.L. </a:t>
            </a:r>
            <a:r>
              <a:rPr lang="en-US" sz="1400" dirty="0" err="1" smtClean="0"/>
              <a:t>Vay</a:t>
            </a:r>
            <a:r>
              <a:rPr lang="en-US" sz="1400" dirty="0"/>
              <a:t> from https://people.nscl.msu.edu/~lund/uspas/scs_2016/</a:t>
            </a:r>
          </a:p>
        </p:txBody>
      </p:sp>
    </p:spTree>
    <p:extLst>
      <p:ext uri="{BB962C8B-B14F-4D97-AF65-F5344CB8AC3E}">
        <p14:creationId xmlns:p14="http://schemas.microsoft.com/office/powerpoint/2010/main" val="13494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for working with Warp:</a:t>
            </a:r>
          </a:p>
          <a:p>
            <a:pPr lvl="1"/>
            <a:r>
              <a:rPr lang="en-US" dirty="0" smtClean="0"/>
              <a:t>Extracting particle data from HDF5 files, converting velocities to angles, etc.</a:t>
            </a:r>
          </a:p>
          <a:p>
            <a:pPr lvl="1"/>
            <a:r>
              <a:rPr lang="en-US" dirty="0" smtClean="0"/>
              <a:t>Ionization class extension, allowing arbitrary emission energies</a:t>
            </a:r>
            <a:endParaRPr lang="en-US" dirty="0"/>
          </a:p>
          <a:p>
            <a:pPr lvl="1"/>
            <a:r>
              <a:rPr lang="en-US" dirty="0" smtClean="0"/>
              <a:t>Diagnostic output of fields/particles according to </a:t>
            </a:r>
            <a:r>
              <a:rPr lang="en-US" dirty="0" err="1" smtClean="0"/>
              <a:t>OpenPMD</a:t>
            </a:r>
            <a:r>
              <a:rPr lang="en-US" dirty="0" smtClean="0"/>
              <a:t> specification for offline analysis</a:t>
            </a:r>
          </a:p>
        </p:txBody>
      </p:sp>
    </p:spTree>
    <p:extLst>
      <p:ext uri="{BB962C8B-B14F-4D97-AF65-F5344CB8AC3E}">
        <p14:creationId xmlns:p14="http://schemas.microsoft.com/office/powerpoint/2010/main" val="410639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27730"/>
          </a:xfrm>
        </p:spPr>
        <p:txBody>
          <a:bodyPr>
            <a:normAutofit/>
          </a:bodyPr>
          <a:lstStyle/>
          <a:p>
            <a:r>
              <a:rPr lang="en-US" dirty="0" smtClean="0"/>
              <a:t>116 </a:t>
            </a:r>
            <a:r>
              <a:rPr lang="en-US" dirty="0" err="1" smtClean="0"/>
              <a:t>keV</a:t>
            </a:r>
            <a:r>
              <a:rPr lang="en-US" dirty="0" smtClean="0"/>
              <a:t> electron beam, 10 mA</a:t>
            </a:r>
          </a:p>
          <a:p>
            <a:r>
              <a:rPr lang="en-US" dirty="0" smtClean="0"/>
              <a:t>1 meter drift as domain</a:t>
            </a:r>
          </a:p>
          <a:p>
            <a:r>
              <a:rPr lang="en-US" dirty="0" smtClean="0"/>
              <a:t>Background H</a:t>
            </a:r>
            <a:r>
              <a:rPr lang="en-US" baseline="-25000" dirty="0" smtClean="0"/>
              <a:t>2</a:t>
            </a:r>
            <a:r>
              <a:rPr lang="en-US" dirty="0" smtClean="0"/>
              <a:t> gas with realistic ionization cross-section</a:t>
            </a:r>
          </a:p>
          <a:p>
            <a:pPr lvl="1"/>
            <a:r>
              <a:rPr lang="en-US" dirty="0" smtClean="0"/>
              <a:t>In this work, density chosen to observe compensation reasonably quickly</a:t>
            </a:r>
          </a:p>
          <a:p>
            <a:r>
              <a:rPr lang="en-US" dirty="0" smtClean="0"/>
              <a:t>Available on GitHub</a:t>
            </a:r>
          </a:p>
          <a:p>
            <a:pPr lvl="1"/>
            <a:r>
              <a:rPr lang="en-US" dirty="0">
                <a:hlinkClick r:id="rId2"/>
              </a:rPr>
              <a:t>https://github.com/radiasoft/rscooler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4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36" y="1976304"/>
            <a:ext cx="6508928" cy="4881696"/>
          </a:xfrm>
        </p:spPr>
      </p:pic>
    </p:spTree>
    <p:extLst>
      <p:ext uri="{BB962C8B-B14F-4D97-AF65-F5344CB8AC3E}">
        <p14:creationId xmlns:p14="http://schemas.microsoft.com/office/powerpoint/2010/main" val="322406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36" y="1976304"/>
            <a:ext cx="6508928" cy="4881695"/>
          </a:xfrm>
        </p:spPr>
      </p:pic>
    </p:spTree>
    <p:extLst>
      <p:ext uri="{BB962C8B-B14F-4D97-AF65-F5344CB8AC3E}">
        <p14:creationId xmlns:p14="http://schemas.microsoft.com/office/powerpoint/2010/main" val="1249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464676"/>
            <a:ext cx="6375400" cy="4781550"/>
          </a:xfrm>
        </p:spPr>
      </p:pic>
    </p:spTree>
    <p:extLst>
      <p:ext uri="{BB962C8B-B14F-4D97-AF65-F5344CB8AC3E}">
        <p14:creationId xmlns:p14="http://schemas.microsoft.com/office/powerpoint/2010/main" val="7255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suppression at center of beam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85" y="1852933"/>
            <a:ext cx="7104829" cy="4736553"/>
          </a:xfrm>
        </p:spPr>
      </p:pic>
    </p:spTree>
    <p:extLst>
      <p:ext uri="{BB962C8B-B14F-4D97-AF65-F5344CB8AC3E}">
        <p14:creationId xmlns:p14="http://schemas.microsoft.com/office/powerpoint/2010/main" val="17707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up current, aiming for ~ Ampere</a:t>
            </a:r>
          </a:p>
          <a:p>
            <a:pPr lvl="1"/>
            <a:r>
              <a:rPr lang="en-US" dirty="0" smtClean="0"/>
              <a:t>Use of NERSC likely</a:t>
            </a:r>
          </a:p>
          <a:p>
            <a:r>
              <a:rPr lang="en-US" dirty="0" smtClean="0"/>
              <a:t>Replicate Fermilab beam properties</a:t>
            </a:r>
          </a:p>
          <a:p>
            <a:r>
              <a:rPr lang="en-US" dirty="0" smtClean="0"/>
              <a:t>Quantify </a:t>
            </a:r>
            <a:r>
              <a:rPr lang="en-US" dirty="0" smtClean="0"/>
              <a:t>dynamic friction for use in long-term study</a:t>
            </a:r>
          </a:p>
          <a:p>
            <a:r>
              <a:rPr lang="en-US" dirty="0" smtClean="0"/>
              <a:t>Study effects of solenoid alignment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0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Nuclear physics questions </a:t>
            </a:r>
            <a:r>
              <a:rPr lang="en-US" dirty="0" smtClean="0"/>
              <a:t>to be 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are the sea quarks and gluons, and their spins, distributed in space and momentum inside the nucleon?</a:t>
            </a:r>
          </a:p>
          <a:p>
            <a:r>
              <a:rPr lang="en-US" dirty="0"/>
              <a:t>Where does the saturation of gluon densities set in</a:t>
            </a:r>
            <a:r>
              <a:rPr lang="en-US" dirty="0" smtClean="0"/>
              <a:t>?</a:t>
            </a:r>
          </a:p>
          <a:p>
            <a:r>
              <a:rPr lang="en-US" dirty="0"/>
              <a:t>How does the nuclear environment aﬀect the distribution of quarks </a:t>
            </a:r>
            <a:r>
              <a:rPr lang="en-US" dirty="0" smtClean="0"/>
              <a:t>and gluons </a:t>
            </a:r>
            <a:r>
              <a:rPr lang="en-US" dirty="0"/>
              <a:t>and their interactions in nuclei?</a:t>
            </a:r>
            <a:endParaRPr lang="en-US" dirty="0" smtClean="0"/>
          </a:p>
        </p:txBody>
      </p:sp>
      <p:sp>
        <p:nvSpPr>
          <p:cNvPr id="4" name="TextBox 4"/>
          <p:cNvSpPr txBox="1"/>
          <p:nvPr/>
        </p:nvSpPr>
        <p:spPr>
          <a:xfrm>
            <a:off x="862692" y="6208515"/>
            <a:ext cx="7418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See 2014 community </a:t>
            </a:r>
            <a:r>
              <a:rPr lang="en-US" sz="1200" dirty="0"/>
              <a:t>whitepaper “Electron Ion </a:t>
            </a:r>
            <a:r>
              <a:rPr lang="en-US" sz="1200" dirty="0" smtClean="0"/>
              <a:t>Collider: The </a:t>
            </a:r>
            <a:r>
              <a:rPr lang="en-US" sz="1200" dirty="0"/>
              <a:t>Next QCD </a:t>
            </a:r>
            <a:r>
              <a:rPr lang="en-US" sz="1200" dirty="0" smtClean="0"/>
              <a:t>Frontier” (arXiv:1212.1701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825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build an </a:t>
            </a:r>
            <a:r>
              <a:rPr lang="en-US" dirty="0" smtClean="0"/>
              <a:t>EIC?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electron-ion collider </a:t>
            </a:r>
            <a:r>
              <a:rPr lang="en-US" sz="2400" dirty="0" smtClean="0"/>
              <a:t>with access to heavy ions and polarized spin would provide powerful probes of QCD</a:t>
            </a: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2882"/>
          <a:stretch/>
        </p:blipFill>
        <p:spPr>
          <a:xfrm>
            <a:off x="655863" y="2891301"/>
            <a:ext cx="7105650" cy="2902404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953504" y="6219868"/>
            <a:ext cx="7418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Figure from 2014 community </a:t>
            </a:r>
            <a:r>
              <a:rPr lang="en-US" sz="1200" dirty="0"/>
              <a:t>whitepaper “Electron Ion </a:t>
            </a:r>
            <a:r>
              <a:rPr lang="en-US" sz="1200" dirty="0" smtClean="0"/>
              <a:t>Collider: The </a:t>
            </a:r>
            <a:r>
              <a:rPr lang="en-US" sz="1200" dirty="0"/>
              <a:t>Next QCD </a:t>
            </a:r>
            <a:r>
              <a:rPr lang="en-US" sz="1200" dirty="0" smtClean="0"/>
              <a:t>Frontier” (arXiv:1212.1701</a:t>
            </a:r>
            <a:r>
              <a:rPr lang="en-US" sz="12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"/>
              <p:cNvSpPr txBox="1"/>
              <p:nvPr/>
            </p:nvSpPr>
            <p:spPr>
              <a:xfrm>
                <a:off x="1279644" y="5743696"/>
                <a:ext cx="34946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Accessible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 smtClean="0"/>
                  <a:t> with different parameter regimes</a:t>
                </a:r>
                <a:endParaRPr lang="en-US" sz="1200" dirty="0"/>
              </a:p>
            </p:txBody>
          </p:sp>
        </mc:Choice>
        <mc:Fallback xmlns="">
          <p:sp>
            <p:nvSpPr>
              <p:cNvPr id="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44" y="5743696"/>
                <a:ext cx="349460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5"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4"/>
          <p:cNvSpPr txBox="1"/>
          <p:nvPr/>
        </p:nvSpPr>
        <p:spPr>
          <a:xfrm>
            <a:off x="4877517" y="5734962"/>
            <a:ext cx="349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Uncertainties on gluon and quark helicity contributions to the proton spin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039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57" y="2471057"/>
            <a:ext cx="3685043" cy="2372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JLEIC?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4746171" cy="4076893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Jefferson Lab’s EIC design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Fig. 8 geometry preserves spin polarization </a:t>
            </a:r>
            <a:r>
              <a:rPr lang="en-US" i="1" dirty="0" smtClean="0">
                <a:sym typeface="Wingdings" panose="05000000000000000000" pitchFamily="2" charset="2"/>
              </a:rPr>
              <a:t>naturally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09948" y="4865511"/>
            <a:ext cx="347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Figure from 2014 community </a:t>
            </a:r>
            <a:r>
              <a:rPr lang="en-US" sz="1200" dirty="0"/>
              <a:t>whitepaper “Electron Ion </a:t>
            </a:r>
            <a:r>
              <a:rPr lang="en-US" sz="1200" dirty="0" smtClean="0"/>
              <a:t>Collider: The </a:t>
            </a:r>
            <a:r>
              <a:rPr lang="en-US" sz="1200" dirty="0"/>
              <a:t>Next QCD </a:t>
            </a:r>
            <a:r>
              <a:rPr lang="en-US" sz="1200" dirty="0" smtClean="0"/>
              <a:t>Frontier” (arXiv:1212.1701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113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cooling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49270"/>
                <a:ext cx="8229600" cy="40768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Luminosity is inversely proportional to normalized emittance (phase space area):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>
                  <a:spcBef>
                    <a:spcPts val="100"/>
                  </a:spcBef>
                </a:pPr>
                <a:r>
                  <a:rPr lang="en-US" b="1" dirty="0" err="1" smtClean="0"/>
                  <a:t>Liouville’s</a:t>
                </a:r>
                <a:r>
                  <a:rPr lang="en-US" b="1" dirty="0" smtClean="0"/>
                  <a:t> theorem</a:t>
                </a:r>
                <a:r>
                  <a:rPr lang="en-US" b="0" dirty="0" smtClean="0"/>
                  <a:t> means we can’t increase phase space density (shrink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b="0" dirty="0" smtClean="0"/>
                  <a:t>) using any of the periodic elements of our system (i.e. focusing)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49270"/>
                <a:ext cx="8229600" cy="4076893"/>
              </a:xfrm>
              <a:blipFill rotWithShape="0">
                <a:blip r:embed="rId3"/>
                <a:stretch>
                  <a:fillRect l="-1481" t="-3139" b="-4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51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cooling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5132965" cy="4076893"/>
          </a:xfrm>
        </p:spPr>
        <p:txBody>
          <a:bodyPr/>
          <a:lstStyle/>
          <a:p>
            <a:r>
              <a:rPr lang="en-US" dirty="0" smtClean="0"/>
              <a:t>In any accelerator, our beam of particles has a finite velocity spread.</a:t>
            </a:r>
          </a:p>
          <a:p>
            <a:endParaRPr lang="en-US" b="0" dirty="0" smtClean="0"/>
          </a:p>
        </p:txBody>
      </p:sp>
      <p:grpSp>
        <p:nvGrpSpPr>
          <p:cNvPr id="135" name="Group 134"/>
          <p:cNvGrpSpPr/>
          <p:nvPr/>
        </p:nvGrpSpPr>
        <p:grpSpPr>
          <a:xfrm>
            <a:off x="5553833" y="2278577"/>
            <a:ext cx="3590167" cy="3459039"/>
            <a:chOff x="1748016" y="2170795"/>
            <a:chExt cx="3590167" cy="3459039"/>
          </a:xfrm>
        </p:grpSpPr>
        <p:grpSp>
          <p:nvGrpSpPr>
            <p:cNvPr id="5" name="Group 4"/>
            <p:cNvGrpSpPr/>
            <p:nvPr/>
          </p:nvGrpSpPr>
          <p:grpSpPr>
            <a:xfrm>
              <a:off x="2280627" y="2170795"/>
              <a:ext cx="2529694" cy="2529695"/>
              <a:chOff x="957905" y="4083197"/>
              <a:chExt cx="2229633" cy="222963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57905" y="4083197"/>
                <a:ext cx="2229633" cy="22296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ight Arrow 7"/>
              <p:cNvSpPr/>
              <p:nvPr/>
            </p:nvSpPr>
            <p:spPr>
              <a:xfrm rot="459246">
                <a:off x="1721989" y="4609289"/>
                <a:ext cx="488515" cy="13778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1863276" y="4875600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ight Arrow 9"/>
              <p:cNvSpPr/>
              <p:nvPr/>
            </p:nvSpPr>
            <p:spPr>
              <a:xfrm>
                <a:off x="1745332" y="5184578"/>
                <a:ext cx="488515" cy="13778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20985938">
                <a:off x="2159776" y="5418589"/>
                <a:ext cx="683125" cy="148205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ight Arrow 11"/>
              <p:cNvSpPr/>
              <p:nvPr/>
            </p:nvSpPr>
            <p:spPr>
              <a:xfrm rot="1124472">
                <a:off x="1621779" y="5699820"/>
                <a:ext cx="488515" cy="13778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2147872" y="4397210"/>
                <a:ext cx="357749" cy="151083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>
              <a:xfrm rot="20943528">
                <a:off x="1426192" y="4384110"/>
                <a:ext cx="638278" cy="12602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605116">
                <a:off x="1259698" y="4857378"/>
                <a:ext cx="414699" cy="15091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20918696">
                <a:off x="2487788" y="4764309"/>
                <a:ext cx="353123" cy="133845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ight Arrow 16"/>
              <p:cNvSpPr/>
              <p:nvPr/>
            </p:nvSpPr>
            <p:spPr>
              <a:xfrm rot="889034">
                <a:off x="2217503" y="5741764"/>
                <a:ext cx="488515" cy="13778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ight Arrow 17"/>
              <p:cNvSpPr/>
              <p:nvPr/>
            </p:nvSpPr>
            <p:spPr>
              <a:xfrm rot="20738721">
                <a:off x="1621454" y="5995322"/>
                <a:ext cx="360797" cy="134203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ight Arrow 18"/>
              <p:cNvSpPr/>
              <p:nvPr/>
            </p:nvSpPr>
            <p:spPr>
              <a:xfrm>
                <a:off x="1133264" y="5399607"/>
                <a:ext cx="730012" cy="13778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2377026" y="5126437"/>
                <a:ext cx="338489" cy="13778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ight Arrow 20"/>
              <p:cNvSpPr/>
              <p:nvPr/>
            </p:nvSpPr>
            <p:spPr>
              <a:xfrm>
                <a:off x="1133264" y="5120683"/>
                <a:ext cx="286770" cy="148144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748016" y="4798837"/>
              <a:ext cx="35901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Ion beam seen from stationary (lab) frame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8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937354" y="2229389"/>
            <a:ext cx="2828305" cy="3520208"/>
            <a:chOff x="5465683" y="2635347"/>
            <a:chExt cx="2828305" cy="3520208"/>
          </a:xfrm>
        </p:grpSpPr>
        <p:grpSp>
          <p:nvGrpSpPr>
            <p:cNvPr id="23" name="Group 22"/>
            <p:cNvGrpSpPr/>
            <p:nvPr/>
          </p:nvGrpSpPr>
          <p:grpSpPr>
            <a:xfrm>
              <a:off x="5614613" y="2635347"/>
              <a:ext cx="2531784" cy="2531786"/>
              <a:chOff x="4576511" y="4041378"/>
              <a:chExt cx="2229632" cy="22296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576511" y="4041378"/>
                <a:ext cx="2229632" cy="222963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459246">
                <a:off x="5795733" y="4663462"/>
                <a:ext cx="260866" cy="148095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ight Arrow 26"/>
              <p:cNvSpPr/>
              <p:nvPr/>
            </p:nvSpPr>
            <p:spPr>
              <a:xfrm rot="4720061">
                <a:off x="5986930" y="4470072"/>
                <a:ext cx="253012" cy="12809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 rot="20943528" flipH="1">
                <a:off x="5608360" y="4326983"/>
                <a:ext cx="285398" cy="16058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ight Arrow 28"/>
              <p:cNvSpPr/>
              <p:nvPr/>
            </p:nvSpPr>
            <p:spPr>
              <a:xfrm rot="20918696">
                <a:off x="6239330" y="4744619"/>
                <a:ext cx="242063" cy="13322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 rot="20943528" flipH="1">
                <a:off x="5015113" y="4927624"/>
                <a:ext cx="285398" cy="16058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ight Arrow 30"/>
              <p:cNvSpPr/>
              <p:nvPr/>
            </p:nvSpPr>
            <p:spPr>
              <a:xfrm rot="20943528" flipH="1">
                <a:off x="5488989" y="5136444"/>
                <a:ext cx="285398" cy="16058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ight Arrow 31"/>
              <p:cNvSpPr/>
              <p:nvPr/>
            </p:nvSpPr>
            <p:spPr>
              <a:xfrm rot="20943528" flipH="1">
                <a:off x="5962865" y="5188824"/>
                <a:ext cx="285398" cy="16058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ight Arrow 32"/>
              <p:cNvSpPr/>
              <p:nvPr/>
            </p:nvSpPr>
            <p:spPr>
              <a:xfrm rot="20943528" flipH="1">
                <a:off x="5252002" y="4691216"/>
                <a:ext cx="285398" cy="16058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 rot="7527235">
                <a:off x="5002467" y="5301869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ight Arrow 34"/>
              <p:cNvSpPr/>
              <p:nvPr/>
            </p:nvSpPr>
            <p:spPr>
              <a:xfrm rot="7456562">
                <a:off x="5309588" y="5864559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ight Arrow 35"/>
              <p:cNvSpPr/>
              <p:nvPr/>
            </p:nvSpPr>
            <p:spPr>
              <a:xfrm rot="13932068">
                <a:off x="5780715" y="5750907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ight Arrow 36"/>
              <p:cNvSpPr/>
              <p:nvPr/>
            </p:nvSpPr>
            <p:spPr>
              <a:xfrm>
                <a:off x="6086087" y="4975366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20097261">
                <a:off x="6025777" y="5515407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ight Arrow 38"/>
              <p:cNvSpPr/>
              <p:nvPr/>
            </p:nvSpPr>
            <p:spPr>
              <a:xfrm rot="4785057">
                <a:off x="5166693" y="4367282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2095431">
                <a:off x="4840594" y="4643950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ight Arrow 40"/>
              <p:cNvSpPr/>
              <p:nvPr/>
            </p:nvSpPr>
            <p:spPr>
              <a:xfrm rot="2696450">
                <a:off x="5063638" y="5622529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ight Arrow 41"/>
              <p:cNvSpPr/>
              <p:nvPr/>
            </p:nvSpPr>
            <p:spPr>
              <a:xfrm rot="20279185">
                <a:off x="5574831" y="4869919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ight Arrow 42"/>
              <p:cNvSpPr/>
              <p:nvPr/>
            </p:nvSpPr>
            <p:spPr>
              <a:xfrm rot="19160558">
                <a:off x="5596754" y="5465308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ight Arrow 43"/>
              <p:cNvSpPr/>
              <p:nvPr/>
            </p:nvSpPr>
            <p:spPr>
              <a:xfrm rot="16200000">
                <a:off x="4779206" y="5128555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ight Arrow 44"/>
              <p:cNvSpPr/>
              <p:nvPr/>
            </p:nvSpPr>
            <p:spPr>
              <a:xfrm rot="2353968">
                <a:off x="5315458" y="5363073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ight Arrow 45"/>
              <p:cNvSpPr/>
              <p:nvPr/>
            </p:nvSpPr>
            <p:spPr>
              <a:xfrm rot="17232483">
                <a:off x="6362773" y="5341635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465683" y="5324558"/>
              <a:ext cx="2828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Ion </a:t>
              </a:r>
              <a:r>
                <a:rPr lang="en-US" sz="2400" dirty="0"/>
                <a:t>b</a:t>
              </a:r>
              <a:r>
                <a:rPr lang="en-US" sz="2400" dirty="0" smtClean="0"/>
                <a:t>eam seen from moving frame</a:t>
              </a:r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cooling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49270"/>
                <a:ext cx="5132965" cy="4076893"/>
              </a:xfrm>
            </p:spPr>
            <p:txBody>
              <a:bodyPr/>
              <a:lstStyle/>
              <a:p>
                <a:r>
                  <a:rPr lang="en-US" dirty="0"/>
                  <a:t>In any accelerator, our beam of particles has a finite velocity spread.</a:t>
                </a:r>
              </a:p>
              <a:p>
                <a:r>
                  <a:rPr lang="en-US" dirty="0" smtClean="0"/>
                  <a:t>In a frame moving with the average velocity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 smtClean="0"/>
                  <a:t>, the motion is analogous to that of a gas!</a:t>
                </a:r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49270"/>
                <a:ext cx="5132965" cy="4076893"/>
              </a:xfrm>
              <a:blipFill rotWithShape="0">
                <a:blip r:embed="rId3"/>
                <a:stretch>
                  <a:fillRect l="-2732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7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cooling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cool a gas?  Mix with a colder one!</a:t>
            </a:r>
          </a:p>
          <a:p>
            <a:r>
              <a:rPr lang="en-US" dirty="0" smtClean="0"/>
              <a:t>Coulomb collision with ‘cold’ electrons drives velocity profiles to equilibrium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10072" y="3885474"/>
            <a:ext cx="6123856" cy="2717517"/>
            <a:chOff x="746694" y="2259675"/>
            <a:chExt cx="7840984" cy="3479509"/>
          </a:xfrm>
        </p:grpSpPr>
        <p:grpSp>
          <p:nvGrpSpPr>
            <p:cNvPr id="135" name="Group 134"/>
            <p:cNvGrpSpPr/>
            <p:nvPr/>
          </p:nvGrpSpPr>
          <p:grpSpPr>
            <a:xfrm>
              <a:off x="746694" y="2261766"/>
              <a:ext cx="3590167" cy="3469999"/>
              <a:chOff x="1685995" y="2170795"/>
              <a:chExt cx="3590167" cy="34699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216232" y="2170795"/>
                <a:ext cx="2529694" cy="2529695"/>
                <a:chOff x="901150" y="4083197"/>
                <a:chExt cx="2229633" cy="2229633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901150" y="4083197"/>
                  <a:ext cx="2229633" cy="22296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ight Arrow 7"/>
                <p:cNvSpPr/>
                <p:nvPr/>
              </p:nvSpPr>
              <p:spPr>
                <a:xfrm rot="459246">
                  <a:off x="1721989" y="4609289"/>
                  <a:ext cx="488515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ight Arrow 8"/>
                <p:cNvSpPr/>
                <p:nvPr/>
              </p:nvSpPr>
              <p:spPr>
                <a:xfrm>
                  <a:off x="1863276" y="4875600"/>
                  <a:ext cx="309650" cy="167839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ight Arrow 9"/>
                <p:cNvSpPr/>
                <p:nvPr/>
              </p:nvSpPr>
              <p:spPr>
                <a:xfrm>
                  <a:off x="1745332" y="5184578"/>
                  <a:ext cx="488515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 rot="20985938">
                  <a:off x="2159776" y="5418589"/>
                  <a:ext cx="683125" cy="148205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ight Arrow 11"/>
                <p:cNvSpPr/>
                <p:nvPr/>
              </p:nvSpPr>
              <p:spPr>
                <a:xfrm rot="1124472">
                  <a:off x="1621779" y="5699820"/>
                  <a:ext cx="488515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ight Arrow 12"/>
                <p:cNvSpPr/>
                <p:nvPr/>
              </p:nvSpPr>
              <p:spPr>
                <a:xfrm>
                  <a:off x="2147872" y="4397210"/>
                  <a:ext cx="357749" cy="151083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ight Arrow 13"/>
                <p:cNvSpPr/>
                <p:nvPr/>
              </p:nvSpPr>
              <p:spPr>
                <a:xfrm rot="20943528">
                  <a:off x="1426192" y="4384110"/>
                  <a:ext cx="638278" cy="126022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 rot="605116">
                  <a:off x="1259698" y="4857378"/>
                  <a:ext cx="414699" cy="15091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ight Arrow 15"/>
                <p:cNvSpPr/>
                <p:nvPr/>
              </p:nvSpPr>
              <p:spPr>
                <a:xfrm rot="20918696">
                  <a:off x="2487788" y="4764309"/>
                  <a:ext cx="353123" cy="133845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ight Arrow 16"/>
                <p:cNvSpPr/>
                <p:nvPr/>
              </p:nvSpPr>
              <p:spPr>
                <a:xfrm rot="889034">
                  <a:off x="2217503" y="5741764"/>
                  <a:ext cx="488515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ight Arrow 17"/>
                <p:cNvSpPr/>
                <p:nvPr/>
              </p:nvSpPr>
              <p:spPr>
                <a:xfrm rot="20738721">
                  <a:off x="1621454" y="5995322"/>
                  <a:ext cx="360797" cy="134203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ight Arrow 18"/>
                <p:cNvSpPr/>
                <p:nvPr/>
              </p:nvSpPr>
              <p:spPr>
                <a:xfrm>
                  <a:off x="1133264" y="5399607"/>
                  <a:ext cx="730012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ight Arrow 19"/>
                <p:cNvSpPr/>
                <p:nvPr/>
              </p:nvSpPr>
              <p:spPr>
                <a:xfrm>
                  <a:off x="2377026" y="5126437"/>
                  <a:ext cx="338489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ight Arrow 20"/>
                <p:cNvSpPr/>
                <p:nvPr/>
              </p:nvSpPr>
              <p:spPr>
                <a:xfrm>
                  <a:off x="1133264" y="5120683"/>
                  <a:ext cx="286770" cy="148144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1685995" y="4809797"/>
                <a:ext cx="35901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Ion beam seen from stationary (lab) frame</a:t>
                </a:r>
                <a:endParaRPr lang="en-US" dirty="0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462012" y="2259675"/>
              <a:ext cx="4125666" cy="3479509"/>
              <a:chOff x="4817003" y="2686863"/>
              <a:chExt cx="4125666" cy="3479509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4817003" y="2686863"/>
                <a:ext cx="4125666" cy="3479509"/>
                <a:chOff x="4817003" y="2686863"/>
                <a:chExt cx="4125666" cy="3479509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5614613" y="2686863"/>
                  <a:ext cx="2531784" cy="2531786"/>
                  <a:chOff x="4576511" y="4086746"/>
                  <a:chExt cx="2229632" cy="2229634"/>
                </a:xfrm>
              </p:grpSpPr>
              <p:sp>
                <p:nvSpPr>
                  <p:cNvPr id="111" name="Oval 110"/>
                  <p:cNvSpPr/>
                  <p:nvPr/>
                </p:nvSpPr>
                <p:spPr>
                  <a:xfrm>
                    <a:off x="4576511" y="4086746"/>
                    <a:ext cx="2229632" cy="2229634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Right Arrow 111"/>
                  <p:cNvSpPr/>
                  <p:nvPr/>
                </p:nvSpPr>
                <p:spPr>
                  <a:xfrm rot="459246">
                    <a:off x="5795733" y="4663462"/>
                    <a:ext cx="260866" cy="148095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Right Arrow 112"/>
                  <p:cNvSpPr/>
                  <p:nvPr/>
                </p:nvSpPr>
                <p:spPr>
                  <a:xfrm rot="4720061">
                    <a:off x="5986930" y="4470072"/>
                    <a:ext cx="253012" cy="128097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Right Arrow 113"/>
                  <p:cNvSpPr/>
                  <p:nvPr/>
                </p:nvSpPr>
                <p:spPr>
                  <a:xfrm rot="20943528" flipH="1">
                    <a:off x="5608360" y="4326983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Right Arrow 114"/>
                  <p:cNvSpPr/>
                  <p:nvPr/>
                </p:nvSpPr>
                <p:spPr>
                  <a:xfrm rot="20918696">
                    <a:off x="6239330" y="4744619"/>
                    <a:ext cx="242063" cy="13322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Right Arrow 115"/>
                  <p:cNvSpPr/>
                  <p:nvPr/>
                </p:nvSpPr>
                <p:spPr>
                  <a:xfrm rot="20943528" flipH="1">
                    <a:off x="5015113" y="4927624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Right Arrow 116"/>
                  <p:cNvSpPr/>
                  <p:nvPr/>
                </p:nvSpPr>
                <p:spPr>
                  <a:xfrm rot="20943528" flipH="1">
                    <a:off x="5488989" y="5136444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Right Arrow 117"/>
                  <p:cNvSpPr/>
                  <p:nvPr/>
                </p:nvSpPr>
                <p:spPr>
                  <a:xfrm rot="20943528" flipH="1">
                    <a:off x="5962865" y="5188824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Right Arrow 118"/>
                  <p:cNvSpPr/>
                  <p:nvPr/>
                </p:nvSpPr>
                <p:spPr>
                  <a:xfrm rot="20943528" flipH="1">
                    <a:off x="5252002" y="4691216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Right Arrow 119"/>
                  <p:cNvSpPr/>
                  <p:nvPr/>
                </p:nvSpPr>
                <p:spPr>
                  <a:xfrm rot="7527235">
                    <a:off x="5002467" y="5301869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Right Arrow 120"/>
                  <p:cNvSpPr/>
                  <p:nvPr/>
                </p:nvSpPr>
                <p:spPr>
                  <a:xfrm rot="7456562">
                    <a:off x="5309588" y="5864559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2" name="Right Arrow 121"/>
                  <p:cNvSpPr/>
                  <p:nvPr/>
                </p:nvSpPr>
                <p:spPr>
                  <a:xfrm rot="13932068">
                    <a:off x="5780715" y="5750907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" name="Right Arrow 122"/>
                  <p:cNvSpPr/>
                  <p:nvPr/>
                </p:nvSpPr>
                <p:spPr>
                  <a:xfrm>
                    <a:off x="6086087" y="4975366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Right Arrow 123"/>
                  <p:cNvSpPr/>
                  <p:nvPr/>
                </p:nvSpPr>
                <p:spPr>
                  <a:xfrm rot="20097261">
                    <a:off x="6025777" y="5515407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" name="Right Arrow 124"/>
                  <p:cNvSpPr/>
                  <p:nvPr/>
                </p:nvSpPr>
                <p:spPr>
                  <a:xfrm rot="4785057">
                    <a:off x="5166693" y="4367282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Right Arrow 125"/>
                  <p:cNvSpPr/>
                  <p:nvPr/>
                </p:nvSpPr>
                <p:spPr>
                  <a:xfrm rot="2095431">
                    <a:off x="4840594" y="4643950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Right Arrow 126"/>
                  <p:cNvSpPr/>
                  <p:nvPr/>
                </p:nvSpPr>
                <p:spPr>
                  <a:xfrm rot="2696450">
                    <a:off x="5063638" y="5622529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8" name="Right Arrow 127"/>
                  <p:cNvSpPr/>
                  <p:nvPr/>
                </p:nvSpPr>
                <p:spPr>
                  <a:xfrm rot="20279185">
                    <a:off x="5574831" y="4869919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Right Arrow 128"/>
                  <p:cNvSpPr/>
                  <p:nvPr/>
                </p:nvSpPr>
                <p:spPr>
                  <a:xfrm rot="19160558">
                    <a:off x="5596754" y="5465308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Right Arrow 129"/>
                  <p:cNvSpPr/>
                  <p:nvPr/>
                </p:nvSpPr>
                <p:spPr>
                  <a:xfrm rot="16200000">
                    <a:off x="4779206" y="5128555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Right Arrow 130"/>
                  <p:cNvSpPr/>
                  <p:nvPr/>
                </p:nvSpPr>
                <p:spPr>
                  <a:xfrm rot="2353968">
                    <a:off x="5315458" y="5363073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ight Arrow 131"/>
                  <p:cNvSpPr/>
                  <p:nvPr/>
                </p:nvSpPr>
                <p:spPr>
                  <a:xfrm rot="17232483">
                    <a:off x="6362773" y="5341635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0" name="TextBox 109"/>
                <p:cNvSpPr txBox="1"/>
                <p:nvPr/>
              </p:nvSpPr>
              <p:spPr>
                <a:xfrm>
                  <a:off x="4817003" y="5338810"/>
                  <a:ext cx="4125666" cy="827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Ion </a:t>
                  </a:r>
                  <a:r>
                    <a:rPr lang="en-US" dirty="0"/>
                    <a:t>b</a:t>
                  </a:r>
                  <a:r>
                    <a:rPr lang="en-US" dirty="0" smtClean="0"/>
                    <a:t>eam seen from moving frame, with electrons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805690" y="2865032"/>
                <a:ext cx="2149648" cy="2209903"/>
                <a:chOff x="5417593" y="3802563"/>
                <a:chExt cx="1980692" cy="2036212"/>
              </a:xfrm>
            </p:grpSpPr>
            <p:sp>
              <p:nvSpPr>
                <p:cNvPr id="25" name="Right Arrow 24"/>
                <p:cNvSpPr/>
                <p:nvPr/>
              </p:nvSpPr>
              <p:spPr>
                <a:xfrm rot="900000">
                  <a:off x="6005513" y="4261600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>
                  <a:off x="6125869" y="445643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ight Arrow 26"/>
                <p:cNvSpPr/>
                <p:nvPr/>
              </p:nvSpPr>
              <p:spPr>
                <a:xfrm rot="20219175">
                  <a:off x="6313987" y="413818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 rot="11643897">
                  <a:off x="6278269" y="460883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ight Arrow 28"/>
                <p:cNvSpPr/>
                <p:nvPr/>
              </p:nvSpPr>
              <p:spPr>
                <a:xfrm rot="2461909">
                  <a:off x="6564018" y="445306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 rot="17925913">
                  <a:off x="6355941" y="439165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ight Arrow 30"/>
                <p:cNvSpPr/>
                <p:nvPr/>
              </p:nvSpPr>
              <p:spPr>
                <a:xfrm rot="8140825">
                  <a:off x="5863932" y="481773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ight Arrow 31"/>
                <p:cNvSpPr/>
                <p:nvPr/>
              </p:nvSpPr>
              <p:spPr>
                <a:xfrm rot="18915155">
                  <a:off x="6430669" y="476123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3656134">
                  <a:off x="5939941" y="443656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19822531">
                  <a:off x="6583069" y="491363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ight Arrow 34"/>
                <p:cNvSpPr/>
                <p:nvPr/>
              </p:nvSpPr>
              <p:spPr>
                <a:xfrm rot="2811732">
                  <a:off x="6080830" y="467378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ight Arrow 35"/>
                <p:cNvSpPr/>
                <p:nvPr/>
              </p:nvSpPr>
              <p:spPr>
                <a:xfrm>
                  <a:off x="6071510" y="489040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ight Arrow 36"/>
                <p:cNvSpPr/>
                <p:nvPr/>
              </p:nvSpPr>
              <p:spPr>
                <a:xfrm rot="900000">
                  <a:off x="6371596" y="490615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ight Arrow 37"/>
                <p:cNvSpPr/>
                <p:nvPr/>
              </p:nvSpPr>
              <p:spPr>
                <a:xfrm>
                  <a:off x="6491952" y="51009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ight Arrow 38"/>
                <p:cNvSpPr/>
                <p:nvPr/>
              </p:nvSpPr>
              <p:spPr>
                <a:xfrm rot="20219175">
                  <a:off x="6680070" y="478274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ight Arrow 39"/>
                <p:cNvSpPr/>
                <p:nvPr/>
              </p:nvSpPr>
              <p:spPr>
                <a:xfrm rot="11643897">
                  <a:off x="6644352" y="52533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ight Arrow 40"/>
                <p:cNvSpPr/>
                <p:nvPr/>
              </p:nvSpPr>
              <p:spPr>
                <a:xfrm rot="2461909">
                  <a:off x="6930101" y="509762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ight Arrow 41"/>
                <p:cNvSpPr/>
                <p:nvPr/>
              </p:nvSpPr>
              <p:spPr>
                <a:xfrm rot="17925913">
                  <a:off x="6722024" y="503621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ight Arrow 42"/>
                <p:cNvSpPr/>
                <p:nvPr/>
              </p:nvSpPr>
              <p:spPr>
                <a:xfrm rot="8140825">
                  <a:off x="6230015" y="546229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ight Arrow 43"/>
                <p:cNvSpPr/>
                <p:nvPr/>
              </p:nvSpPr>
              <p:spPr>
                <a:xfrm rot="18915155">
                  <a:off x="6796752" y="54057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ight Arrow 44"/>
                <p:cNvSpPr/>
                <p:nvPr/>
              </p:nvSpPr>
              <p:spPr>
                <a:xfrm rot="13656134">
                  <a:off x="6306024" y="508112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ight Arrow 45"/>
                <p:cNvSpPr/>
                <p:nvPr/>
              </p:nvSpPr>
              <p:spPr>
                <a:xfrm rot="19822531">
                  <a:off x="6949152" y="55581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ight Arrow 46"/>
                <p:cNvSpPr/>
                <p:nvPr/>
              </p:nvSpPr>
              <p:spPr>
                <a:xfrm rot="2811732">
                  <a:off x="6446913" y="531834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ight Arrow 47"/>
                <p:cNvSpPr/>
                <p:nvPr/>
              </p:nvSpPr>
              <p:spPr>
                <a:xfrm>
                  <a:off x="6437593" y="553496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ight Arrow 48"/>
                <p:cNvSpPr/>
                <p:nvPr/>
              </p:nvSpPr>
              <p:spPr>
                <a:xfrm rot="900000">
                  <a:off x="5619328" y="4725384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ight Arrow 49"/>
                <p:cNvSpPr/>
                <p:nvPr/>
              </p:nvSpPr>
              <p:spPr>
                <a:xfrm>
                  <a:off x="5739684" y="492022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ight Arrow 50"/>
                <p:cNvSpPr/>
                <p:nvPr/>
              </p:nvSpPr>
              <p:spPr>
                <a:xfrm rot="20219175">
                  <a:off x="5927802" y="460196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ight Arrow 51"/>
                <p:cNvSpPr/>
                <p:nvPr/>
              </p:nvSpPr>
              <p:spPr>
                <a:xfrm rot="11643897">
                  <a:off x="5892084" y="507262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ight Arrow 52"/>
                <p:cNvSpPr/>
                <p:nvPr/>
              </p:nvSpPr>
              <p:spPr>
                <a:xfrm rot="2461909">
                  <a:off x="6177833" y="491685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ight Arrow 53"/>
                <p:cNvSpPr/>
                <p:nvPr/>
              </p:nvSpPr>
              <p:spPr>
                <a:xfrm rot="17925913">
                  <a:off x="5901252" y="528103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ight Arrow 54"/>
                <p:cNvSpPr/>
                <p:nvPr/>
              </p:nvSpPr>
              <p:spPr>
                <a:xfrm rot="8140825">
                  <a:off x="5477747" y="528152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ight Arrow 55"/>
                <p:cNvSpPr/>
                <p:nvPr/>
              </p:nvSpPr>
              <p:spPr>
                <a:xfrm rot="18915155">
                  <a:off x="6044484" y="522502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ight Arrow 56"/>
                <p:cNvSpPr/>
                <p:nvPr/>
              </p:nvSpPr>
              <p:spPr>
                <a:xfrm rot="13656134">
                  <a:off x="5553756" y="490034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ight Arrow 57"/>
                <p:cNvSpPr/>
                <p:nvPr/>
              </p:nvSpPr>
              <p:spPr>
                <a:xfrm rot="19822531">
                  <a:off x="6191742" y="5219890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ight Arrow 58"/>
                <p:cNvSpPr/>
                <p:nvPr/>
              </p:nvSpPr>
              <p:spPr>
                <a:xfrm rot="2811732">
                  <a:off x="5961858" y="486058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ight Arrow 59"/>
                <p:cNvSpPr/>
                <p:nvPr/>
              </p:nvSpPr>
              <p:spPr>
                <a:xfrm>
                  <a:off x="5685325" y="535419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ight Arrow 60"/>
                <p:cNvSpPr/>
                <p:nvPr/>
              </p:nvSpPr>
              <p:spPr>
                <a:xfrm rot="7134986">
                  <a:off x="7271861" y="429620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ight Arrow 61"/>
                <p:cNvSpPr/>
                <p:nvPr/>
              </p:nvSpPr>
              <p:spPr>
                <a:xfrm rot="6234986">
                  <a:off x="7053796" y="436617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ight Arrow 62"/>
                <p:cNvSpPr/>
                <p:nvPr/>
              </p:nvSpPr>
              <p:spPr>
                <a:xfrm rot="4854161">
                  <a:off x="7317463" y="4625310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Right Arrow 63"/>
                <p:cNvSpPr/>
                <p:nvPr/>
              </p:nvSpPr>
              <p:spPr>
                <a:xfrm rot="17878883">
                  <a:off x="6869216" y="447744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ight Arrow 64"/>
                <p:cNvSpPr/>
                <p:nvPr/>
              </p:nvSpPr>
              <p:spPr>
                <a:xfrm rot="8696895">
                  <a:off x="6951689" y="479227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ight Arrow 65"/>
                <p:cNvSpPr/>
                <p:nvPr/>
              </p:nvSpPr>
              <p:spPr>
                <a:xfrm rot="2560899">
                  <a:off x="7061340" y="460507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ight Arrow 66"/>
                <p:cNvSpPr/>
                <p:nvPr/>
              </p:nvSpPr>
              <p:spPr>
                <a:xfrm rot="14375811">
                  <a:off x="6766097" y="402502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ight Arrow 67"/>
                <p:cNvSpPr/>
                <p:nvPr/>
              </p:nvSpPr>
              <p:spPr>
                <a:xfrm rot="3550141">
                  <a:off x="6684637" y="458871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ight Arrow 68"/>
                <p:cNvSpPr/>
                <p:nvPr/>
              </p:nvSpPr>
              <p:spPr>
                <a:xfrm rot="19891120">
                  <a:off x="7117804" y="419048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ight Arrow 69"/>
                <p:cNvSpPr/>
                <p:nvPr/>
              </p:nvSpPr>
              <p:spPr>
                <a:xfrm rot="4457517">
                  <a:off x="6500057" y="469999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ight Arrow 70"/>
                <p:cNvSpPr/>
                <p:nvPr/>
              </p:nvSpPr>
              <p:spPr>
                <a:xfrm rot="9046718">
                  <a:off x="6853662" y="427018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ight Arrow 71"/>
                <p:cNvSpPr/>
                <p:nvPr/>
              </p:nvSpPr>
              <p:spPr>
                <a:xfrm rot="6234986">
                  <a:off x="6645636" y="420903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ight Arrow 72"/>
                <p:cNvSpPr/>
                <p:nvPr/>
              </p:nvSpPr>
              <p:spPr>
                <a:xfrm rot="20526329">
                  <a:off x="5417593" y="479226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ight Arrow 73"/>
                <p:cNvSpPr/>
                <p:nvPr/>
              </p:nvSpPr>
              <p:spPr>
                <a:xfrm rot="19626329">
                  <a:off x="5662522" y="409679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ight Arrow 74"/>
                <p:cNvSpPr/>
                <p:nvPr/>
              </p:nvSpPr>
              <p:spPr>
                <a:xfrm rot="18245504">
                  <a:off x="5456393" y="448234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ight Arrow 75"/>
                <p:cNvSpPr/>
                <p:nvPr/>
              </p:nvSpPr>
              <p:spPr>
                <a:xfrm rot="9670226">
                  <a:off x="5873256" y="4141994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ight Arrow 76"/>
                <p:cNvSpPr/>
                <p:nvPr/>
              </p:nvSpPr>
              <p:spPr>
                <a:xfrm rot="488238">
                  <a:off x="6028594" y="385601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ight Arrow 77"/>
                <p:cNvSpPr/>
                <p:nvPr/>
              </p:nvSpPr>
              <p:spPr>
                <a:xfrm rot="15952242">
                  <a:off x="5820526" y="391745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ight Arrow 78"/>
                <p:cNvSpPr/>
                <p:nvPr/>
              </p:nvSpPr>
              <p:spPr>
                <a:xfrm rot="6167154">
                  <a:off x="5638802" y="454242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ight Arrow 79"/>
                <p:cNvSpPr/>
                <p:nvPr/>
              </p:nvSpPr>
              <p:spPr>
                <a:xfrm rot="16941484">
                  <a:off x="6083989" y="418719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ight Arrow 80"/>
                <p:cNvSpPr/>
                <p:nvPr/>
              </p:nvSpPr>
              <p:spPr>
                <a:xfrm rot="11682463">
                  <a:off x="5495610" y="4181084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ight Arrow 81"/>
                <p:cNvSpPr/>
                <p:nvPr/>
              </p:nvSpPr>
              <p:spPr>
                <a:xfrm rot="17848860">
                  <a:off x="6294723" y="423239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ight Arrow 82"/>
                <p:cNvSpPr/>
                <p:nvPr/>
              </p:nvSpPr>
              <p:spPr>
                <a:xfrm rot="838061">
                  <a:off x="5742744" y="430375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ight Arrow 83"/>
                <p:cNvSpPr/>
                <p:nvPr/>
              </p:nvSpPr>
              <p:spPr>
                <a:xfrm rot="19626329">
                  <a:off x="5852566" y="449071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ight Arrow 84"/>
                <p:cNvSpPr/>
                <p:nvPr/>
              </p:nvSpPr>
              <p:spPr>
                <a:xfrm rot="7134986">
                  <a:off x="6428632" y="570484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ight Arrow 85"/>
                <p:cNvSpPr/>
                <p:nvPr/>
              </p:nvSpPr>
              <p:spPr>
                <a:xfrm rot="6234986">
                  <a:off x="6210567" y="577480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ight Arrow 86"/>
                <p:cNvSpPr/>
                <p:nvPr/>
              </p:nvSpPr>
              <p:spPr>
                <a:xfrm rot="4854161">
                  <a:off x="6937408" y="39578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ight Arrow 87"/>
                <p:cNvSpPr/>
                <p:nvPr/>
              </p:nvSpPr>
              <p:spPr>
                <a:xfrm rot="17878883">
                  <a:off x="6489161" y="381003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ight Arrow 88"/>
                <p:cNvSpPr/>
                <p:nvPr/>
              </p:nvSpPr>
              <p:spPr>
                <a:xfrm rot="8696895">
                  <a:off x="6571634" y="412485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ight Arrow 89"/>
                <p:cNvSpPr/>
                <p:nvPr/>
              </p:nvSpPr>
              <p:spPr>
                <a:xfrm rot="2560899">
                  <a:off x="6681285" y="393765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ight Arrow 90"/>
                <p:cNvSpPr/>
                <p:nvPr/>
              </p:nvSpPr>
              <p:spPr>
                <a:xfrm rot="14375811">
                  <a:off x="5922868" y="543366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ight Arrow 91"/>
                <p:cNvSpPr/>
                <p:nvPr/>
              </p:nvSpPr>
              <p:spPr>
                <a:xfrm rot="3550141">
                  <a:off x="6304582" y="3921304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ight Arrow 92"/>
                <p:cNvSpPr/>
                <p:nvPr/>
              </p:nvSpPr>
              <p:spPr>
                <a:xfrm rot="19891120">
                  <a:off x="6274575" y="559911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ight Arrow 93"/>
                <p:cNvSpPr/>
                <p:nvPr/>
              </p:nvSpPr>
              <p:spPr>
                <a:xfrm rot="4457517">
                  <a:off x="6120002" y="403257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ight Arrow 94"/>
                <p:cNvSpPr/>
                <p:nvPr/>
              </p:nvSpPr>
              <p:spPr>
                <a:xfrm rot="9046718">
                  <a:off x="6010433" y="567881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ight Arrow 95"/>
                <p:cNvSpPr/>
                <p:nvPr/>
              </p:nvSpPr>
              <p:spPr>
                <a:xfrm rot="6234986">
                  <a:off x="6662916" y="564997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ight Arrow 96"/>
                <p:cNvSpPr/>
                <p:nvPr/>
              </p:nvSpPr>
              <p:spPr>
                <a:xfrm rot="7134986">
                  <a:off x="5715549" y="519390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ight Arrow 97"/>
                <p:cNvSpPr/>
                <p:nvPr/>
              </p:nvSpPr>
              <p:spPr>
                <a:xfrm rot="6234986">
                  <a:off x="7262840" y="500143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ight Arrow 98"/>
                <p:cNvSpPr/>
                <p:nvPr/>
              </p:nvSpPr>
              <p:spPr>
                <a:xfrm rot="4854161">
                  <a:off x="5761151" y="552300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ight Arrow 99"/>
                <p:cNvSpPr/>
                <p:nvPr/>
              </p:nvSpPr>
              <p:spPr>
                <a:xfrm rot="17878883">
                  <a:off x="7078260" y="511270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ight Arrow 100"/>
                <p:cNvSpPr/>
                <p:nvPr/>
              </p:nvSpPr>
              <p:spPr>
                <a:xfrm rot="8696895">
                  <a:off x="7160733" y="542753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ight Arrow 101"/>
                <p:cNvSpPr/>
                <p:nvPr/>
              </p:nvSpPr>
              <p:spPr>
                <a:xfrm rot="2560899">
                  <a:off x="7270384" y="524033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ight Arrow 102"/>
                <p:cNvSpPr/>
                <p:nvPr/>
              </p:nvSpPr>
              <p:spPr>
                <a:xfrm rot="14375811">
                  <a:off x="6975141" y="466028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ight Arrow 103"/>
                <p:cNvSpPr/>
                <p:nvPr/>
              </p:nvSpPr>
              <p:spPr>
                <a:xfrm rot="3550141">
                  <a:off x="6893681" y="522397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ight Arrow 104"/>
                <p:cNvSpPr/>
                <p:nvPr/>
              </p:nvSpPr>
              <p:spPr>
                <a:xfrm rot="19891120">
                  <a:off x="7326848" y="482574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ight Arrow 105"/>
                <p:cNvSpPr/>
                <p:nvPr/>
              </p:nvSpPr>
              <p:spPr>
                <a:xfrm rot="4457517">
                  <a:off x="6709101" y="533525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ight Arrow 106"/>
                <p:cNvSpPr/>
                <p:nvPr/>
              </p:nvSpPr>
              <p:spPr>
                <a:xfrm rot="9046718">
                  <a:off x="7062706" y="490544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ight Arrow 107"/>
                <p:cNvSpPr/>
                <p:nvPr/>
              </p:nvSpPr>
              <p:spPr>
                <a:xfrm rot="6234986">
                  <a:off x="6854680" y="484429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57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Both EIC projects have novel electron cooling concepts</a:t>
            </a:r>
            <a:endParaRPr lang="en-US" dirty="0" smtClean="0"/>
          </a:p>
          <a:p>
            <a:pPr lvl="1"/>
            <a:r>
              <a:rPr lang="en-US" dirty="0" smtClean="0"/>
              <a:t>Many challenging R&amp;D tasks are involved!</a:t>
            </a:r>
          </a:p>
          <a:p>
            <a:r>
              <a:rPr lang="en-US" dirty="0" smtClean="0"/>
              <a:t>Conventional cooling is part of the </a:t>
            </a:r>
            <a:r>
              <a:rPr lang="en-US" dirty="0" smtClean="0"/>
              <a:t>baseline of both JLEIC and </a:t>
            </a:r>
            <a:r>
              <a:rPr lang="en-US" dirty="0" err="1" smtClean="0"/>
              <a:t>eRHIC</a:t>
            </a:r>
            <a:endParaRPr lang="en-US" dirty="0" smtClean="0"/>
          </a:p>
          <a:p>
            <a:pPr lvl="1"/>
            <a:r>
              <a:rPr lang="en-US" dirty="0" smtClean="0"/>
              <a:t>Any improvements to cooling would be beneficial</a:t>
            </a:r>
          </a:p>
          <a:p>
            <a:r>
              <a:rPr lang="en-US" dirty="0" err="1" smtClean="0"/>
              <a:t>RadiaSoft</a:t>
            </a:r>
            <a:r>
              <a:rPr lang="en-US" dirty="0" smtClean="0"/>
              <a:t> and TAMU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2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651B17D4-8A32-45E1-9325-BA6205D1763E}" vid="{94CDFE59-8BDA-4C95-ACFE-3A27A730CE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581</TotalTime>
  <Words>491</Words>
  <Application>Microsoft Office PowerPoint</Application>
  <PresentationFormat>On-screen Show (4:3)</PresentationFormat>
  <Paragraphs>73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Miriam</vt:lpstr>
      <vt:lpstr>Wingdings</vt:lpstr>
      <vt:lpstr>Office Theme</vt:lpstr>
      <vt:lpstr>Progress report on PIC simulations of a neutralized electron beam </vt:lpstr>
      <vt:lpstr>Nuclear physics questions to be answered</vt:lpstr>
      <vt:lpstr>Why build an EIC?</vt:lpstr>
      <vt:lpstr>What is JLEIC?</vt:lpstr>
      <vt:lpstr>Electron cooling</vt:lpstr>
      <vt:lpstr>Electron cooling</vt:lpstr>
      <vt:lpstr>Electron cooling</vt:lpstr>
      <vt:lpstr>Electron cooling</vt:lpstr>
      <vt:lpstr>Motivation</vt:lpstr>
      <vt:lpstr>Space charge drift limit</vt:lpstr>
      <vt:lpstr>PowerPoint Presentation</vt:lpstr>
      <vt:lpstr>Misc. development</vt:lpstr>
      <vt:lpstr>Simulation parameters</vt:lpstr>
      <vt:lpstr>PowerPoint Presentation</vt:lpstr>
      <vt:lpstr>PowerPoint Presentation</vt:lpstr>
      <vt:lpstr>PowerPoint Presentation</vt:lpstr>
      <vt:lpstr>Field suppression at center of beam</vt:lpstr>
      <vt:lpstr>Further work</vt:lpstr>
      <vt:lpstr>Thank you!</vt:lpstr>
      <vt:lpstr>Backup Slides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on PIC simulations of space charge neutralization</dc:title>
  <dc:creator>James</dc:creator>
  <cp:lastModifiedBy>James</cp:lastModifiedBy>
  <cp:revision>35</cp:revision>
  <dcterms:created xsi:type="dcterms:W3CDTF">2016-10-04T20:04:48Z</dcterms:created>
  <dcterms:modified xsi:type="dcterms:W3CDTF">2016-10-21T02:07:18Z</dcterms:modified>
</cp:coreProperties>
</file>