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52" r:id="rId3"/>
    <p:sldId id="370" r:id="rId4"/>
    <p:sldId id="343" r:id="rId5"/>
    <p:sldId id="371" r:id="rId6"/>
    <p:sldId id="379" r:id="rId7"/>
    <p:sldId id="380" r:id="rId8"/>
    <p:sldId id="381" r:id="rId9"/>
    <p:sldId id="374" r:id="rId10"/>
    <p:sldId id="376" r:id="rId11"/>
    <p:sldId id="384" r:id="rId12"/>
    <p:sldId id="382" r:id="rId13"/>
    <p:sldId id="383" r:id="rId14"/>
    <p:sldId id="387" r:id="rId15"/>
    <p:sldId id="386" r:id="rId16"/>
    <p:sldId id="390" r:id="rId17"/>
    <p:sldId id="373" r:id="rId18"/>
    <p:sldId id="388" r:id="rId19"/>
    <p:sldId id="375" r:id="rId20"/>
    <p:sldId id="368" r:id="rId21"/>
    <p:sldId id="377" r:id="rId22"/>
    <p:sldId id="341" r:id="rId23"/>
    <p:sldId id="385" r:id="rId24"/>
    <p:sldId id="339" r:id="rId25"/>
    <p:sldId id="366" r:id="rId26"/>
    <p:sldId id="34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3f5d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vMhV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32348/regex-match-open-tags-except-xhtml-self-contained-tags/1732454#173245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0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ytrax.com/tech/web/regex.htm" TargetMode="External"/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www.gnu.org/software/gawk/manual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edev.net/resources/_/technical/general-programming/finite-state-machines-and-regular-expressions-r317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17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Regular Expressions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Jan 26, 2017</a:t>
            </a:r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5898427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a vague target</a:t>
            </a:r>
          </a:p>
          <a:p>
            <a:pPr lvl="1"/>
            <a:r>
              <a:rPr lang="en-US" dirty="0" smtClean="0"/>
              <a:t>If you know the </a:t>
            </a:r>
            <a:r>
              <a:rPr lang="en-US" i="1" dirty="0" smtClean="0"/>
              <a:t>structure</a:t>
            </a:r>
            <a:r>
              <a:rPr lang="en-US" dirty="0" smtClean="0"/>
              <a:t> of a string, you can encode this information into your search</a:t>
            </a:r>
          </a:p>
          <a:p>
            <a:r>
              <a:rPr lang="en-US" dirty="0" smtClean="0"/>
              <a:t>Search-and-replace</a:t>
            </a:r>
          </a:p>
          <a:p>
            <a:pPr lvl="1"/>
            <a:r>
              <a:rPr lang="en-US" dirty="0" smtClean="0"/>
              <a:t>Many command-line tools let you use them!</a:t>
            </a:r>
          </a:p>
          <a:p>
            <a:pPr lvl="1"/>
            <a:r>
              <a:rPr lang="en-US" dirty="0" smtClean="0"/>
              <a:t>Can be extremely useful when refactoring code!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1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47473"/>
          </a:xfrm>
        </p:spPr>
        <p:txBody>
          <a:bodyPr>
            <a:normAutofit/>
          </a:bodyPr>
          <a:lstStyle/>
          <a:p>
            <a:r>
              <a:rPr lang="en-US" dirty="0" smtClean="0"/>
              <a:t>Browse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regexr.com/3f5dh</a:t>
            </a:r>
            <a:r>
              <a:rPr lang="en-US" dirty="0" smtClean="0"/>
              <a:t> (or pair up with someone) if you’d like to try a few hands-on challenges.</a:t>
            </a:r>
          </a:p>
          <a:p>
            <a:r>
              <a:rPr lang="en-US" dirty="0" smtClean="0"/>
              <a:t>Try to match: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All numbers in the example data section</a:t>
            </a:r>
          </a:p>
          <a:p>
            <a:r>
              <a:rPr lang="en-US" dirty="0" smtClean="0"/>
              <a:t>Any corpus you’d like to match against?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regex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Below is a state machine describing the regular expression </a:t>
            </a:r>
            <a:r>
              <a:rPr lang="en-US" dirty="0" smtClean="0">
                <a:solidFill>
                  <a:schemeClr val="tx2"/>
                </a:solidFill>
              </a:rPr>
              <a:t>/(</a:t>
            </a:r>
            <a:r>
              <a:rPr lang="en-US" dirty="0" err="1" smtClean="0">
                <a:solidFill>
                  <a:schemeClr val="tx2"/>
                </a:solidFill>
              </a:rPr>
              <a:t>a|b</a:t>
            </a:r>
            <a:r>
              <a:rPr lang="en-US" dirty="0" smtClean="0">
                <a:solidFill>
                  <a:schemeClr val="tx2"/>
                </a:solidFill>
              </a:rPr>
              <a:t>)*</a:t>
            </a:r>
            <a:r>
              <a:rPr lang="en-US" dirty="0" err="1" smtClean="0">
                <a:solidFill>
                  <a:schemeClr val="tx2"/>
                </a:solidFill>
              </a:rPr>
              <a:t>abb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smtClean="0"/>
              <a:t>. At any step, we can take an arrow if we match its target</a:t>
            </a:r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3867" y="623307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from gamedev.net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0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regex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regex matches </a:t>
            </a:r>
            <a:r>
              <a:rPr lang="en-US" i="1" dirty="0" err="1" smtClean="0"/>
              <a:t>aaabb</a:t>
            </a:r>
            <a:r>
              <a:rPr lang="en-US" dirty="0" smtClean="0"/>
              <a:t> and </a:t>
            </a:r>
            <a:r>
              <a:rPr lang="en-US" i="1" dirty="0" err="1" smtClean="0"/>
              <a:t>abaabb</a:t>
            </a:r>
            <a:r>
              <a:rPr lang="en-US" dirty="0" smtClean="0"/>
              <a:t>, but not </a:t>
            </a:r>
            <a:r>
              <a:rPr lang="en-US" i="1" dirty="0" err="1" smtClean="0"/>
              <a:t>baab</a:t>
            </a:r>
            <a:r>
              <a:rPr lang="en-US" dirty="0" smtClean="0"/>
              <a:t>, because we get ‘stuck’ in state 2.</a:t>
            </a:r>
            <a:endParaRPr lang="en-US" i="1" dirty="0" smtClean="0"/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3867" y="623307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from gamedev.net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5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1938"/>
            <a:ext cx="8229600" cy="3704805"/>
          </a:xfrm>
        </p:spPr>
        <p:txBody>
          <a:bodyPr>
            <a:normAutofit/>
          </a:bodyPr>
          <a:lstStyle/>
          <a:p>
            <a:r>
              <a:rPr lang="en-US" dirty="0" smtClean="0"/>
              <a:t>Very powerful for one-liners, but somewhat esoteric commands</a:t>
            </a:r>
          </a:p>
          <a:p>
            <a:r>
              <a:rPr lang="en-US" dirty="0" smtClean="0"/>
              <a:t>Common commands/flags: </a:t>
            </a:r>
          </a:p>
          <a:p>
            <a:pPr lvl="1"/>
            <a:r>
              <a:rPr lang="en-US" dirty="0" smtClean="0"/>
              <a:t>s/match/replace/</a:t>
            </a:r>
            <a:r>
              <a:rPr lang="en-US" dirty="0" err="1" smtClean="0"/>
              <a:t>gi</a:t>
            </a:r>
            <a:endParaRPr lang="en-US" dirty="0" smtClean="0"/>
          </a:p>
          <a:p>
            <a:pPr lvl="1"/>
            <a:r>
              <a:rPr lang="en-US" dirty="0" smtClean="0"/>
              <a:t>g/match/p</a:t>
            </a:r>
          </a:p>
          <a:p>
            <a:r>
              <a:rPr lang="en-US" dirty="0" smtClean="0"/>
              <a:t>Very powerful when combined with </a:t>
            </a:r>
            <a:r>
              <a:rPr lang="en-US" u="sng" dirty="0" smtClean="0"/>
              <a:t>pipes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2049270"/>
            <a:ext cx="82295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[OPTION]... {script-only-if-no-other-script} [input-file]...</a:t>
            </a:r>
          </a:p>
        </p:txBody>
      </p:sp>
    </p:spTree>
    <p:extLst>
      <p:ext uri="{BB962C8B-B14F-4D97-AF65-F5344CB8AC3E}">
        <p14:creationId xmlns:p14="http://schemas.microsoft.com/office/powerpoint/2010/main" val="25587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27714"/>
            <a:ext cx="8229600" cy="2098449"/>
          </a:xfrm>
        </p:spPr>
        <p:txBody>
          <a:bodyPr>
            <a:normAutofit/>
          </a:bodyPr>
          <a:lstStyle/>
          <a:p>
            <a:r>
              <a:rPr lang="en-US" dirty="0" smtClean="0"/>
              <a:t>Named for </a:t>
            </a:r>
            <a:r>
              <a:rPr lang="en-US" dirty="0" err="1" smtClean="0"/>
              <a:t>sed</a:t>
            </a:r>
            <a:r>
              <a:rPr lang="en-US" dirty="0" smtClean="0"/>
              <a:t> mnemonic g/re/p</a:t>
            </a:r>
          </a:p>
          <a:p>
            <a:r>
              <a:rPr lang="en-US" dirty="0" smtClean="0"/>
              <a:t>Useful flags: -A, -B, -C, -</a:t>
            </a:r>
            <a:r>
              <a:rPr lang="en-US" dirty="0" err="1" smtClean="0"/>
              <a:t>i</a:t>
            </a:r>
            <a:r>
              <a:rPr lang="en-US" dirty="0" smtClean="0"/>
              <a:t>, -I, -r, --include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2049270"/>
            <a:ext cx="82295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grep --help | head -4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Usage: 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/bin/grep [OPTION]... PATTERN [FILE]...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 for PATTERN in each FILE or standard input.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is, by default, a basic regular expression (BRE).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 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/bin/grep 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'hello world'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menu.h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934"/>
            <a:ext cx="8229600" cy="4273230"/>
          </a:xfrm>
        </p:spPr>
        <p:txBody>
          <a:bodyPr>
            <a:normAutofit/>
          </a:bodyPr>
          <a:lstStyle/>
          <a:p>
            <a:r>
              <a:rPr lang="en-US" dirty="0" smtClean="0"/>
              <a:t>/match and ?match allow searching forwards/backwards for match (way better than </a:t>
            </a:r>
            <a:r>
              <a:rPr lang="en-US" dirty="0" err="1" smtClean="0"/>
              <a:t>hjkl</a:t>
            </a:r>
            <a:r>
              <a:rPr lang="en-US" dirty="0" smtClean="0"/>
              <a:t> navigation!)</a:t>
            </a:r>
          </a:p>
          <a:p>
            <a:r>
              <a:rPr lang="en-US" dirty="0" smtClean="0"/>
              <a:t>:g/match/{Ex-</a:t>
            </a:r>
            <a:r>
              <a:rPr lang="en-US" dirty="0" err="1" smtClean="0"/>
              <a:t>cmd</a:t>
            </a:r>
            <a:r>
              <a:rPr lang="en-US" dirty="0"/>
              <a:t>}</a:t>
            </a:r>
            <a:r>
              <a:rPr lang="en-US" dirty="0" smtClean="0"/>
              <a:t> will perform the specified operation (e.g. ‘d’ for delete, ‘y’ for yank) to matching lines</a:t>
            </a:r>
          </a:p>
          <a:p>
            <a:r>
              <a:rPr lang="en-US" dirty="0" smtClean="0"/>
              <a:t>:s/match/replace/[</a:t>
            </a:r>
            <a:r>
              <a:rPr lang="en-US" dirty="0" err="1" smtClean="0"/>
              <a:t>gi</a:t>
            </a:r>
            <a:r>
              <a:rPr lang="en-US" dirty="0" smtClean="0"/>
              <a:t>] allows search and replace</a:t>
            </a:r>
          </a:p>
        </p:txBody>
      </p:sp>
    </p:spTree>
    <p:extLst>
      <p:ext uri="{BB962C8B-B14F-4D97-AF65-F5344CB8AC3E}">
        <p14:creationId xmlns:p14="http://schemas.microsoft.com/office/powerpoint/2010/main" val="37755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`re` module</a:t>
            </a:r>
          </a:p>
          <a:p>
            <a:r>
              <a:rPr lang="en-US" dirty="0" smtClean="0"/>
              <a:t>Match objects are the return value</a:t>
            </a:r>
          </a:p>
          <a:p>
            <a:r>
              <a:rPr lang="en-US" dirty="0" smtClean="0"/>
              <a:t>Replacement (there’s also `</a:t>
            </a:r>
            <a:r>
              <a:rPr lang="en-US" dirty="0" err="1" smtClean="0"/>
              <a:t>str.replace</a:t>
            </a:r>
            <a:r>
              <a:rPr lang="en-US" dirty="0" smtClean="0"/>
              <a:t>()`)</a:t>
            </a:r>
          </a:p>
          <a:p>
            <a:r>
              <a:rPr lang="en-US" dirty="0" smtClean="0"/>
              <a:t>Pre-compiled regex if you use one frequently</a:t>
            </a:r>
          </a:p>
          <a:p>
            <a:r>
              <a:rPr lang="en-US" dirty="0" smtClean="0"/>
              <a:t>Django use case: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git.io/vMhVV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44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1938"/>
            <a:ext cx="8229600" cy="3234225"/>
          </a:xfrm>
        </p:spPr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sed</a:t>
            </a:r>
            <a:r>
              <a:rPr lang="en-US" dirty="0" smtClean="0"/>
              <a:t>, but less focused on stream edits</a:t>
            </a:r>
          </a:p>
          <a:p>
            <a:pPr lvl="1"/>
            <a:r>
              <a:rPr lang="en-US" dirty="0" smtClean="0"/>
              <a:t>Allows lots of flow control, perform novel operations like arithmetic</a:t>
            </a:r>
          </a:p>
          <a:p>
            <a:pPr lvl="1"/>
            <a:r>
              <a:rPr lang="en-US" dirty="0" smtClean="0"/>
              <a:t>Personally wrote my way around awful database at old employer, script still running!</a:t>
            </a:r>
          </a:p>
          <a:p>
            <a:r>
              <a:rPr lang="en-US" dirty="0" smtClean="0"/>
              <a:t>Peter can tell us more!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2049270"/>
            <a:ext cx="822959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gawk [ POSIX or GNU style options ] -f program-file [ -- ] file ...</a:t>
            </a:r>
          </a:p>
        </p:txBody>
      </p:sp>
    </p:spTree>
    <p:extLst>
      <p:ext uri="{BB962C8B-B14F-4D97-AF65-F5344CB8AC3E}">
        <p14:creationId xmlns:p14="http://schemas.microsoft.com/office/powerpoint/2010/main" val="15119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regular expressions </a:t>
            </a:r>
            <a:r>
              <a:rPr lang="en-US" i="1" dirty="0" smtClean="0"/>
              <a:t>not </a:t>
            </a:r>
            <a:r>
              <a:rPr lang="en-US" dirty="0" smtClean="0"/>
              <a:t>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Prime number regex</a:t>
            </a:r>
          </a:p>
          <a:p>
            <a:pPr lvl="1"/>
            <a:r>
              <a:rPr lang="en-US" dirty="0" smtClean="0"/>
              <a:t>Neat/gross abuse of </a:t>
            </a:r>
            <a:r>
              <a:rPr lang="en-US" dirty="0" err="1" smtClean="0"/>
              <a:t>lookaround</a:t>
            </a:r>
            <a:r>
              <a:rPr lang="en-US" dirty="0" smtClean="0"/>
              <a:t>, but not efficient</a:t>
            </a:r>
          </a:p>
          <a:p>
            <a:r>
              <a:rPr lang="en-US" dirty="0" smtClean="0"/>
              <a:t>Parsing HTML*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* </a:t>
            </a:r>
            <a:r>
              <a:rPr lang="en-US" sz="1500" dirty="0" smtClean="0">
                <a:hlinkClick r:id="rId3"/>
              </a:rPr>
              <a:t>https</a:t>
            </a:r>
            <a:r>
              <a:rPr lang="en-US" sz="1500" dirty="0">
                <a:hlinkClick r:id="rId3"/>
              </a:rPr>
              <a:t>://</a:t>
            </a:r>
            <a:r>
              <a:rPr lang="en-US" sz="1500" dirty="0" smtClean="0">
                <a:hlinkClick r:id="rId3"/>
              </a:rPr>
              <a:t>stackoverflow.com/questions/1732348/regex-match-open-tags-except-xhtml-self-contained-tags/1732454#1732454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627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pic>
        <p:nvPicPr>
          <p:cNvPr id="1026" name="Picture 2" descr="Regular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30" y="2469643"/>
            <a:ext cx="3853540" cy="38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0514" y="1852933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to do this…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636935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https://xkcd.com/208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different flavors with differences</a:t>
            </a:r>
          </a:p>
          <a:p>
            <a:pPr lvl="1"/>
            <a:r>
              <a:rPr lang="en-US" dirty="0"/>
              <a:t>i.e. POSIX has [:alpha:] and [:blank:], vim uses \a and </a:t>
            </a:r>
            <a:r>
              <a:rPr lang="en-US" dirty="0" smtClean="0"/>
              <a:t>\s for the same</a:t>
            </a:r>
          </a:p>
          <a:p>
            <a:r>
              <a:rPr lang="en-US" dirty="0" smtClean="0"/>
              <a:t>Different implementations (e.g. \1 vs $1 for </a:t>
            </a:r>
            <a:r>
              <a:rPr lang="en-US" dirty="0" err="1" smtClean="0"/>
              <a:t>backreferences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</a:t>
            </a:r>
            <a:r>
              <a:rPr lang="en-US" i="1" dirty="0"/>
              <a:t>didn’t</a:t>
            </a:r>
            <a:r>
              <a:rPr lang="en-US" dirty="0"/>
              <a:t> mention…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2049270"/>
            <a:ext cx="8229600" cy="4076893"/>
          </a:xfrm>
        </p:spPr>
        <p:txBody>
          <a:bodyPr>
            <a:normAutofit/>
          </a:bodyPr>
          <a:lstStyle/>
          <a:p>
            <a:r>
              <a:rPr lang="en-US" dirty="0" smtClean="0"/>
              <a:t>Extensions give additional tools like </a:t>
            </a:r>
            <a:r>
              <a:rPr lang="en-US" dirty="0" err="1" smtClean="0"/>
              <a:t>lookaround</a:t>
            </a:r>
            <a:r>
              <a:rPr lang="en-US" dirty="0" smtClean="0"/>
              <a:t>, but </a:t>
            </a:r>
            <a:r>
              <a:rPr lang="en-US" u="sng" dirty="0" smtClean="0"/>
              <a:t>these generally discard the regularity of the grammar</a:t>
            </a:r>
            <a:endParaRPr lang="en-US" dirty="0" smtClean="0"/>
          </a:p>
          <a:p>
            <a:pPr lvl="1"/>
            <a:r>
              <a:rPr lang="en-US" dirty="0" smtClean="0"/>
              <a:t>As a result, relying heavily on these can result in a much slower expression evaluation</a:t>
            </a:r>
          </a:p>
          <a:p>
            <a:r>
              <a:rPr lang="en-US" dirty="0" smtClean="0"/>
              <a:t>An example: /</a:t>
            </a:r>
            <a:r>
              <a:rPr lang="en-US" dirty="0"/>
              <a:t>q(?!u</a:t>
            </a:r>
            <a:r>
              <a:rPr lang="en-US" dirty="0" smtClean="0"/>
              <a:t>)/ will match any ‘q’ not followed by a ‘u’ (a feature called </a:t>
            </a:r>
            <a:r>
              <a:rPr lang="en-US" dirty="0" err="1" smtClean="0"/>
              <a:t>lookahead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9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http://regexr.com/</a:t>
            </a:r>
          </a:p>
          <a:p>
            <a:r>
              <a:rPr lang="en-US" sz="2800" dirty="0">
                <a:hlinkClick r:id="rId2"/>
              </a:rPr>
              <a:t>https://github.com/aloisdg/awesome-regex</a:t>
            </a:r>
          </a:p>
          <a:p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://www.regular-expressions.info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www.zytrax.com/tech/web/regex.htm</a:t>
            </a:r>
            <a:r>
              <a:rPr lang="en-US" sz="2800" dirty="0" smtClean="0"/>
              <a:t> </a:t>
            </a:r>
            <a:endParaRPr lang="en-US" sz="2800" dirty="0" smtClean="0">
              <a:hlinkClick r:id="rId4"/>
            </a:endParaRPr>
          </a:p>
          <a:p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://www.gnu.org/software/gawk/manual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docs.python.org/3/library/re.html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less 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https://swtch.com/~rsc/regexp/regexp1.html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://www.gamedev.net/resources/_/</a:t>
            </a:r>
            <a:r>
              <a:rPr lang="en-US" sz="2800" dirty="0" smtClean="0">
                <a:hlinkClick r:id="rId2"/>
              </a:rPr>
              <a:t>technical/general-programming/finite-state-machines-and-regular-expressions-r3176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320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685" y="1852933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…without falling prey to this</a:t>
            </a:r>
            <a:endParaRPr lang="en-US" dirty="0"/>
          </a:p>
        </p:txBody>
      </p:sp>
      <p:pic>
        <p:nvPicPr>
          <p:cNvPr id="5" name="Picture 2" descr="Perl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3026021"/>
            <a:ext cx="5219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73866" y="5141684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https://xkcd.com/1171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5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regular expressions?</a:t>
            </a:r>
          </a:p>
          <a:p>
            <a:r>
              <a:rPr lang="en-US" dirty="0" smtClean="0"/>
              <a:t>What are regular expressions used for?</a:t>
            </a:r>
          </a:p>
          <a:p>
            <a:r>
              <a:rPr lang="en-US" dirty="0" smtClean="0"/>
              <a:t>How are regular expressions used with some common tools?</a:t>
            </a:r>
          </a:p>
          <a:p>
            <a:pPr lvl="1"/>
            <a:r>
              <a:rPr lang="en-US" dirty="0" smtClean="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operations boil down to searching for strings and then Doing Something™ (printing, replacing, etc.) with that string</a:t>
            </a:r>
          </a:p>
          <a:p>
            <a:endParaRPr lang="en-US" dirty="0"/>
          </a:p>
          <a:p>
            <a:r>
              <a:rPr lang="en-US" dirty="0" smtClean="0"/>
              <a:t>Wikipedia: </a:t>
            </a:r>
            <a:r>
              <a:rPr lang="en-US" i="1" dirty="0" smtClean="0"/>
              <a:t>“A </a:t>
            </a:r>
            <a:r>
              <a:rPr lang="en-US" i="1" dirty="0"/>
              <a:t>regular </a:t>
            </a:r>
            <a:r>
              <a:rPr lang="en-US" i="1" dirty="0" smtClean="0"/>
              <a:t>expression…is </a:t>
            </a:r>
            <a:r>
              <a:rPr lang="en-US" i="1" dirty="0"/>
              <a:t>an expression used to </a:t>
            </a:r>
            <a:r>
              <a:rPr lang="en-US" b="1" i="1" dirty="0"/>
              <a:t>specify a set of strings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2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way is to list each member of the set: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grey|gray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smtClean="0"/>
              <a:t> defines the set containing the strings “grey” and “gray”</a:t>
            </a:r>
          </a:p>
          <a:p>
            <a:r>
              <a:rPr lang="en-US" b="1" dirty="0" err="1" smtClean="0"/>
              <a:t>Metacharacters</a:t>
            </a:r>
            <a:r>
              <a:rPr lang="en-US" dirty="0" smtClean="0"/>
              <a:t> let us be more concise: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gr[</a:t>
            </a:r>
            <a:r>
              <a:rPr lang="en-US" dirty="0" err="1" smtClean="0">
                <a:solidFill>
                  <a:schemeClr val="tx2"/>
                </a:solidFill>
              </a:rPr>
              <a:t>ea</a:t>
            </a:r>
            <a:r>
              <a:rPr lang="en-US" dirty="0" smtClean="0">
                <a:solidFill>
                  <a:schemeClr val="tx2"/>
                </a:solidFill>
              </a:rPr>
              <a:t>]y/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/>
                </a:solidFill>
              </a:rPr>
              <a:t>/gr(</a:t>
            </a:r>
            <a:r>
              <a:rPr lang="en-US" dirty="0" err="1" smtClean="0">
                <a:solidFill>
                  <a:schemeClr val="tx2"/>
                </a:solidFill>
              </a:rPr>
              <a:t>e|a</a:t>
            </a:r>
            <a:r>
              <a:rPr lang="en-US" dirty="0" smtClean="0">
                <a:solidFill>
                  <a:schemeClr val="tx2"/>
                </a:solidFill>
              </a:rPr>
              <a:t>)y/ </a:t>
            </a:r>
            <a:r>
              <a:rPr lang="en-US" dirty="0" smtClean="0"/>
              <a:t>define the same set of strings!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Galile</a:t>
            </a:r>
            <a:r>
              <a:rPr lang="en-US" dirty="0" smtClean="0">
                <a:solidFill>
                  <a:schemeClr val="tx2"/>
                </a:solidFill>
              </a:rPr>
              <a:t>./ </a:t>
            </a:r>
            <a:r>
              <a:rPr lang="en-US" dirty="0" smtClean="0"/>
              <a:t>matches “</a:t>
            </a:r>
            <a:r>
              <a:rPr lang="en-US" i="1" dirty="0" smtClean="0"/>
              <a:t>Galileo,” </a:t>
            </a:r>
            <a:r>
              <a:rPr lang="en-US" dirty="0" smtClean="0"/>
              <a:t>“</a:t>
            </a:r>
            <a:r>
              <a:rPr lang="en-US" i="1" dirty="0" smtClean="0"/>
              <a:t>Galilei”, </a:t>
            </a:r>
            <a:r>
              <a:rPr lang="en-US" dirty="0" smtClean="0"/>
              <a:t>but also </a:t>
            </a:r>
            <a:r>
              <a:rPr lang="en-US" i="1" dirty="0" smtClean="0"/>
              <a:t>“Galilea,”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Galile</a:t>
            </a:r>
            <a:r>
              <a:rPr lang="en-US" i="1" dirty="0"/>
              <a:t>%</a:t>
            </a:r>
            <a:r>
              <a:rPr lang="en-US" i="1" dirty="0" smtClean="0"/>
              <a:t>”</a:t>
            </a:r>
            <a:r>
              <a:rPr lang="en-US" dirty="0" smtClean="0"/>
              <a:t>, and so on using the ‘.’ </a:t>
            </a:r>
            <a:r>
              <a:rPr lang="en-US" dirty="0" err="1" smtClean="0"/>
              <a:t>metacharacter</a:t>
            </a:r>
            <a:r>
              <a:rPr lang="en-US" dirty="0" smtClean="0"/>
              <a:t>, which stands for </a:t>
            </a:r>
            <a:r>
              <a:rPr lang="en-US" u="sng" dirty="0" smtClean="0"/>
              <a:t>any</a:t>
            </a:r>
            <a:r>
              <a:rPr lang="en-US" u="sng" dirty="0"/>
              <a:t> </a:t>
            </a:r>
            <a:r>
              <a:rPr lang="en-US" u="sng" dirty="0" smtClean="0"/>
              <a:t>single</a:t>
            </a:r>
            <a:r>
              <a:rPr lang="en-US" dirty="0" smtClean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14957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Galile</a:t>
            </a:r>
            <a:r>
              <a:rPr lang="en-US" dirty="0">
                <a:solidFill>
                  <a:schemeClr val="tx2"/>
                </a:solidFill>
              </a:rPr>
              <a:t>.*/ </a:t>
            </a:r>
            <a:r>
              <a:rPr lang="en-US" dirty="0"/>
              <a:t>matches </a:t>
            </a:r>
            <a:r>
              <a:rPr lang="en-US" i="1" dirty="0"/>
              <a:t>“</a:t>
            </a:r>
            <a:r>
              <a:rPr lang="en-US" i="1" dirty="0" err="1"/>
              <a:t>Galile</a:t>
            </a:r>
            <a:r>
              <a:rPr lang="en-US" i="1" dirty="0"/>
              <a:t>, Galileo, Galilei, Galileo </a:t>
            </a:r>
            <a:r>
              <a:rPr lang="en-US" i="1" dirty="0" err="1"/>
              <a:t>Galileo</a:t>
            </a:r>
            <a:r>
              <a:rPr lang="en-US" i="1" dirty="0"/>
              <a:t>, Galileo Galilei,”</a:t>
            </a:r>
            <a:r>
              <a:rPr lang="en-US" dirty="0"/>
              <a:t> etc. using the ‘*’ character, which matches </a:t>
            </a:r>
            <a:r>
              <a:rPr lang="en-US" u="sng" dirty="0"/>
              <a:t>any number of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Metacharacters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22627"/>
              </p:ext>
            </p:extLst>
          </p:nvPr>
        </p:nvGraphicFramePr>
        <p:xfrm>
          <a:off x="521293" y="1717846"/>
          <a:ext cx="8165507" cy="43617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5118"/>
                <a:gridCol w="3638372"/>
                <a:gridCol w="1102408"/>
                <a:gridCol w="2749609"/>
              </a:tblGrid>
              <a:tr h="35973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Any character 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(  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 group </a:t>
                      </a:r>
                      <a:r>
                        <a:rPr lang="en-US" b="0" baseline="0" dirty="0" smtClean="0"/>
                        <a:t>for nesting expressions</a:t>
                      </a:r>
                      <a:endParaRPr lang="en-US" b="0" dirty="0"/>
                    </a:p>
                  </a:txBody>
                  <a:tcPr anchor="ctr"/>
                </a:tc>
              </a:tr>
              <a:tr h="8870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chars</a:t>
                      </a:r>
                      <a:r>
                        <a:rPr lang="en-US" baseline="0" dirty="0" smtClean="0"/>
                        <a:t> to match: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xXy</a:t>
                      </a:r>
                      <a:r>
                        <a:rPr lang="en-US" dirty="0" smtClean="0"/>
                        <a:t>] matches ‘x,’ ‘X’ or ‘y’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\1,</a:t>
                      </a:r>
                      <a:r>
                        <a:rPr lang="en-US" baseline="0" dirty="0" smtClean="0"/>
                        <a:t> \2, etc.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reference to the </a:t>
                      </a:r>
                      <a:r>
                        <a:rPr lang="en-US" i="1" dirty="0" smtClean="0"/>
                        <a:t>nth</a:t>
                      </a:r>
                      <a:r>
                        <a:rPr lang="en-US" i="0" baseline="0" dirty="0" smtClean="0"/>
                        <a:t> group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 chars </a:t>
                      </a:r>
                      <a:r>
                        <a:rPr lang="en-US" u="sng" dirty="0" smtClean="0"/>
                        <a:t>not</a:t>
                      </a:r>
                      <a:r>
                        <a:rPr lang="en-US" u="none" dirty="0" smtClean="0"/>
                        <a:t> to match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0 or more times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</a:t>
                      </a:r>
                      <a:r>
                        <a:rPr lang="en-US" baseline="0" dirty="0" smtClean="0"/>
                        <a:t> start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{m,</a:t>
                      </a:r>
                      <a:r>
                        <a:rPr lang="en-US" baseline="0" dirty="0" smtClean="0"/>
                        <a:t> n}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at</a:t>
                      </a:r>
                      <a:r>
                        <a:rPr lang="en-US" baseline="0" dirty="0" smtClean="0"/>
                        <a:t> least m times, at most n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 end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0</a:t>
                      </a:r>
                      <a:r>
                        <a:rPr lang="en-US" baseline="0" dirty="0" smtClean="0"/>
                        <a:t> or 1 time</a:t>
                      </a:r>
                      <a:endParaRPr lang="en-US" dirty="0"/>
                    </a:p>
                  </a:txBody>
                  <a:tcPr anchor="ctr"/>
                </a:tc>
              </a:tr>
              <a:tr h="3597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1 or</a:t>
                      </a:r>
                      <a:r>
                        <a:rPr lang="en-US" baseline="0" dirty="0" smtClean="0"/>
                        <a:t> more times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9422" y="6079593"/>
            <a:ext cx="66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of these can be matched literally by escaping them, e.g. \*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6858</TotalTime>
  <Words>1006</Words>
  <Application>Microsoft Office PowerPoint</Application>
  <PresentationFormat>On-screen Show (4:3)</PresentationFormat>
  <Paragraphs>139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Miriam</vt:lpstr>
      <vt:lpstr>Office Theme</vt:lpstr>
      <vt:lpstr>Regular Expressions</vt:lpstr>
      <vt:lpstr>Scope of this talk</vt:lpstr>
      <vt:lpstr>Scope of this talk</vt:lpstr>
      <vt:lpstr>Scope of this talk</vt:lpstr>
      <vt:lpstr>What are regular expressions (regex)?</vt:lpstr>
      <vt:lpstr>What are regular expressions?</vt:lpstr>
      <vt:lpstr>What are regular expressions?</vt:lpstr>
      <vt:lpstr>What are regular expressions?</vt:lpstr>
      <vt:lpstr>Metacharacters</vt:lpstr>
      <vt:lpstr>What are regular expressions useful for?</vt:lpstr>
      <vt:lpstr>Hands-on examples</vt:lpstr>
      <vt:lpstr>A word on regex implementation</vt:lpstr>
      <vt:lpstr>A word on regex implementation</vt:lpstr>
      <vt:lpstr>sed</vt:lpstr>
      <vt:lpstr>grep</vt:lpstr>
      <vt:lpstr>vim</vt:lpstr>
      <vt:lpstr>Regex in Python</vt:lpstr>
      <vt:lpstr>awk</vt:lpstr>
      <vt:lpstr>What are regular expressions not useful for?</vt:lpstr>
      <vt:lpstr>Things I didn’t mention…</vt:lpstr>
      <vt:lpstr>Things I didn’t mention…</vt:lpstr>
      <vt:lpstr>Useful resources</vt:lpstr>
      <vt:lpstr>Slightly less useful resources</vt:lpstr>
      <vt:lpstr>Thank you!</vt:lpstr>
      <vt:lpstr>Feedback?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114</cp:revision>
  <dcterms:created xsi:type="dcterms:W3CDTF">2016-08-22T17:05:55Z</dcterms:created>
  <dcterms:modified xsi:type="dcterms:W3CDTF">2017-01-26T06:32:50Z</dcterms:modified>
</cp:coreProperties>
</file>