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82" r:id="rId3"/>
    <p:sldId id="352" r:id="rId4"/>
    <p:sldId id="367" r:id="rId5"/>
    <p:sldId id="354" r:id="rId6"/>
    <p:sldId id="360" r:id="rId7"/>
    <p:sldId id="359" r:id="rId8"/>
    <p:sldId id="353" r:id="rId9"/>
    <p:sldId id="370" r:id="rId10"/>
    <p:sldId id="368" r:id="rId11"/>
    <p:sldId id="381" r:id="rId12"/>
    <p:sldId id="369" r:id="rId13"/>
    <p:sldId id="361" r:id="rId14"/>
    <p:sldId id="373" r:id="rId15"/>
    <p:sldId id="375" r:id="rId16"/>
    <p:sldId id="378" r:id="rId17"/>
    <p:sldId id="379" r:id="rId18"/>
    <p:sldId id="380" r:id="rId19"/>
    <p:sldId id="371" r:id="rId20"/>
    <p:sldId id="358" r:id="rId21"/>
    <p:sldId id="355" r:id="rId22"/>
    <p:sldId id="383" r:id="rId23"/>
    <p:sldId id="339" r:id="rId24"/>
    <p:sldId id="340" r:id="rId25"/>
    <p:sldId id="384" r:id="rId26"/>
    <p:sldId id="35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501" autoAdjust="0"/>
  </p:normalViewPr>
  <p:slideViewPr>
    <p:cSldViewPr snapToGrid="0" snapToObjects="1">
      <p:cViewPr varScale="1">
        <p:scale>
          <a:sx n="88" d="100"/>
          <a:sy n="88" d="100"/>
        </p:scale>
        <p:origin x="1416" y="96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github.io/old-wiki/pages/EricsBroadcastingDo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py-lectures.org/packages/statistic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ipy.org/doc/scipy-0.18.0/reference/" TargetMode="External"/><Relationship Id="rId2" Type="http://schemas.openxmlformats.org/officeDocument/2006/relationships/hyperlink" Target="http://scipy-cookbook.readthedocs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pandas.pydata.org/pandas-docs/version/0.18.1/10min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py.org/stackspec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ry.jupyter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numpy-dev/user/quicksta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611" y="1980349"/>
            <a:ext cx="5974193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Computationally useful Python libraries: </a:t>
            </a:r>
            <a:b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</a:br>
            <a:r>
              <a:rPr lang="en-US" sz="28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Numpy</a:t>
            </a:r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, </a:t>
            </a:r>
            <a:r>
              <a:rPr lang="en-US" sz="28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SciPy</a:t>
            </a:r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, et al.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659089" y="3926607"/>
            <a:ext cx="1705239" cy="455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27AEFD4-2B56-4F0B-802B-B730AECB7FA4}" type="datetime4">
              <a:rPr lang="en-US" sz="1600" smtClean="0">
                <a:latin typeface="Miriam" panose="020B0502050101010101" pitchFamily="34" charset="-79"/>
                <a:cs typeface="Miriam" panose="020B0502050101010101" pitchFamily="34" charset="-79"/>
              </a:rPr>
              <a:t>September 14, 2016</a:t>
            </a:fld>
            <a:endParaRPr lang="en-US" sz="16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</a:t>
            </a:r>
            <a:r>
              <a:rPr lang="en-US" dirty="0" err="1" smtClean="0"/>
              <a:t>Numpy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ndarray.shape</a:t>
            </a:r>
            <a:r>
              <a:rPr lang="en-US" dirty="0"/>
              <a:t> </a:t>
            </a:r>
            <a:r>
              <a:rPr lang="en-US" dirty="0" smtClean="0"/>
              <a:t>- one-stop shop for info on what an array looks like</a:t>
            </a:r>
          </a:p>
          <a:p>
            <a:r>
              <a:rPr lang="en-US" dirty="0" smtClean="0"/>
              <a:t>Arithmetic operations </a:t>
            </a:r>
            <a:r>
              <a:rPr lang="en-US" u="sng" dirty="0" smtClean="0"/>
              <a:t>default to elementwise</a:t>
            </a:r>
            <a:r>
              <a:rPr lang="en-US" dirty="0" smtClean="0"/>
              <a:t>.  I.e. </a:t>
            </a:r>
            <a:r>
              <a:rPr lang="en-US" dirty="0" smtClean="0">
                <a:solidFill>
                  <a:schemeClr val="tx2"/>
                </a:solidFill>
              </a:rPr>
              <a:t>A*B</a:t>
            </a:r>
            <a:r>
              <a:rPr lang="en-US" dirty="0" smtClean="0"/>
              <a:t> does not mean inner product!  Use </a:t>
            </a:r>
            <a:r>
              <a:rPr lang="en-US" dirty="0" smtClean="0">
                <a:solidFill>
                  <a:schemeClr val="tx2"/>
                </a:solidFill>
              </a:rPr>
              <a:t>numpy.dot()</a:t>
            </a:r>
            <a:r>
              <a:rPr lang="en-US" dirty="0" smtClean="0"/>
              <a:t> instead.</a:t>
            </a:r>
          </a:p>
          <a:p>
            <a:r>
              <a:rPr lang="en-US" dirty="0" smtClean="0"/>
              <a:t>Useful functions: </a:t>
            </a:r>
            <a:r>
              <a:rPr lang="en-US" dirty="0" err="1" smtClean="0">
                <a:solidFill>
                  <a:schemeClr val="tx2"/>
                </a:solidFill>
              </a:rPr>
              <a:t>arange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linspace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eye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ones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zeros</a:t>
            </a:r>
          </a:p>
        </p:txBody>
      </p:sp>
    </p:spTree>
    <p:extLst>
      <p:ext uri="{BB962C8B-B14F-4D97-AF65-F5344CB8AC3E}">
        <p14:creationId xmlns:p14="http://schemas.microsoft.com/office/powerpoint/2010/main" val="71662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</a:t>
            </a:r>
            <a:r>
              <a:rPr lang="en-US" dirty="0" err="1" smtClean="0"/>
              <a:t>Numpy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Division by zero, </a:t>
            </a:r>
            <a:r>
              <a:rPr lang="en-US" dirty="0" err="1" smtClean="0"/>
              <a:t>inf</a:t>
            </a:r>
            <a:r>
              <a:rPr lang="en-US" dirty="0" smtClean="0"/>
              <a:t>, </a:t>
            </a:r>
            <a:r>
              <a:rPr lang="en-US" dirty="0" err="1" smtClean="0"/>
              <a:t>NaN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Array slicing using </a:t>
            </a:r>
            <a:r>
              <a:rPr lang="en-US" dirty="0" err="1" smtClean="0"/>
              <a:t>numpy.where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Saving/loading arrays to/from files</a:t>
            </a:r>
          </a:p>
        </p:txBody>
      </p:sp>
    </p:spTree>
    <p:extLst>
      <p:ext uri="{BB962C8B-B14F-4D97-AF65-F5344CB8AC3E}">
        <p14:creationId xmlns:p14="http://schemas.microsoft.com/office/powerpoint/2010/main" val="28112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</a:t>
            </a:r>
            <a:r>
              <a:rPr lang="en-US" dirty="0" err="1" smtClean="0"/>
              <a:t>Numpy</a:t>
            </a:r>
            <a:r>
              <a:rPr lang="en-US" dirty="0" smtClean="0"/>
              <a:t>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r>
              <a:rPr lang="en-US" u="sng" dirty="0" smtClean="0"/>
              <a:t>Broadcasting</a:t>
            </a:r>
            <a:r>
              <a:rPr lang="en-US" dirty="0" smtClean="0"/>
              <a:t> allows for operations using arrays of different shape, if they are the same size along one axis.</a:t>
            </a:r>
          </a:p>
          <a:p>
            <a:pPr lvl="1"/>
            <a:r>
              <a:rPr lang="en-US" dirty="0" smtClean="0"/>
              <a:t>Try: </a:t>
            </a:r>
            <a:br>
              <a:rPr lang="en-US" dirty="0" smtClean="0"/>
            </a:br>
            <a:r>
              <a:rPr lang="en-US" dirty="0" err="1" smtClean="0">
                <a:solidFill>
                  <a:schemeClr val="tx2"/>
                </a:solidFill>
              </a:rPr>
              <a:t>np.arange</a:t>
            </a:r>
            <a:r>
              <a:rPr lang="en-US" dirty="0" smtClean="0">
                <a:solidFill>
                  <a:schemeClr val="tx2"/>
                </a:solidFill>
              </a:rPr>
              <a:t>(0,5</a:t>
            </a:r>
            <a:r>
              <a:rPr lang="en-US" dirty="0">
                <a:solidFill>
                  <a:schemeClr val="tx2"/>
                </a:solidFill>
              </a:rPr>
              <a:t>) * </a:t>
            </a:r>
            <a:r>
              <a:rPr lang="en-US" dirty="0" err="1">
                <a:solidFill>
                  <a:schemeClr val="tx2"/>
                </a:solidFill>
              </a:rPr>
              <a:t>np.eye</a:t>
            </a:r>
            <a:r>
              <a:rPr lang="en-US" dirty="0">
                <a:solidFill>
                  <a:schemeClr val="tx2"/>
                </a:solidFill>
              </a:rPr>
              <a:t>(10).reshape(20,5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dirty="0" smtClean="0"/>
              <a:t>Good write-up </a:t>
            </a:r>
            <a:r>
              <a:rPr lang="en-US" dirty="0"/>
              <a:t>of broadcasting:</a:t>
            </a:r>
            <a:br>
              <a:rPr lang="en-US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scipy.github.io/old-wiki/pages/EricsBroadcastingDoc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088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</a:t>
            </a:r>
            <a:r>
              <a:rPr lang="en-US" dirty="0" err="1" smtClean="0"/>
              <a:t>numpy</a:t>
            </a:r>
            <a:r>
              <a:rPr lang="en-US" dirty="0" smtClean="0"/>
              <a:t> is all about shuffling arrays…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/>
              <a:t>SciPy</a:t>
            </a:r>
            <a:r>
              <a:rPr lang="en-US" dirty="0"/>
              <a:t> is a collection of mathematical algorithms and convenience functions built on the </a:t>
            </a:r>
            <a:r>
              <a:rPr lang="en-US" dirty="0" err="1"/>
              <a:t>Numpy</a:t>
            </a:r>
            <a:r>
              <a:rPr lang="en-US" dirty="0"/>
              <a:t> extension of Python</a:t>
            </a:r>
            <a:r>
              <a:rPr lang="en-US" dirty="0" smtClean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64924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dirty="0" err="1" smtClean="0"/>
              <a:t>subpackages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3760259" cy="4076893"/>
          </a:xfrm>
        </p:spPr>
        <p:txBody>
          <a:bodyPr>
            <a:normAutofit/>
          </a:bodyPr>
          <a:lstStyle/>
          <a:p>
            <a:r>
              <a:rPr lang="en-US" dirty="0" err="1" smtClean="0"/>
              <a:t>tl;dr</a:t>
            </a:r>
            <a:r>
              <a:rPr lang="en-US" dirty="0" smtClean="0"/>
              <a:t> – there are a ton of them!</a:t>
            </a:r>
          </a:p>
          <a:p>
            <a:r>
              <a:rPr lang="en-US" dirty="0" smtClean="0"/>
              <a:t>These are the ones we’ll talk about.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703"/>
          <a:stretch/>
        </p:blipFill>
        <p:spPr>
          <a:xfrm>
            <a:off x="4217459" y="1852933"/>
            <a:ext cx="4638675" cy="459866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3886201" y="6079066"/>
            <a:ext cx="448733" cy="0"/>
          </a:xfrm>
          <a:prstGeom prst="straightConnector1">
            <a:avLst/>
          </a:prstGeom>
          <a:ln>
            <a:solidFill>
              <a:srgbClr val="5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86201" y="5283199"/>
            <a:ext cx="448733" cy="0"/>
          </a:xfrm>
          <a:prstGeom prst="straightConnector1">
            <a:avLst/>
          </a:prstGeom>
          <a:ln>
            <a:solidFill>
              <a:srgbClr val="5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86201" y="5071532"/>
            <a:ext cx="448733" cy="0"/>
          </a:xfrm>
          <a:prstGeom prst="straightConnector1">
            <a:avLst/>
          </a:prstGeom>
          <a:ln>
            <a:solidFill>
              <a:srgbClr val="5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886201" y="3691466"/>
            <a:ext cx="448733" cy="0"/>
          </a:xfrm>
          <a:prstGeom prst="straightConnector1">
            <a:avLst/>
          </a:prstGeom>
          <a:ln>
            <a:solidFill>
              <a:srgbClr val="5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64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scipy.integrate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/>
                </a:solidFill>
              </a:rPr>
              <a:t>integrate</a:t>
            </a:r>
            <a:r>
              <a:rPr lang="en-US" dirty="0" smtClean="0"/>
              <a:t> package has useful tools for simple numerical integration</a:t>
            </a:r>
          </a:p>
          <a:p>
            <a:r>
              <a:rPr lang="en-US" dirty="0" smtClean="0"/>
              <a:t>See </a:t>
            </a:r>
            <a:r>
              <a:rPr lang="en-US" dirty="0" err="1" smtClean="0">
                <a:solidFill>
                  <a:schemeClr val="tx2"/>
                </a:solidFill>
              </a:rPr>
              <a:t>scipy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numerical_integration.ipynb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0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minimization algorithms</a:t>
            </a:r>
          </a:p>
          <a:p>
            <a:r>
              <a:rPr lang="en-US" dirty="0" smtClean="0"/>
              <a:t>Fitting example </a:t>
            </a:r>
            <a:r>
              <a:rPr lang="en-US" dirty="0"/>
              <a:t>from cookbook:</a:t>
            </a:r>
            <a:br>
              <a:rPr lang="en-US" dirty="0"/>
            </a:br>
            <a:r>
              <a:rPr lang="en-US" dirty="0" smtClean="0"/>
              <a:t>see </a:t>
            </a:r>
            <a:r>
              <a:rPr lang="en-US" dirty="0" err="1" smtClean="0">
                <a:solidFill>
                  <a:schemeClr val="tx2"/>
                </a:solidFill>
              </a:rPr>
              <a:t>scipy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fitting_data.ipynb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Optimization is a </a:t>
            </a:r>
            <a:r>
              <a:rPr lang="en-US" u="sng" dirty="0" smtClean="0"/>
              <a:t>very</a:t>
            </a:r>
            <a:r>
              <a:rPr lang="en-US" dirty="0" smtClean="0"/>
              <a:t> tricky subject, so be careful!</a:t>
            </a:r>
          </a:p>
          <a:p>
            <a:pPr lvl="1"/>
            <a:r>
              <a:rPr lang="en-US" dirty="0" smtClean="0"/>
              <a:t>…but for common problems, this will do well</a:t>
            </a:r>
          </a:p>
          <a:p>
            <a:r>
              <a:rPr lang="en-US" dirty="0" smtClean="0"/>
              <a:t>Non-linear solvers</a:t>
            </a:r>
          </a:p>
        </p:txBody>
      </p:sp>
    </p:spTree>
    <p:extLst>
      <p:ext uri="{BB962C8B-B14F-4D97-AF65-F5344CB8AC3E}">
        <p14:creationId xmlns:p14="http://schemas.microsoft.com/office/powerpoint/2010/main" val="20816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variety of tools for splining and filtering of 1D/2D data</a:t>
            </a:r>
          </a:p>
          <a:p>
            <a:r>
              <a:rPr lang="en-US" dirty="0" smtClean="0"/>
              <a:t>Chirp generation</a:t>
            </a:r>
          </a:p>
          <a:p>
            <a:r>
              <a:rPr lang="en-US" dirty="0" smtClean="0"/>
              <a:t>Low/high/bandpass filters, see </a:t>
            </a:r>
            <a:r>
              <a:rPr lang="en-US" dirty="0" err="1" smtClean="0">
                <a:solidFill>
                  <a:schemeClr val="tx2"/>
                </a:solidFill>
              </a:rPr>
              <a:t>scipy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FIR_filter.ipynb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Also of interest is </a:t>
            </a:r>
            <a:r>
              <a:rPr lang="en-US" dirty="0" err="1" smtClean="0">
                <a:solidFill>
                  <a:schemeClr val="tx2"/>
                </a:solidFill>
              </a:rPr>
              <a:t>scipy.fftpack</a:t>
            </a:r>
            <a:r>
              <a:rPr lang="en-US" dirty="0" smtClean="0"/>
              <a:t>, which has (</a:t>
            </a:r>
            <a:r>
              <a:rPr lang="en-US" dirty="0" smtClean="0">
                <a:solidFill>
                  <a:schemeClr val="accent2"/>
                </a:solidFill>
              </a:rPr>
              <a:t>potentially slow!</a:t>
            </a:r>
            <a:r>
              <a:rPr lang="en-US" dirty="0" smtClean="0"/>
              <a:t>) FFT / DCT / DST transform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106053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scipy.stats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Large number of available distributions for sampling random variables</a:t>
            </a:r>
          </a:p>
          <a:p>
            <a:r>
              <a:rPr lang="en-US" dirty="0" smtClean="0"/>
              <a:t>Some statistical tests, methods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www.scipy-lectures.org/packages/statistics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17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Tons of </a:t>
            </a:r>
            <a:r>
              <a:rPr lang="en-US" dirty="0" smtClean="0"/>
              <a:t>examples </a:t>
            </a:r>
            <a:r>
              <a:rPr lang="en-US" dirty="0"/>
              <a:t>in the cookbook:</a:t>
            </a:r>
          </a:p>
          <a:p>
            <a:pPr lvl="1"/>
            <a:r>
              <a:rPr lang="en-US" sz="2400" dirty="0">
                <a:hlinkClick r:id="rId2"/>
              </a:rPr>
              <a:t>http://scipy-cookbook.readthedocs.io/</a:t>
            </a:r>
            <a:r>
              <a:rPr lang="en-US" sz="2400" dirty="0"/>
              <a:t> </a:t>
            </a:r>
          </a:p>
          <a:p>
            <a:r>
              <a:rPr lang="en-US" dirty="0"/>
              <a:t>Full documentation:</a:t>
            </a:r>
          </a:p>
          <a:p>
            <a:pPr lvl="1"/>
            <a:r>
              <a:rPr lang="en-US" sz="2400" dirty="0">
                <a:hlinkClick r:id="rId3"/>
              </a:rPr>
              <a:t>http://docs.scipy.org/doc/scipy-0.18.0/reference/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779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784" y="1852933"/>
            <a:ext cx="3864431" cy="438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75466" y="6363670"/>
            <a:ext cx="3793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http://xkcd.com/353 under CC BY-NC 2.5</a:t>
            </a:r>
            <a:endParaRPr lang="en-US" sz="12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/>
          <a:lstStyle/>
          <a:p>
            <a:r>
              <a:rPr lang="en-US" dirty="0" smtClean="0"/>
              <a:t>The power of Python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structure: data frame</a:t>
            </a:r>
          </a:p>
          <a:p>
            <a:r>
              <a:rPr lang="en-US" dirty="0" smtClean="0"/>
              <a:t>Like R, but in Python!</a:t>
            </a:r>
          </a:p>
          <a:p>
            <a:r>
              <a:rPr lang="en-US" dirty="0" smtClean="0"/>
              <a:t>Tutorial </a:t>
            </a:r>
            <a:r>
              <a:rPr lang="en-US" dirty="0" smtClean="0"/>
              <a:t>given at </a:t>
            </a:r>
            <a:r>
              <a:rPr lang="en-US" dirty="0" err="1" smtClean="0"/>
              <a:t>SciPy</a:t>
            </a:r>
            <a:r>
              <a:rPr lang="en-US" dirty="0" smtClean="0"/>
              <a:t> 2015</a:t>
            </a:r>
          </a:p>
          <a:p>
            <a:r>
              <a:rPr lang="en-US" smtClean="0"/>
              <a:t>Some examples: </a:t>
            </a:r>
            <a:r>
              <a:rPr lang="en-US" dirty="0" smtClean="0">
                <a:solidFill>
                  <a:schemeClr val="tx2"/>
                </a:solidFill>
              </a:rPr>
              <a:t>pandas</a:t>
            </a:r>
            <a:r>
              <a:rPr lang="en-US" dirty="0">
                <a:solidFill>
                  <a:schemeClr val="tx2"/>
                </a:solidFill>
              </a:rPr>
              <a:t>/*.</a:t>
            </a:r>
            <a:r>
              <a:rPr lang="en-US" dirty="0" err="1" smtClean="0">
                <a:solidFill>
                  <a:schemeClr val="tx2"/>
                </a:solidFill>
              </a:rPr>
              <a:t>ipynb</a:t>
            </a:r>
            <a:endParaRPr lang="en-US" dirty="0" smtClean="0"/>
          </a:p>
          <a:p>
            <a:r>
              <a:rPr lang="en-US" dirty="0" smtClean="0"/>
              <a:t>10 minutes to pandas: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pandas.pydata.org/pandas-docs/version/0.18.1/10min.html</a:t>
            </a:r>
            <a:r>
              <a:rPr lang="en-US" dirty="0" smtClean="0"/>
              <a:t> </a:t>
            </a:r>
          </a:p>
        </p:txBody>
      </p:sp>
      <p:pic>
        <p:nvPicPr>
          <p:cNvPr id="2052" name="Picture 4" descr="http://67.media.tumblr.com/c04462965362847c6eff54db63735dde/tumblr_o2cfo4EaUv1u659tro1_5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8" r="25045" b="6556"/>
          <a:stretch/>
        </p:blipFill>
        <p:spPr bwMode="auto">
          <a:xfrm>
            <a:off x="7497598" y="0"/>
            <a:ext cx="1646402" cy="179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92202" y="149655"/>
            <a:ext cx="914398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PANDAS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58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Astropy</a:t>
            </a:r>
            <a:r>
              <a:rPr lang="en-US" dirty="0" smtClean="0"/>
              <a:t> consists of a core package with common functionality: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units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/>
                </a:solidFill>
              </a:rPr>
              <a:t>constants</a:t>
            </a:r>
            <a:endParaRPr lang="en-US" dirty="0" smtClean="0"/>
          </a:p>
          <a:p>
            <a:pPr lvl="1"/>
            <a:r>
              <a:rPr lang="en-US" dirty="0" smtClean="0"/>
              <a:t>Juggling coordinate systems with multiple frames, units, etc.  Seems to be mostly done with </a:t>
            </a:r>
            <a:r>
              <a:rPr lang="en-US" dirty="0" err="1" smtClean="0">
                <a:solidFill>
                  <a:schemeClr val="tx2"/>
                </a:solidFill>
              </a:rPr>
              <a:t>SkyCoord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Working with FITS files (</a:t>
            </a:r>
            <a:r>
              <a:rPr lang="en-US" dirty="0" err="1" smtClean="0">
                <a:solidFill>
                  <a:schemeClr val="tx2"/>
                </a:solidFill>
              </a:rPr>
              <a:t>astropy.io.fits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Fitting/modeling routines (looks WIP)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33067" y="0"/>
            <a:ext cx="2810933" cy="1083567"/>
            <a:chOff x="5596466" y="194733"/>
            <a:chExt cx="2810933" cy="1083567"/>
          </a:xfrm>
        </p:grpSpPr>
        <p:sp>
          <p:nvSpPr>
            <p:cNvPr id="10" name="Rectangle 9"/>
            <p:cNvSpPr/>
            <p:nvPr/>
          </p:nvSpPr>
          <p:spPr>
            <a:xfrm>
              <a:off x="5596466" y="194733"/>
              <a:ext cx="2810933" cy="1083567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/>
            <p:cNvSpPr/>
            <p:nvPr/>
          </p:nvSpPr>
          <p:spPr>
            <a:xfrm>
              <a:off x="5731933" y="313267"/>
              <a:ext cx="942848" cy="812800"/>
            </a:xfrm>
            <a:prstGeom prst="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32423" y="262637"/>
              <a:ext cx="5418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  <a:endParaRPr lang="en-US" sz="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08149" y="322478"/>
              <a:ext cx="17145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I’M NOT AN ASTRONOMER</a:t>
              </a:r>
            </a:p>
            <a:p>
              <a:pPr algn="ctr"/>
              <a:r>
                <a:rPr lang="en-US" altLang="ja-JP" sz="1600" b="1" dirty="0">
                  <a:solidFill>
                    <a:schemeClr val="bg1"/>
                  </a:solidFill>
                </a:rPr>
                <a:t>¯\_(</a:t>
              </a:r>
              <a:r>
                <a:rPr lang="ja-JP" altLang="en-US" sz="1600" b="1" dirty="0">
                  <a:solidFill>
                    <a:schemeClr val="bg1"/>
                  </a:solidFill>
                </a:rPr>
                <a:t>ツ</a:t>
              </a:r>
              <a:r>
                <a:rPr lang="en-US" altLang="ja-JP" sz="1600" b="1" dirty="0" smtClean="0">
                  <a:solidFill>
                    <a:schemeClr val="bg1"/>
                  </a:solidFill>
                </a:rPr>
                <a:t>)_/¯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85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Astropy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also “affiliated” packages that provide additional functionality: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astroquery</a:t>
            </a:r>
            <a:r>
              <a:rPr lang="en-US" dirty="0" smtClean="0"/>
              <a:t>: convenience library for accessing online databases, e.g. </a:t>
            </a:r>
            <a:r>
              <a:rPr lang="en-US" dirty="0" err="1" smtClean="0"/>
              <a:t>Simbad</a:t>
            </a:r>
            <a:r>
              <a:rPr lang="en-US" dirty="0" smtClean="0"/>
              <a:t>, SDSS,…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ccdproc</a:t>
            </a:r>
            <a:r>
              <a:rPr lang="en-US" dirty="0" smtClean="0"/>
              <a:t>: for reducing raw CCD data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spectral_cube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halotools</a:t>
            </a:r>
            <a:r>
              <a:rPr lang="en-US" dirty="0" smtClean="0"/>
              <a:t>: tools for study/simulation of halos</a:t>
            </a:r>
          </a:p>
          <a:p>
            <a:pPr lvl="1"/>
            <a:r>
              <a:rPr lang="en-US" dirty="0" smtClean="0"/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333067" y="0"/>
            <a:ext cx="2810933" cy="1083567"/>
            <a:chOff x="5596466" y="194733"/>
            <a:chExt cx="2810933" cy="1083567"/>
          </a:xfrm>
        </p:grpSpPr>
        <p:sp>
          <p:nvSpPr>
            <p:cNvPr id="10" name="Rectangle 9"/>
            <p:cNvSpPr/>
            <p:nvPr/>
          </p:nvSpPr>
          <p:spPr>
            <a:xfrm>
              <a:off x="5596466" y="194733"/>
              <a:ext cx="2810933" cy="1083567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5731933" y="313267"/>
              <a:ext cx="942848" cy="812800"/>
            </a:xfrm>
            <a:prstGeom prst="triangl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32423" y="262637"/>
              <a:ext cx="5418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  <a:endParaRPr lang="en-US" sz="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08149" y="322478"/>
              <a:ext cx="17145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I’M NOT AN ASTRONOMER</a:t>
              </a:r>
            </a:p>
            <a:p>
              <a:pPr algn="ctr"/>
              <a:r>
                <a:rPr lang="en-US" altLang="ja-JP" sz="1600" b="1" dirty="0">
                  <a:solidFill>
                    <a:schemeClr val="bg1"/>
                  </a:solidFill>
                </a:rPr>
                <a:t>¯\_(</a:t>
              </a:r>
              <a:r>
                <a:rPr lang="ja-JP" altLang="en-US" sz="1600" b="1" dirty="0">
                  <a:solidFill>
                    <a:schemeClr val="bg1"/>
                  </a:solidFill>
                </a:rPr>
                <a:t>ツ</a:t>
              </a:r>
              <a:r>
                <a:rPr lang="en-US" altLang="ja-JP" sz="1600" b="1" dirty="0" smtClean="0">
                  <a:solidFill>
                    <a:schemeClr val="bg1"/>
                  </a:solidFill>
                </a:rPr>
                <a:t>)_/¯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25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I haven’t gotten to…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h5py</a:t>
            </a:r>
          </a:p>
          <a:p>
            <a:r>
              <a:rPr lang="en-US" dirty="0" err="1" smtClean="0"/>
              <a:t>SymPy</a:t>
            </a:r>
            <a:r>
              <a:rPr lang="en-US" dirty="0"/>
              <a:t> </a:t>
            </a:r>
            <a:r>
              <a:rPr lang="en-US" dirty="0" smtClean="0"/>
              <a:t>/ Sage</a:t>
            </a:r>
          </a:p>
          <a:p>
            <a:r>
              <a:rPr lang="en-US" dirty="0" smtClean="0"/>
              <a:t>Nose</a:t>
            </a:r>
          </a:p>
          <a:p>
            <a:r>
              <a:rPr lang="en-US" dirty="0" smtClean="0"/>
              <a:t>Profiling with </a:t>
            </a:r>
            <a:r>
              <a:rPr lang="en-US" dirty="0" err="1" smtClean="0"/>
              <a:t>cProfile</a:t>
            </a:r>
            <a:r>
              <a:rPr lang="en-US" dirty="0" smtClean="0"/>
              <a:t> etc.</a:t>
            </a:r>
          </a:p>
          <a:p>
            <a:r>
              <a:rPr lang="en-US" dirty="0" err="1" smtClean="0"/>
              <a:t>Numba</a:t>
            </a:r>
            <a:r>
              <a:rPr lang="en-US" dirty="0" smtClean="0"/>
              <a:t>, </a:t>
            </a:r>
            <a:r>
              <a:rPr lang="en-US" dirty="0" err="1" smtClean="0"/>
              <a:t>Cython</a:t>
            </a:r>
            <a:r>
              <a:rPr lang="en-US" dirty="0" smtClean="0"/>
              <a:t>, writing ‘traditional’ languages using </a:t>
            </a:r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fast, but </a:t>
            </a:r>
            <a:r>
              <a:rPr lang="en-US" u="sng" dirty="0" smtClean="0"/>
              <a:t>not a cure-all</a:t>
            </a:r>
            <a:endParaRPr lang="en-US" dirty="0" smtClean="0"/>
          </a:p>
          <a:p>
            <a:r>
              <a:rPr lang="en-US" dirty="0" smtClean="0"/>
              <a:t>JIT compilation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 support</a:t>
            </a:r>
          </a:p>
          <a:p>
            <a:r>
              <a:rPr lang="en-US" dirty="0" err="1" smtClean="0"/>
              <a:t>Vectorizing</a:t>
            </a:r>
            <a:r>
              <a:rPr lang="en-US" dirty="0" smtClean="0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2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</a:t>
            </a:r>
            <a:r>
              <a:rPr lang="en-US" u="sng" dirty="0" smtClean="0"/>
              <a:t>not</a:t>
            </a:r>
            <a:r>
              <a:rPr lang="en-US" dirty="0" smtClean="0"/>
              <a:t> discuss plot/vis libraries here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matplotlib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bokeh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seaborn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plotly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ggplot</a:t>
            </a:r>
            <a:r>
              <a:rPr lang="en-US" dirty="0" smtClean="0">
                <a:solidFill>
                  <a:schemeClr val="tx2"/>
                </a:solidFill>
              </a:rPr>
              <a:t>, VTK</a:t>
            </a:r>
          </a:p>
          <a:p>
            <a:r>
              <a:rPr lang="en-US" dirty="0" smtClean="0"/>
              <a:t>We </a:t>
            </a:r>
            <a:r>
              <a:rPr lang="en-US" u="sng" dirty="0" smtClean="0"/>
              <a:t>will</a:t>
            </a:r>
            <a:r>
              <a:rPr lang="en-US" dirty="0"/>
              <a:t> </a:t>
            </a:r>
            <a:r>
              <a:rPr lang="en-US" dirty="0" smtClean="0"/>
              <a:t>discuss libraries that make computational tasks easier.</a:t>
            </a:r>
          </a:p>
          <a:p>
            <a:r>
              <a:rPr lang="en-US" dirty="0" smtClean="0"/>
              <a:t>There’s a </a:t>
            </a:r>
            <a:r>
              <a:rPr lang="en-US" u="sng" dirty="0" smtClean="0"/>
              <a:t>lot</a:t>
            </a:r>
            <a:r>
              <a:rPr lang="en-US" dirty="0" smtClean="0"/>
              <a:t> more to cover than we have time for, so see the accompanying notes on GitHub</a:t>
            </a:r>
          </a:p>
        </p:txBody>
      </p:sp>
    </p:spTree>
    <p:extLst>
      <p:ext uri="{BB962C8B-B14F-4D97-AF65-F5344CB8AC3E}">
        <p14:creationId xmlns:p14="http://schemas.microsoft.com/office/powerpoint/2010/main" val="23980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fairly self-explanatory ones:</a:t>
            </a:r>
            <a:endParaRPr lang="en-US" dirty="0"/>
          </a:p>
          <a:p>
            <a:pPr lvl="1"/>
            <a:r>
              <a:rPr lang="en-US" dirty="0">
                <a:solidFill>
                  <a:schemeClr val="tx2"/>
                </a:solidFill>
              </a:rPr>
              <a:t>random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time</a:t>
            </a:r>
            <a:r>
              <a:rPr lang="en-US" dirty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argparse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Data wrangling: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csv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xml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json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re</a:t>
            </a:r>
          </a:p>
          <a:p>
            <a:r>
              <a:rPr lang="en-US" dirty="0" smtClean="0"/>
              <a:t>Quality of life: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itertools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os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sys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glob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2"/>
                </a:solidFill>
              </a:rPr>
              <a:t>pickle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tx2"/>
                </a:solidFill>
              </a:rPr>
              <a:t> collections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6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u="sng" dirty="0" smtClean="0"/>
              <a:t>stack</a:t>
            </a:r>
            <a:r>
              <a:rPr lang="en-US" dirty="0" smtClean="0"/>
              <a:t> vs </a:t>
            </a:r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u="sng" dirty="0" smtClean="0"/>
              <a:t>library</a:t>
            </a:r>
            <a:endParaRPr lang="en-US" dirty="0" smtClean="0"/>
          </a:p>
          <a:p>
            <a:pPr lvl="1"/>
            <a:r>
              <a:rPr lang="en-US" dirty="0" smtClean="0"/>
              <a:t>The stack is a collection of modules</a:t>
            </a:r>
          </a:p>
          <a:p>
            <a:pPr lvl="1"/>
            <a:r>
              <a:rPr lang="en-US" dirty="0" smtClean="0"/>
              <a:t>The library is a set of numerical routines</a:t>
            </a:r>
          </a:p>
          <a:p>
            <a:r>
              <a:rPr lang="en-US" dirty="0" smtClean="0"/>
              <a:t>The stack makes up a well-rounded target for basic scientific Python literacy</a:t>
            </a:r>
          </a:p>
        </p:txBody>
      </p:sp>
    </p:spTree>
    <p:extLst>
      <p:ext uri="{BB962C8B-B14F-4D97-AF65-F5344CB8AC3E}">
        <p14:creationId xmlns:p14="http://schemas.microsoft.com/office/powerpoint/2010/main" val="182692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SciPy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www.scipy.org/stackspec.html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Python,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(library),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r>
              <a:rPr lang="en-US" dirty="0" smtClean="0"/>
              <a:t>, pandas, </a:t>
            </a:r>
            <a:r>
              <a:rPr lang="en-US" dirty="0" err="1" smtClean="0"/>
              <a:t>Sympy</a:t>
            </a:r>
            <a:r>
              <a:rPr lang="en-US" dirty="0" smtClean="0"/>
              <a:t>, nose</a:t>
            </a:r>
          </a:p>
        </p:txBody>
      </p:sp>
    </p:spTree>
    <p:extLst>
      <p:ext uri="{BB962C8B-B14F-4D97-AF65-F5344CB8AC3E}">
        <p14:creationId xmlns:p14="http://schemas.microsoft.com/office/powerpoint/2010/main" val="344461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/</a:t>
            </a:r>
            <a:r>
              <a:rPr lang="en-US" dirty="0" err="1" smtClean="0"/>
              <a:t>Jupyter</a:t>
            </a:r>
            <a:r>
              <a:rPr lang="en-US" dirty="0" smtClean="0"/>
              <a:t> (again)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– more sophisticated interactivity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– a “notebook” interface on top</a:t>
            </a:r>
          </a:p>
          <a:p>
            <a:r>
              <a:rPr lang="en-US" dirty="0" smtClean="0"/>
              <a:t>You can try it: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://try.jupyter.org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This is </a:t>
            </a:r>
            <a:r>
              <a:rPr lang="en-US" dirty="0" smtClean="0"/>
              <a:t>becoming a scientific Python norm, so it’s well worth learning now!</a:t>
            </a:r>
          </a:p>
          <a:p>
            <a:r>
              <a:rPr lang="en-US" dirty="0" smtClean="0"/>
              <a:t>Demo notebook</a:t>
            </a:r>
          </a:p>
        </p:txBody>
      </p:sp>
    </p:spTree>
    <p:extLst>
      <p:ext uri="{BB962C8B-B14F-4D97-AF65-F5344CB8AC3E}">
        <p14:creationId xmlns:p14="http://schemas.microsoft.com/office/powerpoint/2010/main" val="358126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N-D arrays are the basic type in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A little bit like MATLAB vectors</a:t>
            </a:r>
          </a:p>
          <a:p>
            <a:pPr lvl="1"/>
            <a:r>
              <a:rPr lang="en-US" dirty="0" smtClean="0"/>
              <a:t>Every array has a </a:t>
            </a:r>
            <a:r>
              <a:rPr lang="en-US" u="sng" dirty="0" smtClean="0"/>
              <a:t>static</a:t>
            </a:r>
            <a:r>
              <a:rPr lang="en-US" i="1" dirty="0" smtClean="0"/>
              <a:t> </a:t>
            </a:r>
            <a:r>
              <a:rPr lang="en-US" dirty="0" smtClean="0"/>
              <a:t>datatype, so it can map to fast-executing code elsewhere.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Often, a “different” version of an array (e.g. a slice) is actually a </a:t>
            </a:r>
            <a:r>
              <a:rPr lang="en-US" u="sng" dirty="0" smtClean="0"/>
              <a:t>view</a:t>
            </a:r>
            <a:r>
              <a:rPr lang="en-US" dirty="0" smtClean="0"/>
              <a:t> of the </a:t>
            </a:r>
            <a:r>
              <a:rPr lang="en-US" u="sng" dirty="0" smtClean="0"/>
              <a:t>same data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94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Crash-course intro to </a:t>
            </a:r>
            <a:r>
              <a:rPr lang="en-US" dirty="0" err="1" smtClean="0">
                <a:solidFill>
                  <a:schemeClr val="tx2"/>
                </a:solidFill>
              </a:rPr>
              <a:t>numpy</a:t>
            </a:r>
            <a:r>
              <a:rPr lang="en-US" dirty="0" smtClean="0"/>
              <a:t>, see </a:t>
            </a:r>
            <a:r>
              <a:rPr lang="en-US" dirty="0" err="1" smtClean="0">
                <a:solidFill>
                  <a:schemeClr val="tx2"/>
                </a:solidFill>
              </a:rPr>
              <a:t>numpy</a:t>
            </a:r>
            <a:r>
              <a:rPr lang="en-US" dirty="0" smtClean="0">
                <a:solidFill>
                  <a:schemeClr val="tx2"/>
                </a:solidFill>
              </a:rPr>
              <a:t>/</a:t>
            </a:r>
            <a:r>
              <a:rPr lang="en-US" dirty="0" err="1" smtClean="0">
                <a:solidFill>
                  <a:schemeClr val="tx2"/>
                </a:solidFill>
              </a:rPr>
              <a:t>numpy_intro.ipynb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Lots more info </a:t>
            </a:r>
            <a:r>
              <a:rPr lang="en-US" dirty="0"/>
              <a:t>in </a:t>
            </a:r>
            <a:r>
              <a:rPr lang="en-US" dirty="0">
                <a:hlinkClick r:id="rId2"/>
              </a:rPr>
              <a:t>official </a:t>
            </a:r>
            <a:r>
              <a:rPr lang="en-US" dirty="0" smtClean="0">
                <a:hlinkClick r:id="rId2"/>
              </a:rPr>
              <a:t>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0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F8E5B0CE-07C2-40AF-A82A-267AB57CCB32}" vid="{37FAEE6E-2312-4063-AA6B-DA4A83A430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TAMU_jgerityTemplate</Template>
  <TotalTime>6747</TotalTime>
  <Words>711</Words>
  <Application>Microsoft Office PowerPoint</Application>
  <PresentationFormat>On-screen Show (4:3)</PresentationFormat>
  <Paragraphs>123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ＭＳ Ｐゴシック</vt:lpstr>
      <vt:lpstr>Arial</vt:lpstr>
      <vt:lpstr>Calibri</vt:lpstr>
      <vt:lpstr>Miriam</vt:lpstr>
      <vt:lpstr>Office Theme</vt:lpstr>
      <vt:lpstr>Computationally useful Python libraries:  Numpy, SciPy, et al.</vt:lpstr>
      <vt:lpstr>The power of Python modules</vt:lpstr>
      <vt:lpstr>Scope of this talk</vt:lpstr>
      <vt:lpstr>Built-ins</vt:lpstr>
      <vt:lpstr>Scipy</vt:lpstr>
      <vt:lpstr>SciPy stack</vt:lpstr>
      <vt:lpstr>IPython/Jupyter (again)</vt:lpstr>
      <vt:lpstr>Numpy</vt:lpstr>
      <vt:lpstr>Numpy</vt:lpstr>
      <vt:lpstr>Misc. Numpy tips</vt:lpstr>
      <vt:lpstr>Misc. Numpy tips</vt:lpstr>
      <vt:lpstr>Misc. Numpy tips</vt:lpstr>
      <vt:lpstr>SciPy library</vt:lpstr>
      <vt:lpstr>SciPy subpackages</vt:lpstr>
      <vt:lpstr>scipy.integrate</vt:lpstr>
      <vt:lpstr>scipy.optimize</vt:lpstr>
      <vt:lpstr>scipy.signal</vt:lpstr>
      <vt:lpstr>scipy.stats</vt:lpstr>
      <vt:lpstr>SciPy library</vt:lpstr>
      <vt:lpstr>Pandas</vt:lpstr>
      <vt:lpstr>Astropy</vt:lpstr>
      <vt:lpstr>Astropy</vt:lpstr>
      <vt:lpstr>Thank you!</vt:lpstr>
      <vt:lpstr>Backup Slides</vt:lpstr>
      <vt:lpstr>Stuff I haven’t gotten to…</vt:lpstr>
      <vt:lpstr>Numba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James</dc:creator>
  <cp:lastModifiedBy>James</cp:lastModifiedBy>
  <cp:revision>127</cp:revision>
  <dcterms:created xsi:type="dcterms:W3CDTF">2016-08-22T17:05:55Z</dcterms:created>
  <dcterms:modified xsi:type="dcterms:W3CDTF">2016-09-14T07:49:31Z</dcterms:modified>
</cp:coreProperties>
</file>