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017F05-9064-4C85-AA7E-1016DAC2EA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D67EF1-78A9-45CF-88CA-E38ED08E9D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64D344-A3F3-4CE6-ADC7-07B98F7498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DCE789-526A-4647-BCE2-851D8869082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310AB7-0426-4E8F-8F72-537F030D8B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9C6597-A9B0-4C2F-BA84-6FCF79A5D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57420A-CDF0-4C0F-83F2-730DEADF35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824E3D-4CAD-4B0D-8653-9640852B3A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90A8AF-DBB2-4605-A7A8-4DD3B70092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C70E9-58F4-4CC0-9B7F-61CD2A554A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D9687B-68B7-4691-9C70-0A9521B884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A84D16-6E24-4DC0-AEA3-152E50F369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733BDB-82D7-4617-B42C-4E2EA03F93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A94310-1299-4CEF-B6E0-EF8FD2D937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311B88-4D0A-4DD1-99B5-6176E765E0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D03650-EB37-48CE-A7E6-790905DCEB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B0CBE7-7933-465E-8762-1D934729D4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1AEB1-3D16-49BB-978B-A36E8084C4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0046BE-C861-4B0D-9090-B03EB4C0C7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5EACA7-071A-4C16-8ACF-6EC46DCD6A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5EB6A3-FF4B-4157-ACCE-A9C3ABC4F0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1AFDD0-AEF4-473D-BDC3-96E86C673B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1E030E-2AE7-49B1-8B0A-2C7433E794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7A786-0099-4766-9260-CE328A3543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E26896-CBA9-45CF-BAF8-53AAD98EFE84}" type="slidenum">
              <a:rPr b="0" lang="en-US" sz="1400" spc="-1" strike="noStrike">
                <a:latin typeface="Times New Roman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178EBF-4C87-4F61-86B0-32233DA446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setuptools.pypa.io/en/latest/references/keywords.html" TargetMode="External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setuptools.pypa.io/en/latest/userguide/index.html" TargetMode="External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github.com/nedbat/scriv/blob/603f8e760ca4a2ab6011c02f3b5cc6dcaaf8c7dc/setup.py#L72" TargetMode="External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.snoopj.dev/SnoopJ/unicodedata2/src/commit/a7ef92c6dbffb5a3bfe198156e5a924d476880eb/setup.py#L21-L25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github.com/numpy/numpy/blob/4adc87dff15a247e417d50f10cc4def8e1c17a03/setup.py#L389" TargetMode="External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396440" y="1956600"/>
            <a:ext cx="7286760" cy="21614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8"/>
          <p:cNvSpPr/>
          <p:nvPr/>
        </p:nvSpPr>
        <p:spPr>
          <a:xfrm>
            <a:off x="468000" y="1198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A whirlwind tour of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077120" y="1550160"/>
            <a:ext cx="8066520" cy="302148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19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setup.cfg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492840" y="1511640"/>
            <a:ext cx="7736400" cy="38617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0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pyproject.toml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92840" y="1511640"/>
            <a:ext cx="7736400" cy="386172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1000800" y="1531440"/>
            <a:ext cx="3906000" cy="735120"/>
          </a:xfrm>
          <a:prstGeom prst="rect">
            <a:avLst/>
          </a:prstGeom>
          <a:solidFill>
            <a:srgbClr val="b2b2b2">
              <a:alpha val="2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5257800" y="1600200"/>
            <a:ext cx="2403000" cy="63000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tkinson Hyperlegible"/>
              </a:rPr>
              <a:t>“</a:t>
            </a:r>
            <a:r>
              <a:rPr b="0" lang="en-US" sz="1800" spc="-1" strike="noStrike">
                <a:latin typeface="Atkinson Hyperlegible"/>
              </a:rPr>
              <a:t>This PEP 517 project uses setuptools”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PlaceHolder 5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pyproject.toml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92840" y="1511640"/>
            <a:ext cx="7736400" cy="386172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1000800" y="2423520"/>
            <a:ext cx="4822560" cy="1771920"/>
          </a:xfrm>
          <a:prstGeom prst="rect">
            <a:avLst/>
          </a:prstGeom>
          <a:solidFill>
            <a:srgbClr val="b2b2b2">
              <a:alpha val="2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/>
          <p:nvPr/>
        </p:nvSpPr>
        <p:spPr>
          <a:xfrm>
            <a:off x="5943600" y="2971800"/>
            <a:ext cx="2971440" cy="104760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tkinson Hyperlegible"/>
              </a:rPr>
              <a:t>PEP 517 metadata</a:t>
            </a:r>
            <a:br>
              <a:rPr sz="1800"/>
            </a:br>
            <a:r>
              <a:rPr b="0" lang="en-US" sz="1800" spc="-1" strike="noStrike">
                <a:latin typeface="Atkinson Hyperlegible"/>
              </a:rPr>
              <a:t>(build system independent)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PlaceHolder 9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pyproject.toml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492840" y="1511640"/>
            <a:ext cx="7736400" cy="386172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1049040" y="4292280"/>
            <a:ext cx="7137360" cy="1012680"/>
          </a:xfrm>
          <a:prstGeom prst="rect">
            <a:avLst/>
          </a:prstGeom>
          <a:solidFill>
            <a:srgbClr val="b2b2b2">
              <a:alpha val="2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826240" y="3484440"/>
            <a:ext cx="2403000" cy="63000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tkinson Hyperlegible"/>
              </a:rPr>
              <a:t>setuptools-specific metadata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1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pyproject.toml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92840" y="1511640"/>
            <a:ext cx="7736400" cy="386172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1049040" y="4292280"/>
            <a:ext cx="1735920" cy="373680"/>
          </a:xfrm>
          <a:prstGeom prst="rect">
            <a:avLst/>
          </a:prstGeom>
          <a:solidFill>
            <a:srgbClr val="b2b2b2">
              <a:alpha val="2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2959200" y="4307760"/>
            <a:ext cx="1827000" cy="32940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tkinson Hyperlegible"/>
              </a:rPr>
              <a:t>Note: not plural!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PlaceHolder 20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pyproject.toml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The gimmes: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name, version, author, description,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install_requires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Package discovery: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packages, package_dir, package_data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The weirdos: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cmdclass, ext_modules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tkinson Hyperlegible"/>
                <a:hlinkClick r:id="rId1"/>
              </a:rPr>
              <a:t>https://setuptools.pypa.io/en/latest/references/keywords.html</a:t>
            </a:r>
            <a:r>
              <a:rPr b="0" lang="en-US" sz="2800" spc="-1" strike="noStrike">
                <a:latin typeface="Atkinson Hyperlegible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r>
              <a:rPr b="0" lang="en-US" sz="4400" spc="-1" strike="noStrike">
                <a:latin typeface="Atkinson Hyperlegible"/>
                <a:ea typeface="Microsoft YaHei"/>
              </a:rPr>
              <a:t> metadata fields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tkinson Hyperlegible"/>
              </a:rPr>
              <a:t>Intermezzo: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tkinson Hyperlegible"/>
              </a:rPr>
              <a:t>why so many ways to do it?!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971800" y="330120"/>
            <a:ext cx="4669560" cy="46267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2971800" y="5029200"/>
            <a:ext cx="4571640" cy="46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tkinson Hyperlegible"/>
              </a:rPr>
              <a:t>Comic by xkcd, used under the terms of CC-BY-NC 2.5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Atkinson Hyperlegible"/>
              </a:rPr>
              <a:t>https://xkcd.com/1987/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A brief history of Python packaging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</a:rPr>
              <a:t>Ancient pre-history: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</a:rPr>
              <a:t>No formal concept of packaging!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  <a:ea typeface="Microsoft YaHei"/>
              </a:rPr>
              <a:t>A bunch of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.py</a:t>
            </a:r>
            <a:r>
              <a:rPr b="0" lang="en-US" sz="2800" spc="-1" strike="noStrike">
                <a:latin typeface="Atkinson Hyperlegible"/>
                <a:ea typeface="Microsoft YaHei"/>
              </a:rPr>
              <a:t> goes from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[HERE]</a:t>
            </a:r>
            <a:r>
              <a:rPr b="0" lang="en-US" sz="2800" spc="-1" strike="noStrike">
                <a:latin typeface="Atkinson Hyperlegible"/>
                <a:ea typeface="Microsoft YaHei"/>
              </a:rPr>
              <a:t> to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[THERE]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What if we could formalize that 🤔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“</a:t>
            </a:r>
            <a:r>
              <a:rPr b="0" lang="en-US" sz="4400" spc="-1" strike="noStrike">
                <a:latin typeface="Atkinson Hyperlegible"/>
              </a:rPr>
              <a:t>big ideas”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</a:rPr>
              <a:t>Goal is to give you a roadmap, </a:t>
            </a:r>
            <a:r>
              <a:rPr b="0" lang="en-US" sz="3200" spc="-1" strike="noStrike" u="sng">
                <a:uFillTx/>
                <a:latin typeface="Atkinson Hyperlegible"/>
              </a:rPr>
              <a:t>not</a:t>
            </a:r>
            <a:r>
              <a:rPr b="0" lang="en-US" sz="3200" spc="-1" strike="noStrike">
                <a:latin typeface="Atkinson Hyperlegible"/>
              </a:rPr>
              <a:t> a comprehensive understanding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2800" spc="-1" strike="noStrike">
                <a:latin typeface="Atkinson Hyperlegible"/>
              </a:rPr>
              <a:t> User Guide is fantastic (if not thrilling) reading: </a:t>
            </a:r>
            <a:r>
              <a:rPr b="0" lang="en-US" sz="2800" spc="-1" strike="noStrike" u="sng">
                <a:solidFill>
                  <a:srgbClr val="0000ff"/>
                </a:solidFill>
                <a:uFillTx/>
                <a:latin typeface="Atkinson Hyperlegible"/>
                <a:hlinkClick r:id="rId1"/>
              </a:rPr>
              <a:t>https://setuptools.pypa.io/en/latest/userguide/index.html</a:t>
            </a:r>
            <a:r>
              <a:rPr b="0" lang="en-US" sz="2800" spc="-1" strike="noStrike">
                <a:latin typeface="Atkinson Hyperlegible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3200" spc="-1" strike="noStrike">
                <a:latin typeface="Atkinson Hyperlegible"/>
              </a:rPr>
              <a:t> is a tool for building distributable packages for Python software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tkinson Hyperlegible"/>
              </a:rPr>
              <a:t>Including </a:t>
            </a:r>
            <a:r>
              <a:rPr b="0" lang="en-US" sz="2800" spc="-1" strike="noStrike" u="sng">
                <a:uFillTx/>
                <a:latin typeface="Atkinson Hyperlegible"/>
              </a:rPr>
              <a:t>metadata</a:t>
            </a:r>
            <a:r>
              <a:rPr b="0" lang="en-US" sz="2800" spc="-1" strike="noStrike">
                <a:latin typeface="Atkinson Hyperlegible"/>
              </a:rPr>
              <a:t> about dependencies, etc.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</a:rPr>
              <a:t>Can be used in imperative or declarative styles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</a:rPr>
              <a:t>Capable of building components written in not-Python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A brief history of Python packaging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distutils</a:t>
            </a:r>
            <a:r>
              <a:rPr b="0" lang="en-US" sz="3200" spc="-1" strike="noStrike">
                <a:latin typeface="Atkinson Hyperlegible"/>
              </a:rPr>
              <a:t> is born, quickly added to the stdlib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setup.py, setup.cfg</a:t>
            </a:r>
            <a:r>
              <a:rPr b="0" lang="en-US" sz="3200" spc="-1" strike="noStrike">
                <a:latin typeface="Atkinson Hyperlegible"/>
                <a:ea typeface="Microsoft YaHei"/>
              </a:rPr>
              <a:t> come into existence here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The concept of a “distribution” formalizes “a bunch of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.py</a:t>
            </a:r>
            <a:r>
              <a:rPr b="0" lang="en-US" sz="3200" spc="-1" strike="noStrike">
                <a:latin typeface="Atkinson Hyperlegible"/>
                <a:ea typeface="Microsoft YaHei"/>
              </a:rPr>
              <a:t>”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  <a:ea typeface="Microsoft YaHei"/>
              </a:rPr>
              <a:t>But some problems are left unsolved, many of them about package metadata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A brief history of Python packaging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3200" spc="-1" strike="noStrike">
                <a:latin typeface="Atkinson Hyperlegible"/>
              </a:rPr>
              <a:t> is born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Based on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distutils</a:t>
            </a:r>
            <a:r>
              <a:rPr b="0" lang="en-US" sz="3200" spc="-1" strike="noStrike">
                <a:latin typeface="Atkinson Hyperlegible"/>
                <a:ea typeface="Microsoft YaHei"/>
              </a:rPr>
              <a:t>, but substantially more capable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  <a:ea typeface="Microsoft YaHei"/>
              </a:rPr>
              <a:t>Package metadata!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  <a:ea typeface="Microsoft YaHei"/>
              </a:rPr>
              <a:t>Extension modules! (i.e. written in not-Python)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Not part of stdlib, but this allows it to move quickly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  <a:ea typeface="Microsoft YaHei"/>
              </a:rPr>
              <a:t>Eventually, it even absorbed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distutils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A brief history of Python packaging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</a:rPr>
              <a:t>Concurrently, tools for ‘installing’ and otherwise juggling distributions also come into existence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easy_install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wheel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pip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These influence and are influenced by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A brief history of Python packaging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For a ‘long’ time,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r>
              <a:rPr b="0" lang="en-US" sz="3200" spc="-1" strike="noStrike">
                <a:latin typeface="Atkinson Hyperlegible"/>
                <a:ea typeface="Microsoft YaHei"/>
              </a:rPr>
              <a:t> is the way things get done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Desire for some more flexibility leads to PEP 517/518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  <a:ea typeface="Microsoft YaHei"/>
              </a:rPr>
              <a:t>Formal division between building distributions (“build backend”) and installing them (“integration frontend”)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r>
              <a:rPr b="0" lang="en-US" sz="3200" spc="-1" strike="noStrike">
                <a:latin typeface="Atkinson Hyperlegible"/>
                <a:ea typeface="Microsoft YaHei"/>
              </a:rPr>
              <a:t> is compatible with the modern way, it is </a:t>
            </a:r>
            <a:r>
              <a:rPr b="1" lang="en-US" sz="3200" spc="-1" strike="noStrike">
                <a:latin typeface="Atkinson Hyperlegible"/>
                <a:ea typeface="Microsoft YaHei"/>
              </a:rPr>
              <a:t>not</a:t>
            </a:r>
            <a:r>
              <a:rPr b="0" lang="en-US" sz="3200" spc="-1" strike="noStrike">
                <a:latin typeface="Atkinson Hyperlegible"/>
                <a:ea typeface="Microsoft YaHei"/>
              </a:rPr>
              <a:t> obsolete as is often claimed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tkinson Hyperlegible"/>
                <a:ea typeface="Microsoft YaHei"/>
              </a:rPr>
              <a:t>“</a:t>
            </a:r>
            <a:r>
              <a:rPr b="0" lang="en-US" sz="2800" spc="-1" strike="noStrike">
                <a:latin typeface="Atkinson Hyperlegible"/>
                <a:ea typeface="Microsoft YaHei"/>
              </a:rPr>
              <a:t>Reports of my death are greatly exaggerated” -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529920" y="228600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  <a:ea typeface="Microsoft YaHei"/>
              </a:rPr>
              <a:t>A taste of advanced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  <a:ea typeface="Microsoft YaHei"/>
              </a:rPr>
              <a:t>Advanced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</a:rPr>
              <a:t>Loading requirements from a file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tkinson Hyperlegible"/>
                <a:hlinkClick r:id="rId1"/>
              </a:rPr>
              <a:t>https://github.com/nedbat/scriv/blob/603f8e760ca4a2ab6011c02f3b5cc6dcaaf8c7dc/setup.py#L72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Building an extension module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https://git.snoopj.dev/SnoopJ/unicodedata2/src/commit/a7ef92c6dbffb5a3bfe198156e5a924d476880eb/setup.py#L21-L25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  <a:ea typeface="Microsoft YaHei"/>
              </a:rPr>
              <a:t>Advanced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Custom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cmdclass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Microsoft YaHei"/>
                <a:hlinkClick r:id="rId1"/>
              </a:rPr>
              <a:t>https://github.com/numpy/numpy/blob/4adc87dff15a247e417d50f10cc4def8e1c17a03/setup.py#L389</a:t>
            </a:r>
            <a:r>
              <a:rPr b="0" lang="en-US" sz="3200" spc="-1" strike="noStrike">
                <a:latin typeface="Arial"/>
                <a:ea typeface="Microsoft YaHei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22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  <a:ea typeface="Microsoft YaHei"/>
              </a:rPr>
              <a:t>Advanced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Thank you!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“</a:t>
            </a:r>
            <a:r>
              <a:rPr b="0" lang="en-US" sz="4400" spc="-1" strike="noStrike">
                <a:latin typeface="Atkinson Hyperlegible"/>
              </a:rPr>
              <a:t>small ideas”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3200" spc="-1" strike="noStrike">
                <a:latin typeface="Atkinson Hyperlegible"/>
              </a:rPr>
              <a:t> is a tool that ‘</a:t>
            </a:r>
            <a:r>
              <a:rPr b="0" lang="en-US" sz="3200" spc="-1" strike="noStrike">
                <a:latin typeface="Atkinson Hyperlegible"/>
                <a:ea typeface="Microsoft YaHei"/>
              </a:rPr>
              <a:t>eats’ metadata and spits out an installable package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.whl</a:t>
            </a:r>
            <a:r>
              <a:rPr b="0" lang="en-US" sz="3200" spc="-1" strike="noStrike">
                <a:latin typeface="Atkinson Hyperlegible"/>
                <a:ea typeface="Microsoft YaHei"/>
              </a:rPr>
              <a:t> or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.tar.gz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r>
              <a:rPr b="0" lang="en-US" sz="3200" spc="-1" strike="noStrike">
                <a:latin typeface="Atkinson Hyperlegible"/>
                <a:ea typeface="Microsoft YaHei"/>
              </a:rPr>
              <a:t> is one tool among many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tkinson Hyperlegible"/>
              </a:rPr>
              <a:t>setuptools -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The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setuptools</a:t>
            </a:r>
            <a:r>
              <a:rPr b="0" lang="en-US" sz="3200" spc="-1" strike="noStrike">
                <a:latin typeface="Atkinson Hyperlegible"/>
                <a:ea typeface="Microsoft YaHei"/>
              </a:rPr>
              <a:t> user fills in two distinct types of </a:t>
            </a:r>
            <a:r>
              <a:rPr b="0" lang="en-US" sz="3200" spc="-1" strike="noStrike">
                <a:latin typeface="Atkinson Hyperlegible"/>
                <a:ea typeface="Microsoft YaHei"/>
              </a:rPr>
              <a:t>information: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  <a:ea typeface="Microsoft YaHei"/>
              </a:rPr>
              <a:t>Project metadata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  <a:ea typeface="Microsoft YaHei"/>
              </a:rPr>
              <a:t>Build-time executable code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4400" spc="-1" strike="noStrike">
                <a:latin typeface="Atkinson Hyperlegible"/>
              </a:rPr>
              <a:t> -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Two types of information: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Project metadata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setup()</a:t>
            </a:r>
            <a:r>
              <a:rPr b="0" lang="en-US" sz="2400" spc="-1" strike="noStrike">
                <a:latin typeface="Atkinson Hyperlegible"/>
                <a:ea typeface="Microsoft YaHei"/>
              </a:rPr>
              <a:t> function in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setup.py</a:t>
            </a:r>
            <a:r>
              <a:rPr b="0" lang="en-US" sz="2400" spc="-1" strike="noStrike">
                <a:latin typeface="Atkinson Hyperlegible"/>
                <a:ea typeface="Microsoft YaHei"/>
              </a:rPr>
              <a:t>, OR static data in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setup.cfg</a:t>
            </a:r>
            <a:r>
              <a:rPr b="0" lang="en-US" sz="2400" spc="-1" strike="noStrike">
                <a:latin typeface="Atkinson Hyperlegible"/>
                <a:ea typeface="Microsoft YaHei"/>
              </a:rPr>
              <a:t>,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pyproject.toml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tkinson Hyperlegible"/>
                <a:ea typeface="Microsoft YaHei"/>
              </a:rPr>
              <a:t>The name of the distribution (what you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pip install</a:t>
            </a:r>
            <a:r>
              <a:rPr b="0" lang="en-US" sz="2400" spc="-1" strike="noStrike">
                <a:latin typeface="Atkinson Hyperlegible"/>
                <a:ea typeface="Microsoft YaHei"/>
              </a:rPr>
              <a:t>), version number, dependencies, license, etc.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999999"/>
                </a:solidFill>
                <a:latin typeface="Atkinson Hyperlegible"/>
                <a:ea typeface="Microsoft YaHei"/>
              </a:rPr>
              <a:t>Build-time executable code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4400" spc="-1" strike="noStrike">
                <a:latin typeface="Atkinson Hyperlegible"/>
              </a:rPr>
              <a:t> -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Two types of information: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999999"/>
                </a:solidFill>
                <a:latin typeface="Atkinson Hyperlegible"/>
              </a:rPr>
              <a:t>Project metadata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Atkinson Hyperlegible"/>
              </a:rPr>
              <a:t>Build-time executable code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tkinson Hyperlegible"/>
              </a:rPr>
              <a:t>Does any number of things at (</a:t>
            </a:r>
            <a:r>
              <a:rPr b="0" lang="en-US" sz="2400" spc="-1" strike="noStrike" u="sng">
                <a:uFillTx/>
                <a:latin typeface="Atkinson Hyperlegible"/>
              </a:rPr>
              <a:t>only</a:t>
            </a:r>
            <a:r>
              <a:rPr b="0" lang="en-US" sz="2400" spc="-1" strike="noStrike">
                <a:latin typeface="Atkinson Hyperlegible"/>
              </a:rPr>
              <a:t>) build time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tkinson Hyperlegible"/>
              </a:rPr>
              <a:t>Truly arbitrary! Powerful, but easy to write obscure things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tkinson Hyperlegible"/>
                <a:ea typeface="Microsoft YaHei"/>
              </a:rPr>
              <a:t>Exclusively in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setup.py</a:t>
            </a:r>
            <a:r>
              <a:rPr b="0" lang="en-US" sz="2400" spc="-1" strike="noStrike">
                <a:latin typeface="Atkinson Hyperlegible"/>
                <a:ea typeface="Microsoft YaHei"/>
              </a:rPr>
              <a:t> or things run by 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</a:rPr>
              <a:t>setuptools</a:t>
            </a:r>
            <a:r>
              <a:rPr b="0" lang="en-US" sz="4400" spc="-1" strike="noStrike">
                <a:latin typeface="Atkinson Hyperlegible"/>
              </a:rPr>
              <a:t> - 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tkinson Hyperlegible"/>
                <a:ea typeface="Microsoft YaHei"/>
              </a:rPr>
              <a:t>Important note: once upon a time, users ran </a:t>
            </a: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setup.py</a:t>
            </a:r>
            <a:r>
              <a:rPr b="0" lang="en-US" sz="3200" spc="-1" strike="noStrike">
                <a:latin typeface="Atkinson Hyperlegible"/>
                <a:ea typeface="Microsoft YaHei"/>
              </a:rPr>
              <a:t> directly, e.g.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python3 setup.py install</a:t>
            </a:r>
            <a:endParaRPr b="0" lang="en-US" sz="26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python3 setup.py develop</a:t>
            </a:r>
            <a:endParaRPr b="0" lang="en-US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tkinson Hyperlegible"/>
                <a:ea typeface="Microsoft YaHei"/>
              </a:rPr>
              <a:t>New software SHOULD NOT do this!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09480" y="1371600"/>
            <a:ext cx="8834760" cy="342864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6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setup.py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09480" y="1371600"/>
            <a:ext cx="8834760" cy="34286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5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400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tkinson Hyperlegible"/>
                <a:ea typeface="Microsoft YaHei"/>
              </a:rPr>
              <a:t>Anatomy of a </a:t>
            </a:r>
            <a:r>
              <a:rPr b="0" lang="en-US" sz="4400" spc="-1" strike="noStrike">
                <a:solidFill>
                  <a:srgbClr val="3465a4"/>
                </a:solidFill>
                <a:highlight>
                  <a:srgbClr val="dddddd"/>
                </a:highlight>
                <a:latin typeface="Source Code Pro"/>
                <a:ea typeface="Microsoft YaHei"/>
              </a:rPr>
              <a:t>setup.py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422720" y="1398600"/>
            <a:ext cx="4014720" cy="1012680"/>
          </a:xfrm>
          <a:prstGeom prst="rect">
            <a:avLst/>
          </a:prstGeom>
          <a:solidFill>
            <a:srgbClr val="b2b2b2">
              <a:alpha val="20000"/>
            </a:srgbClr>
          </a:solidFill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6054840" y="1600200"/>
            <a:ext cx="2403000" cy="630000"/>
          </a:xfrm>
          <a:prstGeom prst="rect">
            <a:avLst/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tkinson Hyperlegible"/>
              </a:rPr>
              <a:t>Fundamentally, this is a function call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2024-04-03T09:26:29Z</dcterms:created>
  <dc:creator/>
  <dc:description/>
  <dc:language>en-US</dc:language>
  <cp:lastModifiedBy/>
  <dcterms:modified xsi:type="dcterms:W3CDTF">2024-04-03T20:32:57Z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