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9" r:id="rId4"/>
    <p:sldId id="271" r:id="rId5"/>
    <p:sldId id="263" r:id="rId6"/>
    <p:sldId id="262" r:id="rId7"/>
    <p:sldId id="266" r:id="rId8"/>
    <p:sldId id="261" r:id="rId9"/>
    <p:sldId id="267" r:id="rId10"/>
    <p:sldId id="272" r:id="rId11"/>
    <p:sldId id="268" r:id="rId12"/>
    <p:sldId id="274" r:id="rId13"/>
    <p:sldId id="275" r:id="rId14"/>
    <p:sldId id="269" r:id="rId15"/>
    <p:sldId id="276" r:id="rId16"/>
    <p:sldId id="258" r:id="rId17"/>
    <p:sldId id="277" r:id="rId18"/>
    <p:sldId id="279" r:id="rId19"/>
    <p:sldId id="280" r:id="rId20"/>
    <p:sldId id="265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4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0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84761" autoAdjust="0"/>
  </p:normalViewPr>
  <p:slideViewPr>
    <p:cSldViewPr snapToGrid="0" snapToObjects="1">
      <p:cViewPr varScale="1">
        <p:scale>
          <a:sx n="88" d="100"/>
          <a:sy n="88" d="100"/>
        </p:scale>
        <p:origin x="1398" y="96"/>
      </p:cViewPr>
      <p:guideLst>
        <p:guide orient="horz" pos="2352"/>
        <p:guide pos="2880"/>
        <p:guide pos="960"/>
        <p:guide pos="4848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510" y="1981653"/>
            <a:ext cx="5361690" cy="17559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ontserrat" panose="00000500000000000000" pitchFamily="50" charset="0"/>
              </a:rPr>
              <a:t>A cooling storage ring for an electron-ion collider</a:t>
            </a:r>
            <a:endParaRPr lang="en-US" sz="2800" dirty="0">
              <a:latin typeface="Montserra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774" y="3886200"/>
            <a:ext cx="4907425" cy="1714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Montserrat Light" panose="00000400000000000000" pitchFamily="50" charset="0"/>
              </a:rPr>
              <a:t>James </a:t>
            </a:r>
            <a:r>
              <a:rPr lang="en-US" sz="2000" dirty="0" err="1" smtClean="0">
                <a:latin typeface="Montserrat Light" panose="00000400000000000000" pitchFamily="50" charset="0"/>
              </a:rPr>
              <a:t>Gerity</a:t>
            </a:r>
            <a:r>
              <a:rPr lang="en-US" sz="2000" dirty="0" smtClean="0">
                <a:latin typeface="Montserrat Light" panose="00000400000000000000" pitchFamily="50" charset="0"/>
              </a:rPr>
              <a:t>, </a:t>
            </a:r>
            <a:r>
              <a:rPr lang="en-US" sz="2000" dirty="0" smtClean="0">
                <a:latin typeface="Montserrat Light" panose="00000400000000000000" pitchFamily="50" charset="0"/>
              </a:rPr>
              <a:t>Peter McIntyre</a:t>
            </a:r>
            <a:endParaRPr lang="en-US" sz="2000" dirty="0" smtClean="0">
              <a:latin typeface="Montserrat Light" panose="000004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06" y="674808"/>
            <a:ext cx="4632291" cy="11580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0" y="-47408"/>
            <a:ext cx="5146638" cy="514663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550775" y="6069099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Montserrat Light" panose="00000400000000000000" pitchFamily="50" charset="0"/>
              </a:rPr>
              <a:t>Texas APS Section Meeting, October 30, 2015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50775" y="6296862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Montserrat Light" panose="00000400000000000000" pitchFamily="50" charset="0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14782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FY’02 to FY’11, </a:t>
            </a:r>
            <a:r>
              <a:rPr lang="en-US" dirty="0" err="1" smtClean="0"/>
              <a:t>Tevatron</a:t>
            </a:r>
            <a:r>
              <a:rPr lang="en-US" dirty="0" smtClean="0"/>
              <a:t> peak luminosity was increased by an order of magnitude</a:t>
            </a:r>
          </a:p>
          <a:p>
            <a:pPr lvl="1"/>
            <a:r>
              <a:rPr lang="en-US" dirty="0" smtClean="0"/>
              <a:t>Cooling and </a:t>
            </a:r>
            <a:r>
              <a:rPr lang="en-US" i="1" dirty="0" smtClean="0"/>
              <a:t>stacking</a:t>
            </a:r>
            <a:r>
              <a:rPr lang="en-US" dirty="0" smtClean="0"/>
              <a:t> of beam in the Recycler was essential to this success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32" y="3527473"/>
            <a:ext cx="4644135" cy="31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</a:t>
            </a:r>
            <a:r>
              <a:rPr lang="en-US" i="1" dirty="0" smtClean="0"/>
              <a:t>dedicated</a:t>
            </a:r>
            <a:r>
              <a:rPr lang="en-US" dirty="0" smtClean="0"/>
              <a:t> cooling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Marginal </a:t>
            </a:r>
            <a:r>
              <a:rPr lang="en-US" dirty="0" smtClean="0"/>
              <a:t>cost can be achieved with low-field magnets, use of existing space</a:t>
            </a:r>
          </a:p>
          <a:p>
            <a:r>
              <a:rPr lang="en-US" dirty="0" smtClean="0"/>
              <a:t>Low risk in terms of R&amp;D; extends current technology </a:t>
            </a:r>
            <a:r>
              <a:rPr lang="en-US" i="1" dirty="0" smtClean="0"/>
              <a:t>directly</a:t>
            </a:r>
          </a:p>
          <a:p>
            <a:r>
              <a:rPr lang="en-US" dirty="0" smtClean="0"/>
              <a:t>Augments existing approach, works together with 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parameters and optics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72642" y="2254736"/>
            <a:ext cx="4418608" cy="3665960"/>
            <a:chOff x="0" y="0"/>
            <a:chExt cx="3164453" cy="2625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85" y="0"/>
              <a:ext cx="2744998" cy="26251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9"/>
                <p:cNvSpPr txBox="1"/>
                <p:nvPr/>
              </p:nvSpPr>
              <p:spPr>
                <a:xfrm rot="16200000">
                  <a:off x="-182880" y="1224500"/>
                  <a:ext cx="644055" cy="2782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82880" y="1224500"/>
                  <a:ext cx="644055" cy="2782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0"/>
                <p:cNvSpPr txBox="1"/>
                <p:nvPr/>
              </p:nvSpPr>
              <p:spPr>
                <a:xfrm rot="5400000">
                  <a:off x="2703443" y="1216550"/>
                  <a:ext cx="643890" cy="27813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03443" y="1216550"/>
                  <a:ext cx="643890" cy="2781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2049270"/>
                <a:ext cx="3915443" cy="4076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Cooling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Space charge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6−8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dipole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0.25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2049270"/>
                <a:ext cx="3915443" cy="4076893"/>
              </a:xfrm>
              <a:blipFill rotWithShape="0">
                <a:blip r:embed="rId6"/>
                <a:stretch>
                  <a:fillRect l="-3583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injection optics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67973" y="2172164"/>
            <a:ext cx="4513850" cy="3723188"/>
            <a:chOff x="0" y="0"/>
            <a:chExt cx="2940456" cy="24250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20" y="0"/>
              <a:ext cx="2545715" cy="2425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/>
                <p:cNvSpPr txBox="1"/>
                <p:nvPr/>
              </p:nvSpPr>
              <p:spPr>
                <a:xfrm rot="16200000">
                  <a:off x="-174634" y="1115704"/>
                  <a:ext cx="614919" cy="26565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74634" y="1115704"/>
                  <a:ext cx="614919" cy="2656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4"/>
                <p:cNvSpPr txBox="1"/>
                <p:nvPr/>
              </p:nvSpPr>
              <p:spPr>
                <a:xfrm rot="5400000">
                  <a:off x="2500328" y="1108881"/>
                  <a:ext cx="614762" cy="2654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500328" y="1108881"/>
                  <a:ext cx="614762" cy="2654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/>
          <p:cNvSpPr txBox="1"/>
          <p:nvPr/>
        </p:nvSpPr>
        <p:spPr>
          <a:xfrm>
            <a:off x="633800" y="5895352"/>
            <a:ext cx="334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H. </a:t>
            </a:r>
            <a:r>
              <a:rPr lang="en-US" sz="1200" dirty="0" err="1"/>
              <a:t>Poth</a:t>
            </a:r>
            <a:r>
              <a:rPr lang="en-US" sz="1200" dirty="0"/>
              <a:t>, Electron cooling: Theory, experiment, application, Physics Reports, 196 (1990) 135-297.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85" y="2172164"/>
            <a:ext cx="3723188" cy="3723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1210" y="5895352"/>
            <a:ext cx="334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Dispersive insertion</a:t>
            </a:r>
            <a:r>
              <a:rPr lang="en-US" sz="1200" dirty="0"/>
              <a:t>, allowing side-by-side </a:t>
            </a:r>
            <a:r>
              <a:rPr lang="en-US" sz="1200" dirty="0" smtClean="0"/>
              <a:t>injection of new beam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75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1"/>
            <a:ext cx="8229600" cy="15806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unallocated space in the existing cryostat layout for this additional ring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46925" y="3629871"/>
            <a:ext cx="6450149" cy="2925769"/>
            <a:chOff x="3671887" y="4219983"/>
            <a:chExt cx="5171441" cy="2345751"/>
          </a:xfrm>
        </p:grpSpPr>
        <p:grpSp>
          <p:nvGrpSpPr>
            <p:cNvPr id="5" name="Group 4"/>
            <p:cNvGrpSpPr/>
            <p:nvPr/>
          </p:nvGrpSpPr>
          <p:grpSpPr>
            <a:xfrm>
              <a:off x="4105276" y="4514849"/>
              <a:ext cx="4738052" cy="2050885"/>
              <a:chOff x="4105276" y="4514849"/>
              <a:chExt cx="4738052" cy="2050885"/>
            </a:xfrm>
          </p:grpSpPr>
          <p:pic>
            <p:nvPicPr>
              <p:cNvPr id="12" name="Picture 11"/>
              <p:cNvPicPr/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210"/>
              <a:stretch/>
            </p:blipFill>
            <p:spPr>
              <a:xfrm>
                <a:off x="4105276" y="4514849"/>
                <a:ext cx="4738052" cy="205088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257675" y="4772025"/>
                <a:ext cx="32385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733924" y="5038725"/>
              <a:ext cx="395287" cy="24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/>
            <p:cNvSpPr txBox="1"/>
            <p:nvPr/>
          </p:nvSpPr>
          <p:spPr>
            <a:xfrm>
              <a:off x="3671887" y="4669393"/>
              <a:ext cx="181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Common cryostat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696075" y="5981847"/>
              <a:ext cx="781050" cy="228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4"/>
            <p:cNvSpPr txBox="1"/>
            <p:nvPr/>
          </p:nvSpPr>
          <p:spPr>
            <a:xfrm>
              <a:off x="5229225" y="6056924"/>
              <a:ext cx="1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Collision ring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396593" y="4589315"/>
              <a:ext cx="1118632" cy="78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/>
            <p:nvPr/>
          </p:nvSpPr>
          <p:spPr>
            <a:xfrm>
              <a:off x="5705475" y="421998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Cooling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2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of strongly magnetized and neutralized cooling to understand cooling rates</a:t>
                </a:r>
              </a:p>
              <a:p>
                <a:pPr lvl="1"/>
                <a:r>
                  <a:rPr lang="en-US" dirty="0" smtClean="0"/>
                  <a:t>SBIR submitted</a:t>
                </a:r>
              </a:p>
              <a:p>
                <a:r>
                  <a:rPr lang="en-US" dirty="0" smtClean="0"/>
                  <a:t>Hard characterization of performance benefit to MEIC design</a:t>
                </a:r>
              </a:p>
              <a:p>
                <a:pPr lvl="1"/>
                <a:r>
                  <a:rPr lang="en-US" dirty="0" smtClean="0"/>
                  <a:t>Most importantly,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possible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67585" y="3004741"/>
            <a:ext cx="2480042" cy="107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Thank you!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7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5750" y="2340146"/>
            <a:ext cx="8572500" cy="2828926"/>
            <a:chOff x="285750" y="3732478"/>
            <a:chExt cx="8572500" cy="28289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13" b="19634"/>
            <a:stretch/>
          </p:blipFill>
          <p:spPr>
            <a:xfrm>
              <a:off x="285750" y="3732478"/>
              <a:ext cx="8572500" cy="28289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791075" y="4229100"/>
              <a:ext cx="266700" cy="3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5897" y="3826986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Cooling ring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005897" y="5169072"/>
              <a:ext cx="375603" cy="222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29572" y="5391752"/>
              <a:ext cx="1543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Collision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48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4852" y="2939029"/>
            <a:ext cx="7505699" cy="2188142"/>
            <a:chOff x="742951" y="3943349"/>
            <a:chExt cx="7505699" cy="2188142"/>
          </a:xfrm>
        </p:grpSpPr>
        <p:sp>
          <p:nvSpPr>
            <p:cNvPr id="5" name="Rounded Rectangle 4"/>
            <p:cNvSpPr/>
            <p:nvPr/>
          </p:nvSpPr>
          <p:spPr>
            <a:xfrm>
              <a:off x="74295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 source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3"/>
              <a:endCxn id="7" idx="1"/>
            </p:cNvCxnSpPr>
            <p:nvPr/>
          </p:nvCxnSpPr>
          <p:spPr>
            <a:xfrm>
              <a:off x="2133601" y="4376089"/>
              <a:ext cx="533400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66700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Booster ring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9" idx="1"/>
            </p:cNvCxnSpPr>
            <p:nvPr/>
          </p:nvCxnSpPr>
          <p:spPr>
            <a:xfrm>
              <a:off x="4057651" y="4376089"/>
              <a:ext cx="533400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59105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ring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  <a:endCxn id="11" idx="1"/>
            </p:cNvCxnSpPr>
            <p:nvPr/>
          </p:nvCxnSpPr>
          <p:spPr>
            <a:xfrm>
              <a:off x="5981701" y="4376089"/>
              <a:ext cx="533399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515100" y="4066526"/>
              <a:ext cx="1543049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Collision ring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  <a:endCxn id="13" idx="0"/>
            </p:cNvCxnSpPr>
            <p:nvPr/>
          </p:nvCxnSpPr>
          <p:spPr>
            <a:xfrm>
              <a:off x="5286376" y="4685651"/>
              <a:ext cx="0" cy="397345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591051" y="508299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Electron cooling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3" idx="1"/>
              <a:endCxn id="7" idx="2"/>
            </p:cNvCxnSpPr>
            <p:nvPr/>
          </p:nvCxnSpPr>
          <p:spPr>
            <a:xfrm rot="10800000">
              <a:off x="3362327" y="4685651"/>
              <a:ext cx="1228725" cy="706908"/>
            </a:xfrm>
            <a:prstGeom prst="bentConnector2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1" idx="2"/>
            </p:cNvCxnSpPr>
            <p:nvPr/>
          </p:nvCxnSpPr>
          <p:spPr>
            <a:xfrm rot="5400000">
              <a:off x="6624637" y="4299889"/>
              <a:ext cx="276226" cy="1047750"/>
            </a:xfrm>
            <a:prstGeom prst="bentConnector2">
              <a:avLst/>
            </a:prstGeom>
            <a:ln w="38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238875" y="4376090"/>
              <a:ext cx="0" cy="585787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67626" y="4685651"/>
              <a:ext cx="0" cy="628651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915153" y="5314302"/>
              <a:ext cx="1333497" cy="8171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Dump old beam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2225" y="4929107"/>
              <a:ext cx="89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Physics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7051" y="5395752"/>
              <a:ext cx="1466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Accumulation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2" y="3943349"/>
              <a:ext cx="1619248" cy="18669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49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EIC would provide a powerful probe of unexplored regions of nuclear parameters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2882"/>
          <a:stretch/>
        </p:blipFill>
        <p:spPr>
          <a:xfrm>
            <a:off x="862692" y="3043701"/>
            <a:ext cx="7105650" cy="2902404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220060" y="6345185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1486473" y="5896096"/>
                <a:ext cx="3494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Accessible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with different parameter regimes</a:t>
                </a:r>
                <a:endParaRPr lang="en-US" sz="1200" dirty="0"/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73" y="5896096"/>
                <a:ext cx="34946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"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/>
          <p:cNvSpPr txBox="1"/>
          <p:nvPr/>
        </p:nvSpPr>
        <p:spPr>
          <a:xfrm>
            <a:off x="5084346" y="5887362"/>
            <a:ext cx="349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Uncertainties on gluon and quark helicity contributions to the proton spin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6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8229600" cy="453183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We can associate a temperature with this behavior.  For an isotropic Gaussian distribution: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768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Note: it is common to give “temperature” as </a:t>
                </a:r>
                <a:r>
                  <a:rPr lang="en-US" sz="2400" dirty="0" err="1" smtClean="0"/>
                  <a:t>kT</a:t>
                </a:r>
                <a:r>
                  <a:rPr lang="en-US" sz="2400" dirty="0" smtClean="0"/>
                  <a:t> in units of eV for convenience, but the concept is unaltered.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8229600" cy="4531834"/>
              </a:xfrm>
              <a:blipFill rotWithShape="0">
                <a:blip r:embed="rId3"/>
                <a:stretch>
                  <a:fillRect l="-1704" t="-174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81502" y="2525603"/>
            <a:ext cx="6281738" cy="2777839"/>
            <a:chOff x="1490663" y="4395358"/>
            <a:chExt cx="6281738" cy="27778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0663" y="4395358"/>
              <a:ext cx="6281738" cy="19700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0663" y="6711532"/>
              <a:ext cx="6281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Figure from “</a:t>
              </a:r>
              <a:r>
                <a:rPr lang="en-US" sz="1200" dirty="0"/>
                <a:t>Siberian Snakes in high-energy </a:t>
              </a:r>
              <a:r>
                <a:rPr lang="en-US" sz="1200" dirty="0" smtClean="0"/>
                <a:t>accelerators” Mane et. </a:t>
              </a:r>
              <a:r>
                <a:rPr lang="en-US" sz="1200" dirty="0"/>
                <a:t>al (</a:t>
              </a:r>
              <a:r>
                <a:rPr lang="en-US" sz="1200" dirty="0" smtClean="0"/>
                <a:t>2005)</a:t>
              </a:r>
              <a:br>
                <a:rPr lang="en-US" sz="1200" dirty="0" smtClean="0"/>
              </a:br>
              <a:r>
                <a:rPr lang="en-US" sz="1200" dirty="0" smtClean="0"/>
                <a:t>http</a:t>
              </a:r>
              <a:r>
                <a:rPr lang="en-US" sz="1200" dirty="0"/>
                <a:t>://</a:t>
              </a:r>
              <a:r>
                <a:rPr lang="en-US" sz="1200" dirty="0" smtClean="0"/>
                <a:t>dx.doi.org/10.1088/0954-3899/31/9/R01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5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are the sea quarks and gluons, and their spins, distributed in space and momentum inside the nucleon?</a:t>
            </a:r>
          </a:p>
          <a:p>
            <a:r>
              <a:rPr lang="en-US" dirty="0"/>
              <a:t>Where does the saturation of gluon densities set in</a:t>
            </a:r>
            <a:r>
              <a:rPr lang="en-US" dirty="0" smtClean="0"/>
              <a:t>?</a:t>
            </a:r>
          </a:p>
          <a:p>
            <a:r>
              <a:rPr lang="en-US" dirty="0"/>
              <a:t>How does the nuclear environment aﬀect the distribution of quarks </a:t>
            </a:r>
            <a:r>
              <a:rPr lang="en-US" dirty="0" smtClean="0"/>
              <a:t>and gluons </a:t>
            </a:r>
            <a:r>
              <a:rPr lang="en-US" dirty="0"/>
              <a:t>and their interactions in nuclei?</a:t>
            </a:r>
            <a:endParaRPr lang="en-US" dirty="0" smtClean="0"/>
          </a:p>
        </p:txBody>
      </p:sp>
      <p:sp>
        <p:nvSpPr>
          <p:cNvPr id="4" name="TextBox 4"/>
          <p:cNvSpPr txBox="1"/>
          <p:nvPr/>
        </p:nvSpPr>
        <p:spPr>
          <a:xfrm>
            <a:off x="862692" y="6208515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See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6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57" y="2471057"/>
            <a:ext cx="3685043" cy="2372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4746171" cy="40768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Medium-energy Electron-Ion Collider</a:t>
            </a:r>
            <a:r>
              <a:rPr lang="en-US" dirty="0"/>
              <a:t> is </a:t>
            </a:r>
            <a:r>
              <a:rPr lang="en-US" dirty="0" smtClean="0">
                <a:sym typeface="Wingdings" panose="05000000000000000000" pitchFamily="2" charset="2"/>
              </a:rPr>
              <a:t>Jefferson Lab’s EIC design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Fig. 8 geometry preserves spin polarization </a:t>
            </a:r>
            <a:r>
              <a:rPr lang="en-US" i="1" dirty="0" smtClean="0">
                <a:sym typeface="Wingdings" panose="05000000000000000000" pitchFamily="2" charset="2"/>
              </a:rPr>
              <a:t>naturally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09948" y="4865511"/>
            <a:ext cx="347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Luminosity is inversely proportional to normalized emittance (phase space area):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spcBef>
                    <a:spcPts val="100"/>
                  </a:spcBef>
                </a:pPr>
                <a:r>
                  <a:rPr lang="en-US" b="1" dirty="0" err="1" smtClean="0"/>
                  <a:t>Liouville’s</a:t>
                </a:r>
                <a:r>
                  <a:rPr lang="en-US" b="1" dirty="0" smtClean="0"/>
                  <a:t> theorem</a:t>
                </a:r>
                <a:r>
                  <a:rPr lang="en-US" b="0" dirty="0" smtClean="0"/>
                  <a:t> means we can’t increase phase space density (shrink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 smtClean="0"/>
                  <a:t>) using any of the periodic elements of our system (i.e. focusing)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  <a:blipFill rotWithShape="0">
                <a:blip r:embed="rId3"/>
                <a:stretch>
                  <a:fillRect l="-1481" t="-3139" b="-4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5132965" cy="4076893"/>
          </a:xfrm>
        </p:spPr>
        <p:txBody>
          <a:bodyPr/>
          <a:lstStyle/>
          <a:p>
            <a:r>
              <a:rPr lang="en-US" dirty="0" smtClean="0"/>
              <a:t>In any accelerator, our beam of particles has a finite velocity spread.</a:t>
            </a:r>
          </a:p>
          <a:p>
            <a:endParaRPr lang="en-US" b="0" dirty="0" smtClean="0"/>
          </a:p>
        </p:txBody>
      </p:sp>
      <p:grpSp>
        <p:nvGrpSpPr>
          <p:cNvPr id="135" name="Group 134"/>
          <p:cNvGrpSpPr/>
          <p:nvPr/>
        </p:nvGrpSpPr>
        <p:grpSpPr>
          <a:xfrm>
            <a:off x="5553833" y="2278577"/>
            <a:ext cx="3590167" cy="3459039"/>
            <a:chOff x="1748016" y="2170795"/>
            <a:chExt cx="3590167" cy="3459039"/>
          </a:xfrm>
        </p:grpSpPr>
        <p:grpSp>
          <p:nvGrpSpPr>
            <p:cNvPr id="5" name="Group 4"/>
            <p:cNvGrpSpPr/>
            <p:nvPr/>
          </p:nvGrpSpPr>
          <p:grpSpPr>
            <a:xfrm>
              <a:off x="2280627" y="2170795"/>
              <a:ext cx="2529694" cy="2529695"/>
              <a:chOff x="957905" y="4083197"/>
              <a:chExt cx="2229633" cy="22296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57905" y="4083197"/>
                <a:ext cx="2229633" cy="22296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459246">
                <a:off x="1721989" y="4609289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863276" y="487560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745332" y="5184578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20985938">
                <a:off x="2159776" y="5418589"/>
                <a:ext cx="683125" cy="14820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124472">
                <a:off x="1621779" y="5699820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147872" y="4397210"/>
                <a:ext cx="357749" cy="15108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20943528">
                <a:off x="1426192" y="4384110"/>
                <a:ext cx="638278" cy="1260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605116">
                <a:off x="1259698" y="4857378"/>
                <a:ext cx="414699" cy="15091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0918696">
                <a:off x="2487788" y="4764309"/>
                <a:ext cx="353123" cy="13384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889034">
                <a:off x="2217503" y="5741764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20738721">
                <a:off x="1621454" y="5995322"/>
                <a:ext cx="360797" cy="13420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133264" y="5399607"/>
                <a:ext cx="730012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2377026" y="5126437"/>
                <a:ext cx="338489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1133264" y="5120683"/>
                <a:ext cx="286770" cy="148144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48016" y="4798837"/>
              <a:ext cx="3590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beam seen from stationary (lab) 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37354" y="2229389"/>
            <a:ext cx="2828305" cy="3520208"/>
            <a:chOff x="5465683" y="2635347"/>
            <a:chExt cx="2828305" cy="3520208"/>
          </a:xfrm>
        </p:grpSpPr>
        <p:grpSp>
          <p:nvGrpSpPr>
            <p:cNvPr id="23" name="Group 22"/>
            <p:cNvGrpSpPr/>
            <p:nvPr/>
          </p:nvGrpSpPr>
          <p:grpSpPr>
            <a:xfrm>
              <a:off x="5614613" y="2635347"/>
              <a:ext cx="2531784" cy="2531786"/>
              <a:chOff x="4576511" y="4041378"/>
              <a:chExt cx="2229632" cy="22296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576511" y="4041378"/>
                <a:ext cx="2229632" cy="22296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459246">
                <a:off x="5795733" y="4663462"/>
                <a:ext cx="260866" cy="14809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4720061">
                <a:off x="5986930" y="4470072"/>
                <a:ext cx="253012" cy="12809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20943528" flipH="1">
                <a:off x="5608360" y="4326983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20918696">
                <a:off x="6239330" y="4744619"/>
                <a:ext cx="242063" cy="1332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20943528" flipH="1">
                <a:off x="5015113" y="49276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20943528" flipH="1">
                <a:off x="5488989" y="513644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20943528" flipH="1">
                <a:off x="5962865" y="51888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20943528" flipH="1">
                <a:off x="5252002" y="4691216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7527235">
                <a:off x="5002467" y="530186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7456562">
                <a:off x="5309588" y="586455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13932068">
                <a:off x="5780715" y="57509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6086087" y="4975366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20097261">
                <a:off x="6025777" y="55154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>
              <a:xfrm rot="4785057">
                <a:off x="5166693" y="4367282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2095431">
                <a:off x="4840594" y="464395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ight Arrow 40"/>
              <p:cNvSpPr/>
              <p:nvPr/>
            </p:nvSpPr>
            <p:spPr>
              <a:xfrm rot="2696450">
                <a:off x="5063638" y="562252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20279185">
                <a:off x="5574831" y="486991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 rot="19160558">
                <a:off x="5596754" y="5465308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 rot="16200000">
                <a:off x="4779206" y="512855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2353968">
                <a:off x="5315458" y="5363073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17232483">
                <a:off x="6362773" y="534163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65683" y="5324558"/>
              <a:ext cx="2828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</a:t>
              </a:r>
              <a:r>
                <a:rPr lang="en-US" sz="2400" dirty="0"/>
                <a:t>b</a:t>
              </a:r>
              <a:r>
                <a:rPr lang="en-US" sz="2400" dirty="0" smtClean="0"/>
                <a:t>eam seen from moving frame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</p:spPr>
            <p:txBody>
              <a:bodyPr/>
              <a:lstStyle/>
              <a:p>
                <a:r>
                  <a:rPr lang="en-US" dirty="0"/>
                  <a:t>In any accelerator, our beam of particles has a finite velocity spread.</a:t>
                </a:r>
              </a:p>
              <a:p>
                <a:r>
                  <a:rPr lang="en-US" dirty="0" smtClean="0"/>
                  <a:t>In a frame moving with the average velocity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the motion is analogous to that of a gas!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  <a:blipFill rotWithShape="0">
                <a:blip r:embed="rId3"/>
                <a:stretch>
                  <a:fillRect l="-273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6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cool a gas?  Mix with a colder one!</a:t>
            </a:r>
          </a:p>
          <a:p>
            <a:r>
              <a:rPr lang="en-US" dirty="0" smtClean="0"/>
              <a:t>Coulomb collision with ‘cold’ electrons drives velocity profiles to equilibrium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0072" y="3885474"/>
            <a:ext cx="6123856" cy="2717517"/>
            <a:chOff x="746694" y="2259675"/>
            <a:chExt cx="7840984" cy="347950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46694" y="2261766"/>
              <a:ext cx="3590167" cy="3469999"/>
              <a:chOff x="1685995" y="2170795"/>
              <a:chExt cx="3590167" cy="3469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16232" y="2170795"/>
                <a:ext cx="2529694" cy="2529695"/>
                <a:chOff x="901150" y="4083197"/>
                <a:chExt cx="2229633" cy="2229633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901150" y="4083197"/>
                  <a:ext cx="2229633" cy="22296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 rot="459246">
                  <a:off x="1721989" y="4609289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ight Arrow 8"/>
                <p:cNvSpPr/>
                <p:nvPr/>
              </p:nvSpPr>
              <p:spPr>
                <a:xfrm>
                  <a:off x="1863276" y="4875600"/>
                  <a:ext cx="309650" cy="167839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1745332" y="5184578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20985938">
                  <a:off x="2159776" y="5418589"/>
                  <a:ext cx="683125" cy="14820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 rot="1124472">
                  <a:off x="1621779" y="5699820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2147872" y="4397210"/>
                  <a:ext cx="357749" cy="15108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 rot="20943528">
                  <a:off x="1426192" y="4384110"/>
                  <a:ext cx="638278" cy="126022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 rot="605116">
                  <a:off x="1259698" y="4857378"/>
                  <a:ext cx="414699" cy="15091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 rot="20918696">
                  <a:off x="2487788" y="4764309"/>
                  <a:ext cx="353123" cy="13384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 rot="889034">
                  <a:off x="2217503" y="5741764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ight Arrow 17"/>
                <p:cNvSpPr/>
                <p:nvPr/>
              </p:nvSpPr>
              <p:spPr>
                <a:xfrm rot="20738721">
                  <a:off x="1621454" y="5995322"/>
                  <a:ext cx="360797" cy="13420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ight Arrow 18"/>
                <p:cNvSpPr/>
                <p:nvPr/>
              </p:nvSpPr>
              <p:spPr>
                <a:xfrm>
                  <a:off x="1133264" y="5399607"/>
                  <a:ext cx="730012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377026" y="5126437"/>
                  <a:ext cx="338489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1133264" y="5120683"/>
                  <a:ext cx="286770" cy="148144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685995" y="4809797"/>
                <a:ext cx="35901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Ion beam seen from stationary (lab) frame</a:t>
                </a:r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62012" y="2259675"/>
              <a:ext cx="4125666" cy="3479509"/>
              <a:chOff x="4817003" y="2686863"/>
              <a:chExt cx="4125666" cy="3479509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817003" y="2686863"/>
                <a:ext cx="4125666" cy="3479509"/>
                <a:chOff x="4817003" y="2686863"/>
                <a:chExt cx="4125666" cy="347950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5614613" y="2686863"/>
                  <a:ext cx="2531784" cy="2531786"/>
                  <a:chOff x="4576511" y="4086746"/>
                  <a:chExt cx="2229632" cy="2229634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4576511" y="4086746"/>
                    <a:ext cx="2229632" cy="222963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ight Arrow 111"/>
                  <p:cNvSpPr/>
                  <p:nvPr/>
                </p:nvSpPr>
                <p:spPr>
                  <a:xfrm rot="459246">
                    <a:off x="5795733" y="4663462"/>
                    <a:ext cx="260866" cy="148095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4720061">
                    <a:off x="5986930" y="4470072"/>
                    <a:ext cx="253012" cy="128097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ight Arrow 113"/>
                  <p:cNvSpPr/>
                  <p:nvPr/>
                </p:nvSpPr>
                <p:spPr>
                  <a:xfrm rot="20943528" flipH="1">
                    <a:off x="5608360" y="4326983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ight Arrow 114"/>
                  <p:cNvSpPr/>
                  <p:nvPr/>
                </p:nvSpPr>
                <p:spPr>
                  <a:xfrm rot="20918696">
                    <a:off x="6239330" y="4744619"/>
                    <a:ext cx="242063" cy="13322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ight Arrow 115"/>
                  <p:cNvSpPr/>
                  <p:nvPr/>
                </p:nvSpPr>
                <p:spPr>
                  <a:xfrm rot="20943528" flipH="1">
                    <a:off x="5015113" y="49276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ight Arrow 116"/>
                  <p:cNvSpPr/>
                  <p:nvPr/>
                </p:nvSpPr>
                <p:spPr>
                  <a:xfrm rot="20943528" flipH="1">
                    <a:off x="5488989" y="513644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20943528" flipH="1">
                    <a:off x="5962865" y="51888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ight Arrow 118"/>
                  <p:cNvSpPr/>
                  <p:nvPr/>
                </p:nvSpPr>
                <p:spPr>
                  <a:xfrm rot="20943528" flipH="1">
                    <a:off x="5252002" y="4691216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7527235">
                    <a:off x="5002467" y="530186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Right Arrow 120"/>
                  <p:cNvSpPr/>
                  <p:nvPr/>
                </p:nvSpPr>
                <p:spPr>
                  <a:xfrm rot="7456562">
                    <a:off x="5309588" y="586455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13932068">
                    <a:off x="5780715" y="57509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>
                    <a:off x="6086087" y="4975366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ight Arrow 123"/>
                  <p:cNvSpPr/>
                  <p:nvPr/>
                </p:nvSpPr>
                <p:spPr>
                  <a:xfrm rot="20097261">
                    <a:off x="6025777" y="55154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Right Arrow 124"/>
                  <p:cNvSpPr/>
                  <p:nvPr/>
                </p:nvSpPr>
                <p:spPr>
                  <a:xfrm rot="4785057">
                    <a:off x="5166693" y="4367282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ight Arrow 125"/>
                  <p:cNvSpPr/>
                  <p:nvPr/>
                </p:nvSpPr>
                <p:spPr>
                  <a:xfrm rot="2095431">
                    <a:off x="4840594" y="4643950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Right Arrow 126"/>
                  <p:cNvSpPr/>
                  <p:nvPr/>
                </p:nvSpPr>
                <p:spPr>
                  <a:xfrm rot="2696450">
                    <a:off x="5063638" y="562252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ight Arrow 127"/>
                  <p:cNvSpPr/>
                  <p:nvPr/>
                </p:nvSpPr>
                <p:spPr>
                  <a:xfrm rot="20279185">
                    <a:off x="5574831" y="486991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ight Arrow 128"/>
                  <p:cNvSpPr/>
                  <p:nvPr/>
                </p:nvSpPr>
                <p:spPr>
                  <a:xfrm rot="19160558">
                    <a:off x="5596754" y="5465308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ight Arrow 129"/>
                  <p:cNvSpPr/>
                  <p:nvPr/>
                </p:nvSpPr>
                <p:spPr>
                  <a:xfrm rot="16200000">
                    <a:off x="4779206" y="512855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Right Arrow 130"/>
                  <p:cNvSpPr/>
                  <p:nvPr/>
                </p:nvSpPr>
                <p:spPr>
                  <a:xfrm rot="2353968">
                    <a:off x="5315458" y="5363073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ight Arrow 131"/>
                  <p:cNvSpPr/>
                  <p:nvPr/>
                </p:nvSpPr>
                <p:spPr>
                  <a:xfrm rot="17232483">
                    <a:off x="6362773" y="534163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817003" y="5338810"/>
                  <a:ext cx="4125666" cy="827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Ion </a:t>
                  </a:r>
                  <a:r>
                    <a:rPr lang="en-US" dirty="0"/>
                    <a:t>b</a:t>
                  </a:r>
                  <a:r>
                    <a:rPr lang="en-US" dirty="0" smtClean="0"/>
                    <a:t>eam seen from moving frame, with electrons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05690" y="2865032"/>
                <a:ext cx="2149648" cy="2209903"/>
                <a:chOff x="5417593" y="3802563"/>
                <a:chExt cx="1980692" cy="2036212"/>
              </a:xfrm>
            </p:grpSpPr>
            <p:sp>
              <p:nvSpPr>
                <p:cNvPr id="25" name="Right Arrow 24"/>
                <p:cNvSpPr/>
                <p:nvPr/>
              </p:nvSpPr>
              <p:spPr>
                <a:xfrm rot="900000">
                  <a:off x="6005513" y="426160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6125869" y="44564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20219175">
                  <a:off x="6313987" y="413818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11643897">
                  <a:off x="6278269" y="46088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ight Arrow 28"/>
                <p:cNvSpPr/>
                <p:nvPr/>
              </p:nvSpPr>
              <p:spPr>
                <a:xfrm rot="2461909">
                  <a:off x="6564018" y="445306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7925913">
                  <a:off x="6355941" y="43916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8140825">
                  <a:off x="5863932" y="481773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18915155">
                  <a:off x="6430669" y="47612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3656134">
                  <a:off x="5939941" y="443656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9822531">
                  <a:off x="6583069" y="49136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2811732">
                  <a:off x="6080830" y="467378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>
                  <a:off x="6071510" y="489040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 rot="900000">
                  <a:off x="6371596" y="49061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>
                  <a:off x="6491952" y="51009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ight Arrow 38"/>
                <p:cNvSpPr/>
                <p:nvPr/>
              </p:nvSpPr>
              <p:spPr>
                <a:xfrm rot="20219175">
                  <a:off x="6680070" y="478274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 rot="11643897">
                  <a:off x="6644352" y="52533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 rot="2461909">
                  <a:off x="6930101" y="509762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 rot="17925913">
                  <a:off x="6722024" y="50362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 rot="8140825">
                  <a:off x="6230015" y="546229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ight Arrow 43"/>
                <p:cNvSpPr/>
                <p:nvPr/>
              </p:nvSpPr>
              <p:spPr>
                <a:xfrm rot="18915155">
                  <a:off x="6796752" y="54057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 rot="13656134">
                  <a:off x="6306024" y="50811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ight Arrow 45"/>
                <p:cNvSpPr/>
                <p:nvPr/>
              </p:nvSpPr>
              <p:spPr>
                <a:xfrm rot="19822531">
                  <a:off x="6949152" y="55581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2811732">
                  <a:off x="6446913" y="53183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6437593" y="553496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ight Arrow 48"/>
                <p:cNvSpPr/>
                <p:nvPr/>
              </p:nvSpPr>
              <p:spPr>
                <a:xfrm rot="900000">
                  <a:off x="5619328" y="47253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>
                <a:xfrm>
                  <a:off x="5739684" y="49202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>
                <a:xfrm rot="20219175">
                  <a:off x="5927802" y="46019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11643897">
                  <a:off x="5892084" y="50726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>
                <a:xfrm rot="2461909">
                  <a:off x="6177833" y="49168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>
                <a:xfrm rot="17925913">
                  <a:off x="5901252" y="528103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ight Arrow 54"/>
                <p:cNvSpPr/>
                <p:nvPr/>
              </p:nvSpPr>
              <p:spPr>
                <a:xfrm rot="8140825">
                  <a:off x="5477747" y="528152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 rot="18915155">
                  <a:off x="6044484" y="52250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ight Arrow 56"/>
                <p:cNvSpPr/>
                <p:nvPr/>
              </p:nvSpPr>
              <p:spPr>
                <a:xfrm rot="13656134">
                  <a:off x="5553756" y="4900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ight Arrow 57"/>
                <p:cNvSpPr/>
                <p:nvPr/>
              </p:nvSpPr>
              <p:spPr>
                <a:xfrm rot="19822531">
                  <a:off x="6191742" y="521989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ight Arrow 58"/>
                <p:cNvSpPr/>
                <p:nvPr/>
              </p:nvSpPr>
              <p:spPr>
                <a:xfrm rot="2811732">
                  <a:off x="5961858" y="48605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ight Arrow 59"/>
                <p:cNvSpPr/>
                <p:nvPr/>
              </p:nvSpPr>
              <p:spPr>
                <a:xfrm>
                  <a:off x="5685325" y="5354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ight Arrow 60"/>
                <p:cNvSpPr/>
                <p:nvPr/>
              </p:nvSpPr>
              <p:spPr>
                <a:xfrm rot="7134986">
                  <a:off x="7271861" y="429620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ight Arrow 61"/>
                <p:cNvSpPr/>
                <p:nvPr/>
              </p:nvSpPr>
              <p:spPr>
                <a:xfrm rot="6234986">
                  <a:off x="7053796" y="43661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ight Arrow 62"/>
                <p:cNvSpPr/>
                <p:nvPr/>
              </p:nvSpPr>
              <p:spPr>
                <a:xfrm rot="4854161">
                  <a:off x="7317463" y="462531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ight Arrow 63"/>
                <p:cNvSpPr/>
                <p:nvPr/>
              </p:nvSpPr>
              <p:spPr>
                <a:xfrm rot="17878883">
                  <a:off x="6869216" y="447744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 rot="8696895">
                  <a:off x="6951689" y="47922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 rot="2560899">
                  <a:off x="7061340" y="46050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ight Arrow 66"/>
                <p:cNvSpPr/>
                <p:nvPr/>
              </p:nvSpPr>
              <p:spPr>
                <a:xfrm rot="14375811">
                  <a:off x="6766097" y="402502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ight Arrow 67"/>
                <p:cNvSpPr/>
                <p:nvPr/>
              </p:nvSpPr>
              <p:spPr>
                <a:xfrm rot="3550141">
                  <a:off x="6684637" y="458871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ight Arrow 68"/>
                <p:cNvSpPr/>
                <p:nvPr/>
              </p:nvSpPr>
              <p:spPr>
                <a:xfrm rot="19891120">
                  <a:off x="7117804" y="41904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ight Arrow 69"/>
                <p:cNvSpPr/>
                <p:nvPr/>
              </p:nvSpPr>
              <p:spPr>
                <a:xfrm rot="4457517">
                  <a:off x="6500057" y="46999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ight Arrow 70"/>
                <p:cNvSpPr/>
                <p:nvPr/>
              </p:nvSpPr>
              <p:spPr>
                <a:xfrm rot="9046718">
                  <a:off x="6853662" y="427018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 rot="6234986">
                  <a:off x="6645636" y="420903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 rot="20526329">
                  <a:off x="5417593" y="47922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 rot="19626329">
                  <a:off x="5662522" y="40967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ight Arrow 74"/>
                <p:cNvSpPr/>
                <p:nvPr/>
              </p:nvSpPr>
              <p:spPr>
                <a:xfrm rot="18245504">
                  <a:off x="5456393" y="4482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ight Arrow 75"/>
                <p:cNvSpPr/>
                <p:nvPr/>
              </p:nvSpPr>
              <p:spPr>
                <a:xfrm rot="9670226">
                  <a:off x="5873256" y="414199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ight Arrow 76"/>
                <p:cNvSpPr/>
                <p:nvPr/>
              </p:nvSpPr>
              <p:spPr>
                <a:xfrm rot="488238">
                  <a:off x="6028594" y="385601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ight Arrow 77"/>
                <p:cNvSpPr/>
                <p:nvPr/>
              </p:nvSpPr>
              <p:spPr>
                <a:xfrm rot="15952242">
                  <a:off x="5820526" y="39174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ight Arrow 78"/>
                <p:cNvSpPr/>
                <p:nvPr/>
              </p:nvSpPr>
              <p:spPr>
                <a:xfrm rot="6167154">
                  <a:off x="5638802" y="454242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ight Arrow 79"/>
                <p:cNvSpPr/>
                <p:nvPr/>
              </p:nvSpPr>
              <p:spPr>
                <a:xfrm rot="16941484">
                  <a:off x="6083989" y="4187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 rot="11682463">
                  <a:off x="5495610" y="41810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ight Arrow 81"/>
                <p:cNvSpPr/>
                <p:nvPr/>
              </p:nvSpPr>
              <p:spPr>
                <a:xfrm rot="17848860">
                  <a:off x="6294723" y="423239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ight Arrow 82"/>
                <p:cNvSpPr/>
                <p:nvPr/>
              </p:nvSpPr>
              <p:spPr>
                <a:xfrm rot="838061">
                  <a:off x="5742744" y="430375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19626329">
                  <a:off x="5852566" y="449071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 rot="7134986">
                  <a:off x="6428632" y="57048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6234986">
                  <a:off x="6210567" y="57748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4854161">
                  <a:off x="6937408" y="39578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17878883">
                  <a:off x="6489161" y="38100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8696895">
                  <a:off x="6571634" y="41248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2560899">
                  <a:off x="6681285" y="39376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4375811">
                  <a:off x="5922868" y="543366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 rot="3550141">
                  <a:off x="6304582" y="392130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 rot="19891120">
                  <a:off x="6274575" y="559911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 rot="4457517">
                  <a:off x="6120002" y="403257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 rot="9046718">
                  <a:off x="6010433" y="56788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 rot="6234986">
                  <a:off x="6662916" y="56499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7134986">
                  <a:off x="5715549" y="519390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6234986">
                  <a:off x="7262840" y="500143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4854161">
                  <a:off x="5761151" y="552300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7878883">
                  <a:off x="7078260" y="51127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8696895">
                  <a:off x="7160733" y="54275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2560899">
                  <a:off x="7270384" y="52403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 rot="14375811">
                  <a:off x="6975141" y="466028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ight Arrow 103"/>
                <p:cNvSpPr/>
                <p:nvPr/>
              </p:nvSpPr>
              <p:spPr>
                <a:xfrm rot="3550141">
                  <a:off x="6893681" y="522397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 rot="19891120">
                  <a:off x="7326848" y="48257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ight Arrow 105"/>
                <p:cNvSpPr/>
                <p:nvPr/>
              </p:nvSpPr>
              <p:spPr>
                <a:xfrm rot="4457517">
                  <a:off x="6709101" y="533525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 rot="9046718">
                  <a:off x="7062706" y="49054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ight Arrow 107"/>
                <p:cNvSpPr/>
                <p:nvPr/>
              </p:nvSpPr>
              <p:spPr>
                <a:xfrm rot="6234986">
                  <a:off x="6854680" y="48442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40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91016"/>
          </a:xfrm>
        </p:spPr>
        <p:txBody>
          <a:bodyPr>
            <a:normAutofit/>
          </a:bodyPr>
          <a:lstStyle/>
          <a:p>
            <a:r>
              <a:rPr lang="en-US" dirty="0" smtClean="0"/>
              <a:t>Existing EIC concepts rely on cooling for performance, but…</a:t>
            </a:r>
          </a:p>
          <a:p>
            <a:r>
              <a:rPr lang="en-US" dirty="0" smtClean="0"/>
              <a:t>The cooling strategies employed are heavy R&amp;D subjects!</a:t>
            </a:r>
          </a:p>
          <a:p>
            <a:pPr lvl="1"/>
            <a:r>
              <a:rPr lang="en-US" dirty="0" smtClean="0"/>
              <a:t>Energy recovery &amp; circulator @ MEIC</a:t>
            </a:r>
          </a:p>
          <a:p>
            <a:pPr lvl="1"/>
            <a:r>
              <a:rPr lang="en-US" dirty="0" smtClean="0"/>
              <a:t>Coherent cooling @ </a:t>
            </a:r>
            <a:r>
              <a:rPr lang="en-US" dirty="0" err="1" smtClean="0"/>
              <a:t>eRHIC</a:t>
            </a:r>
            <a:endParaRPr lang="en-US" dirty="0" smtClean="0"/>
          </a:p>
          <a:p>
            <a:r>
              <a:rPr lang="en-US" dirty="0" smtClean="0"/>
              <a:t>Can more conventional cooling help offset the technical risk?</a:t>
            </a:r>
          </a:p>
        </p:txBody>
      </p:sp>
    </p:spTree>
    <p:extLst>
      <p:ext uri="{BB962C8B-B14F-4D97-AF65-F5344CB8AC3E}">
        <p14:creationId xmlns:p14="http://schemas.microsoft.com/office/powerpoint/2010/main" val="423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591</Words>
  <Application>Microsoft Office PowerPoint</Application>
  <PresentationFormat>On-screen Show (4:3)</PresentationFormat>
  <Paragraphs>104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Times</vt:lpstr>
      <vt:lpstr>Times New Roman</vt:lpstr>
      <vt:lpstr>Wingdings</vt:lpstr>
      <vt:lpstr>Office Theme</vt:lpstr>
      <vt:lpstr>A cooling storage ring for an electron-ion collider</vt:lpstr>
      <vt:lpstr>Why an EIC?</vt:lpstr>
      <vt:lpstr>Questions to be answered</vt:lpstr>
      <vt:lpstr>What is MEIC?</vt:lpstr>
      <vt:lpstr>Electron cooling</vt:lpstr>
      <vt:lpstr>Electron cooling</vt:lpstr>
      <vt:lpstr>Electron cooling</vt:lpstr>
      <vt:lpstr>Electron cooling</vt:lpstr>
      <vt:lpstr>Cooling ring motivation</vt:lpstr>
      <vt:lpstr>Cooling ring motivation</vt:lpstr>
      <vt:lpstr>Motivation for a dedicated cooling ring</vt:lpstr>
      <vt:lpstr>Cooling ring parameters and optics</vt:lpstr>
      <vt:lpstr>Stacking and injection optics</vt:lpstr>
      <vt:lpstr>Cooling ring</vt:lpstr>
      <vt:lpstr>Future Work</vt:lpstr>
      <vt:lpstr>PowerPoint Presentation</vt:lpstr>
      <vt:lpstr>Backup slides</vt:lpstr>
      <vt:lpstr>PowerPoint Presentation</vt:lpstr>
      <vt:lpstr>PowerPoint Presentation</vt:lpstr>
      <vt:lpstr>Electron cooling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James</cp:lastModifiedBy>
  <cp:revision>75</cp:revision>
  <dcterms:created xsi:type="dcterms:W3CDTF">2013-06-18T16:37:55Z</dcterms:created>
  <dcterms:modified xsi:type="dcterms:W3CDTF">2015-10-30T18:33:47Z</dcterms:modified>
</cp:coreProperties>
</file>