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45" r:id="rId3"/>
    <p:sldId id="355" r:id="rId4"/>
    <p:sldId id="356" r:id="rId5"/>
    <p:sldId id="354" r:id="rId6"/>
    <p:sldId id="348" r:id="rId7"/>
    <p:sldId id="357" r:id="rId8"/>
    <p:sldId id="358" r:id="rId9"/>
    <p:sldId id="359" r:id="rId10"/>
    <p:sldId id="360" r:id="rId11"/>
    <p:sldId id="350" r:id="rId12"/>
    <p:sldId id="351" r:id="rId13"/>
    <p:sldId id="361" r:id="rId14"/>
    <p:sldId id="362" r:id="rId15"/>
    <p:sldId id="346" r:id="rId16"/>
    <p:sldId id="366" r:id="rId17"/>
    <p:sldId id="367" r:id="rId18"/>
    <p:sldId id="364" r:id="rId19"/>
    <p:sldId id="347" r:id="rId20"/>
    <p:sldId id="365" r:id="rId21"/>
    <p:sldId id="363" r:id="rId22"/>
    <p:sldId id="352" r:id="rId23"/>
    <p:sldId id="341" r:id="rId24"/>
    <p:sldId id="342" r:id="rId25"/>
    <p:sldId id="349" r:id="rId26"/>
    <p:sldId id="368" r:id="rId27"/>
    <p:sldId id="33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368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g.physics.tamu.edu/docs/condo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metis.physics.tamu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High Performance Computing: Concepts and Best Practices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12,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At large machines, usually have separate facilities that can be accessed from many places</a:t>
            </a:r>
          </a:p>
          <a:p>
            <a:pPr lvl="1"/>
            <a:r>
              <a:rPr lang="en-US" dirty="0" smtClean="0"/>
              <a:t>Networked file systems like AFS, NFS</a:t>
            </a:r>
          </a:p>
          <a:p>
            <a:pPr lvl="1"/>
            <a:r>
              <a:rPr lang="en-US" dirty="0" smtClean="0"/>
              <a:t>Important to understand what is available to compute nodes and how fast it is</a:t>
            </a:r>
          </a:p>
          <a:p>
            <a:pPr lvl="2"/>
            <a:r>
              <a:rPr lang="en-US" dirty="0" smtClean="0"/>
              <a:t>If you bottleneck at filesystem I/O, potentially several orders of magnitude slower!</a:t>
            </a:r>
          </a:p>
        </p:txBody>
      </p:sp>
    </p:spTree>
    <p:extLst>
      <p:ext uri="{BB962C8B-B14F-4D97-AF65-F5344CB8AC3E}">
        <p14:creationId xmlns:p14="http://schemas.microsoft.com/office/powerpoint/2010/main" val="38624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88987"/>
          </a:xfrm>
        </p:spPr>
        <p:txBody>
          <a:bodyPr>
            <a:normAutofit/>
          </a:bodyPr>
          <a:lstStyle/>
          <a:p>
            <a:r>
              <a:rPr lang="en-US" dirty="0" smtClean="0"/>
              <a:t>From the login node, jobs are submitted to a </a:t>
            </a:r>
            <a:r>
              <a:rPr lang="en-US" b="1" dirty="0" smtClean="0"/>
              <a:t>scheduler</a:t>
            </a:r>
            <a:r>
              <a:rPr lang="en-US" dirty="0" smtClean="0"/>
              <a:t>, software that handles the logistics of balancing many jobs from different users across nodes.</a:t>
            </a:r>
          </a:p>
          <a:p>
            <a:pPr lvl="1"/>
            <a:r>
              <a:rPr lang="en-US" dirty="0" smtClean="0"/>
              <a:t>Knowing the ins and outs of the scheduler you’re using is an absolute must!</a:t>
            </a:r>
          </a:p>
          <a:p>
            <a:r>
              <a:rPr lang="en-US" dirty="0" smtClean="0"/>
              <a:t>Examples of schedulers: SLURM, TORQUE, </a:t>
            </a:r>
            <a:r>
              <a:rPr lang="en-US" dirty="0" err="1" smtClean="0"/>
              <a:t>HTCondor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0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not to be “that jerk” on a shared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i="1" dirty="0" smtClean="0"/>
              <a:t>your</a:t>
            </a:r>
            <a:r>
              <a:rPr lang="en-US" dirty="0" smtClean="0"/>
              <a:t> responsibility to know the local machine’s policy.  Read the MOTD and the documentation!</a:t>
            </a:r>
          </a:p>
          <a:p>
            <a:r>
              <a:rPr lang="en-US" dirty="0" smtClean="0"/>
              <a:t>Make sensible resource requests – does your job actually benefit from tying up several nodes?  Benchmark it first!</a:t>
            </a:r>
          </a:p>
        </p:txBody>
      </p:sp>
    </p:spTree>
    <p:extLst>
      <p:ext uri="{BB962C8B-B14F-4D97-AF65-F5344CB8AC3E}">
        <p14:creationId xmlns:p14="http://schemas.microsoft.com/office/powerpoint/2010/main" val="182248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not to be “that jerk” on a shared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85706"/>
          </a:xfrm>
        </p:spPr>
        <p:txBody>
          <a:bodyPr>
            <a:normAutofit/>
          </a:bodyPr>
          <a:lstStyle/>
          <a:p>
            <a:r>
              <a:rPr lang="en-US" dirty="0" smtClean="0"/>
              <a:t>Don’t use the login node for heavy computational work!</a:t>
            </a:r>
          </a:p>
          <a:p>
            <a:pPr lvl="1"/>
            <a:r>
              <a:rPr lang="en-US" dirty="0" smtClean="0"/>
              <a:t>Best case scenario, you waste your own time</a:t>
            </a:r>
          </a:p>
          <a:p>
            <a:pPr lvl="1"/>
            <a:r>
              <a:rPr lang="en-US" dirty="0" smtClean="0"/>
              <a:t>Worst case scenario, you crash the login node and waste </a:t>
            </a:r>
            <a:r>
              <a:rPr lang="en-US" i="1" dirty="0" smtClean="0"/>
              <a:t>everybody’s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Ideally, develop locally and understand how things scale, so there aren’t surprises when you go to bigger jobs.</a:t>
            </a:r>
          </a:p>
        </p:txBody>
      </p:sp>
    </p:spTree>
    <p:extLst>
      <p:ext uri="{BB962C8B-B14F-4D97-AF65-F5344CB8AC3E}">
        <p14:creationId xmlns:p14="http://schemas.microsoft.com/office/powerpoint/2010/main" val="350497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not to be “that jerk” on a shared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8570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Some remarks c/o </a:t>
            </a:r>
            <a:r>
              <a:rPr lang="en-US" sz="1800" dirty="0" err="1" smtClean="0"/>
              <a:t>Alexx</a:t>
            </a:r>
            <a:r>
              <a:rPr lang="en-US" sz="1800" dirty="0" smtClean="0"/>
              <a:t> </a:t>
            </a:r>
            <a:r>
              <a:rPr lang="en-US" sz="1800" dirty="0" err="1" smtClean="0"/>
              <a:t>Perloff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World-wide </a:t>
            </a:r>
            <a:r>
              <a:rPr lang="en-US" sz="1800" dirty="0"/>
              <a:t>LHC Computing Grid (WLCG): This is a complicated beast, </a:t>
            </a:r>
            <a:r>
              <a:rPr lang="en-US" sz="1800" dirty="0" smtClean="0"/>
              <a:t>but we </a:t>
            </a:r>
            <a:r>
              <a:rPr lang="en-US" sz="1800" dirty="0"/>
              <a:t>make use of it through a system called CRAB (CMS Remote </a:t>
            </a:r>
            <a:r>
              <a:rPr lang="en-US" sz="1800" dirty="0" smtClean="0"/>
              <a:t>Analysis Builder</a:t>
            </a:r>
            <a:r>
              <a:rPr lang="en-US" sz="1800" dirty="0"/>
              <a:t>). </a:t>
            </a:r>
            <a:endParaRPr lang="en-US" sz="1800" dirty="0" smtClean="0"/>
          </a:p>
          <a:p>
            <a:r>
              <a:rPr lang="en-US" sz="1800" dirty="0" smtClean="0"/>
              <a:t>There </a:t>
            </a:r>
            <a:r>
              <a:rPr lang="en-US" sz="1800" dirty="0"/>
              <a:t>is an assumption that you will be submitting a </a:t>
            </a:r>
            <a:r>
              <a:rPr lang="en-US" sz="1800" dirty="0" smtClean="0"/>
              <a:t>certain type </a:t>
            </a:r>
            <a:r>
              <a:rPr lang="en-US" sz="1800" dirty="0"/>
              <a:t>of job (I.e. Single core not requiring memory over 1.9 GB, and a </a:t>
            </a:r>
            <a:r>
              <a:rPr lang="en-US" sz="1800" dirty="0" smtClean="0"/>
              <a:t>job that </a:t>
            </a:r>
            <a:r>
              <a:rPr lang="en-US" sz="1800" dirty="0"/>
              <a:t>won’t last more than 48 hours). Beyond that there is a priority </a:t>
            </a:r>
            <a:r>
              <a:rPr lang="en-US" sz="1800" dirty="0" smtClean="0"/>
              <a:t>that takes </a:t>
            </a:r>
            <a:r>
              <a:rPr lang="en-US" sz="1800" dirty="0"/>
              <a:t>things into account similar to the LPC computing cluster, but </a:t>
            </a:r>
            <a:r>
              <a:rPr lang="en-US" sz="1800" dirty="0" smtClean="0"/>
              <a:t>it also </a:t>
            </a:r>
            <a:r>
              <a:rPr lang="en-US" sz="1800" dirty="0"/>
              <a:t>takes into account where your requested data is, where the </a:t>
            </a:r>
            <a:r>
              <a:rPr lang="en-US" sz="1800" dirty="0" smtClean="0"/>
              <a:t>stage-in and </a:t>
            </a:r>
            <a:r>
              <a:rPr lang="en-US" sz="1800" dirty="0"/>
              <a:t>stage-out are coming from, how many jobs are running on a particular</a:t>
            </a:r>
            <a:br>
              <a:rPr lang="en-US" sz="1800" dirty="0"/>
            </a:br>
            <a:r>
              <a:rPr lang="en-US" sz="1800" dirty="0"/>
              <a:t>cluster and how many open slots it has. </a:t>
            </a:r>
            <a:endParaRPr lang="en-US" sz="1800" dirty="0" smtClean="0"/>
          </a:p>
          <a:p>
            <a:r>
              <a:rPr lang="en-US" sz="1800" dirty="0" smtClean="0"/>
              <a:t>Basically </a:t>
            </a:r>
            <a:r>
              <a:rPr lang="en-US" sz="1800" dirty="0"/>
              <a:t>it is a </a:t>
            </a:r>
            <a:r>
              <a:rPr lang="en-US" sz="1800" dirty="0" smtClean="0"/>
              <a:t>world-wide balancing </a:t>
            </a:r>
            <a:r>
              <a:rPr lang="en-US" sz="1800" dirty="0"/>
              <a:t>act across &gt;100 computing clusters of various locations, </a:t>
            </a:r>
            <a:r>
              <a:rPr lang="en-US" sz="1800" dirty="0" smtClean="0"/>
              <a:t>sizes, throughput</a:t>
            </a:r>
            <a:r>
              <a:rPr lang="en-US" sz="1800" dirty="0"/>
              <a:t>, and architecture</a:t>
            </a:r>
            <a:r>
              <a:rPr lang="en-US" sz="1800" dirty="0" smtClean="0"/>
              <a:t>.</a:t>
            </a:r>
          </a:p>
          <a:p>
            <a:pPr lvl="1"/>
            <a:r>
              <a:rPr lang="en-US" sz="1400" dirty="0" smtClean="0"/>
              <a:t>The value of understanding the “right” way to submit jobs on a system like this cannot be overstated!</a:t>
            </a:r>
          </a:p>
        </p:txBody>
      </p:sp>
    </p:spTree>
    <p:extLst>
      <p:ext uri="{BB962C8B-B14F-4D97-AF65-F5344CB8AC3E}">
        <p14:creationId xmlns:p14="http://schemas.microsoft.com/office/powerpoint/2010/main" val="281990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12787"/>
          </a:xfrm>
        </p:spPr>
        <p:txBody>
          <a:bodyPr>
            <a:normAutofit/>
          </a:bodyPr>
          <a:lstStyle/>
          <a:p>
            <a:r>
              <a:rPr lang="en-US" b="1" dirty="0"/>
              <a:t>Message Passing Interface</a:t>
            </a:r>
            <a:r>
              <a:rPr lang="en-US" dirty="0"/>
              <a:t> (</a:t>
            </a:r>
            <a:r>
              <a:rPr lang="en-US" b="1" dirty="0"/>
              <a:t>MPI</a:t>
            </a:r>
            <a:r>
              <a:rPr lang="en-US" dirty="0"/>
              <a:t>) is a standardized and portable </a:t>
            </a:r>
            <a:r>
              <a:rPr lang="en-US" dirty="0">
                <a:solidFill>
                  <a:srgbClr val="FF0000"/>
                </a:solidFill>
              </a:rPr>
              <a:t>message-passing</a:t>
            </a:r>
            <a:r>
              <a:rPr lang="en-US" dirty="0"/>
              <a:t> 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Run MPI-aware program with “</a:t>
            </a:r>
            <a:r>
              <a:rPr lang="en-US" dirty="0" err="1" smtClean="0"/>
              <a:t>mpiexec</a:t>
            </a:r>
            <a:r>
              <a:rPr lang="en-US" dirty="0" smtClean="0"/>
              <a:t>” command and –np flag for number of processes to use</a:t>
            </a:r>
          </a:p>
          <a:p>
            <a:pPr lvl="1"/>
            <a:r>
              <a:rPr lang="en-US" dirty="0" smtClean="0"/>
              <a:t>Tasks can be divided among processes of different “rank,” with a communication framework for exchanging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2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MPI example in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21" y="2514230"/>
            <a:ext cx="6166158" cy="30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MPI example in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52933"/>
            <a:ext cx="7791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07818"/>
            <a:ext cx="9144000" cy="7065818"/>
          </a:xfrm>
        </p:spPr>
      </p:pic>
      <p:sp>
        <p:nvSpPr>
          <p:cNvPr id="5" name="TextBox 4"/>
          <p:cNvSpPr txBox="1"/>
          <p:nvPr/>
        </p:nvSpPr>
        <p:spPr>
          <a:xfrm>
            <a:off x="2773680" y="6479177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 of Remi </a:t>
            </a:r>
            <a:r>
              <a:rPr lang="en-US" dirty="0" err="1" smtClean="0"/>
              <a:t>Lehe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90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/>
              <a:t>OpenMP</a:t>
            </a:r>
            <a:r>
              <a:rPr lang="en-US" dirty="0"/>
              <a:t> Application Program Interface (API) is a portable, scalable model that gives parallel programmers a simple and flexible interface for developing portable parallel applications. </a:t>
            </a:r>
            <a:r>
              <a:rPr lang="en-US" dirty="0" err="1"/>
              <a:t>OpenMP</a:t>
            </a:r>
            <a:r>
              <a:rPr lang="en-US" dirty="0"/>
              <a:t> supports multi-platform </a:t>
            </a:r>
            <a:r>
              <a:rPr lang="en-US" dirty="0">
                <a:solidFill>
                  <a:srgbClr val="FF0000"/>
                </a:solidFill>
              </a:rPr>
              <a:t>shared-memory</a:t>
            </a:r>
            <a:r>
              <a:rPr lang="en-US" dirty="0"/>
              <a:t> parallel programming in C/C++ and Fortran on all </a:t>
            </a:r>
            <a:r>
              <a:rPr lang="en-US" dirty="0" smtClean="0"/>
              <a:t>architectures”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High performance computing (HPC)</a:t>
            </a:r>
            <a:r>
              <a:rPr lang="en-US" dirty="0" smtClean="0"/>
              <a:t> is a catch-all term for computing at greater scales than what is realized by a typical workstation.</a:t>
            </a:r>
          </a:p>
          <a:p>
            <a:r>
              <a:rPr lang="en-US" dirty="0" smtClean="0"/>
              <a:t>Some problems would require tens of thousands of hours (or years!) on a single machine</a:t>
            </a:r>
          </a:p>
          <a:p>
            <a:pPr lvl="1"/>
            <a:r>
              <a:rPr lang="en-US" dirty="0" smtClean="0"/>
              <a:t>With more computing power and memory, perhaps we can do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allows separate threads to operate as fast as they can…</a:t>
            </a:r>
          </a:p>
          <a:p>
            <a:r>
              <a:rPr lang="en-US" dirty="0" smtClean="0"/>
              <a:t>…BUT introduces the possibility of a </a:t>
            </a:r>
            <a:r>
              <a:rPr lang="en-US" i="1" dirty="0" smtClean="0"/>
              <a:t>race condition</a:t>
            </a:r>
            <a:r>
              <a:rPr lang="en-US" dirty="0"/>
              <a:t> </a:t>
            </a:r>
            <a:r>
              <a:rPr lang="en-US" dirty="0" smtClean="0"/>
              <a:t>in some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07819"/>
            <a:ext cx="9144000" cy="7065819"/>
          </a:xfrm>
        </p:spPr>
      </p:pic>
      <p:sp>
        <p:nvSpPr>
          <p:cNvPr id="5" name="TextBox 4"/>
          <p:cNvSpPr txBox="1"/>
          <p:nvPr/>
        </p:nvSpPr>
        <p:spPr>
          <a:xfrm>
            <a:off x="3351711" y="6577148"/>
            <a:ext cx="244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 courtesy of Remi </a:t>
            </a:r>
            <a:r>
              <a:rPr lang="en-US" sz="1400" dirty="0" err="1" smtClean="0"/>
              <a:t>Lehe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9537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454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video card, more generally known as a graphics processing unit (GPU), is a collection of </a:t>
            </a:r>
            <a:r>
              <a:rPr lang="en-US" i="1" dirty="0" smtClean="0"/>
              <a:t>many</a:t>
            </a:r>
            <a:r>
              <a:rPr lang="en-US" dirty="0" smtClean="0"/>
              <a:t> processors that share memory.</a:t>
            </a:r>
          </a:p>
          <a:p>
            <a:r>
              <a:rPr lang="en-US" dirty="0" smtClean="0"/>
              <a:t>Designed with computer graphics in mind, but there is substantial overlap with non-graphics computation!</a:t>
            </a:r>
          </a:p>
          <a:p>
            <a:r>
              <a:rPr lang="en-US" dirty="0" smtClean="0"/>
              <a:t>Increasingly common to utilize this hardware for computation (future topic, maybe…)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2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small computational cluster!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20 iMac workstations in MPHY 330 are networked in an </a:t>
            </a:r>
            <a:r>
              <a:rPr lang="en-US" dirty="0" err="1" smtClean="0"/>
              <a:t>HTCondor</a:t>
            </a:r>
            <a:r>
              <a:rPr lang="en-US" dirty="0" smtClean="0"/>
              <a:t> cluster, giving you access to 20 i5 quad-cores and 80 GB of RAM!</a:t>
            </a:r>
          </a:p>
          <a:p>
            <a:r>
              <a:rPr lang="en-US" dirty="0" smtClean="0"/>
              <a:t>Some more information available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https://csg.physics.tamu.edu/docs/condor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84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Condor computing session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log into the Condor cluster.</a:t>
            </a:r>
          </a:p>
          <a:p>
            <a:r>
              <a:rPr lang="en-US" dirty="0" smtClean="0"/>
              <a:t>Use your </a:t>
            </a:r>
            <a:r>
              <a:rPr lang="en-US" dirty="0" err="1" smtClean="0"/>
              <a:t>ssh</a:t>
            </a:r>
            <a:r>
              <a:rPr lang="en-US" dirty="0" smtClean="0"/>
              <a:t> client to log into metis.physics.tamu.edu with your department credentials</a:t>
            </a:r>
          </a:p>
          <a:p>
            <a:pPr lvl="1"/>
            <a:r>
              <a:rPr lang="en-US" dirty="0" smtClean="0"/>
              <a:t>On Mac/Linux:</a:t>
            </a:r>
          </a:p>
          <a:p>
            <a:pPr lvl="2"/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username@metis.physics.tamu.edu</a:t>
            </a:r>
            <a:endParaRPr lang="en-US" dirty="0" smtClean="0"/>
          </a:p>
          <a:p>
            <a:pPr lvl="1"/>
            <a:r>
              <a:rPr lang="en-US" dirty="0" smtClean="0"/>
              <a:t>On Windows:</a:t>
            </a:r>
          </a:p>
          <a:p>
            <a:pPr lvl="2"/>
            <a:r>
              <a:rPr lang="en-US" dirty="0" smtClean="0"/>
              <a:t>Use a terminal emulator like </a:t>
            </a:r>
            <a:r>
              <a:rPr lang="en-US" dirty="0" err="1" smtClean="0"/>
              <a:t>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0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Condor computing session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4" y="2068231"/>
            <a:ext cx="6430272" cy="4039164"/>
          </a:xfrm>
        </p:spPr>
      </p:pic>
    </p:spTree>
    <p:extLst>
      <p:ext uri="{BB962C8B-B14F-4D97-AF65-F5344CB8AC3E}">
        <p14:creationId xmlns:p14="http://schemas.microsoft.com/office/powerpoint/2010/main" val="130098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Condor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a job on metis, follow the CSG instructions: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working directory called </a:t>
            </a:r>
            <a:r>
              <a:rPr lang="en-US" b="1" dirty="0" smtClean="0"/>
              <a:t>Condor</a:t>
            </a:r>
            <a:r>
              <a:rPr lang="en-US" dirty="0" smtClean="0"/>
              <a:t> in your home directory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a job file describing your task.  See </a:t>
            </a:r>
            <a:r>
              <a:rPr lang="en-US" b="1" dirty="0" err="1" smtClean="0"/>
              <a:t>fourier.job</a:t>
            </a:r>
            <a:r>
              <a:rPr lang="en-US" i="1" dirty="0" smtClean="0"/>
              <a:t> </a:t>
            </a:r>
            <a:r>
              <a:rPr lang="en-US" dirty="0" smtClean="0"/>
              <a:t>for an example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Submit the job using the </a:t>
            </a:r>
            <a:r>
              <a:rPr lang="en-US" b="1" dirty="0" err="1" smtClean="0"/>
              <a:t>condor_submit</a:t>
            </a:r>
            <a:r>
              <a:rPr lang="en-US" smtClean="0"/>
              <a:t>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91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problem: Particle-in-cell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Simulating the time evolution of a plasma is a demanding challenge: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interactions to calculate in the worst case</a:t>
                </a:r>
              </a:p>
              <a:p>
                <a:pPr lvl="1"/>
                <a:r>
                  <a:rPr lang="en-US" dirty="0" smtClean="0"/>
                  <a:t>Number density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 smtClean="0"/>
                  <a:t> not at all uncommon</a:t>
                </a:r>
              </a:p>
              <a:p>
                <a:pPr lvl="1"/>
                <a:r>
                  <a:rPr lang="en-US" dirty="0" smtClean="0"/>
                  <a:t>Small </a:t>
                </a:r>
                <a:r>
                  <a:rPr lang="en-US" dirty="0" err="1" smtClean="0"/>
                  <a:t>timestep</a:t>
                </a:r>
                <a:r>
                  <a:rPr lang="en-US" dirty="0" smtClean="0"/>
                  <a:t>, mesh is necessary</a:t>
                </a:r>
              </a:p>
              <a:p>
                <a:r>
                  <a:rPr lang="en-US" dirty="0" smtClean="0"/>
                  <a:t>Linearity of Maxwell’s equations lets us apply the “divide and conquer” strategy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819"/>
            <a:ext cx="9144000" cy="7065819"/>
          </a:xfrm>
        </p:spPr>
      </p:pic>
      <p:sp>
        <p:nvSpPr>
          <p:cNvPr id="5" name="TextBox 4"/>
          <p:cNvSpPr txBox="1"/>
          <p:nvPr/>
        </p:nvSpPr>
        <p:spPr>
          <a:xfrm>
            <a:off x="2773680" y="646176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 of Remi </a:t>
            </a:r>
            <a:r>
              <a:rPr lang="en-US" dirty="0" err="1" smtClean="0"/>
              <a:t>Lehe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44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just wait on faster processors?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89" y="2049463"/>
            <a:ext cx="5597622" cy="4076700"/>
          </a:xfrm>
        </p:spPr>
      </p:pic>
    </p:spTree>
    <p:extLst>
      <p:ext uri="{BB962C8B-B14F-4D97-AF65-F5344CB8AC3E}">
        <p14:creationId xmlns:p14="http://schemas.microsoft.com/office/powerpoint/2010/main" val="150331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does HPC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6" y="2049270"/>
            <a:ext cx="4441371" cy="40768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the problem requires sharing information between CPUs, we have to communicate, which is </a:t>
            </a:r>
            <a:r>
              <a:rPr lang="en-US" u="sng" dirty="0" smtClean="0"/>
              <a:t>slow</a:t>
            </a:r>
            <a:r>
              <a:rPr lang="en-US" dirty="0" smtClean="0"/>
              <a:t>!</a:t>
            </a:r>
          </a:p>
          <a:p>
            <a:r>
              <a:rPr lang="en-US" dirty="0" smtClean="0"/>
              <a:t>Better algorithms yield more gain than Moore’s Law does</a:t>
            </a:r>
            <a:endParaRPr lang="en-US" dirty="0"/>
          </a:p>
        </p:txBody>
      </p:sp>
      <p:pic>
        <p:nvPicPr>
          <p:cNvPr id="1026" name="Picture 2" descr="http://4.bp.blogspot.com/-QpFSi8jHdBo/Us4AHntBpcI/AAAAAAAACU0/jsVqn4KE18E/s1600/linear-solvers_moores-l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1" y="2182716"/>
            <a:ext cx="4181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0121" y="5992716"/>
            <a:ext cx="418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2005 report </a:t>
            </a:r>
            <a:r>
              <a:rPr lang="en-US" sz="1400" i="1" dirty="0" smtClean="0"/>
              <a:t>“</a:t>
            </a:r>
            <a:r>
              <a:rPr lang="en-US" sz="1400" i="1" dirty="0"/>
              <a:t>Computational Science: Ensuring America's </a:t>
            </a:r>
            <a:r>
              <a:rPr lang="en-US" sz="1400" i="1" dirty="0" smtClean="0"/>
              <a:t>Competitiveness”</a:t>
            </a:r>
          </a:p>
        </p:txBody>
      </p:sp>
    </p:spTree>
    <p:extLst>
      <p:ext uri="{BB962C8B-B14F-4D97-AF65-F5344CB8AC3E}">
        <p14:creationId xmlns:p14="http://schemas.microsoft.com/office/powerpoint/2010/main" val="36332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cluster?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2"/>
          <a:stretch/>
        </p:blipFill>
        <p:spPr>
          <a:xfrm>
            <a:off x="1331739" y="1852933"/>
            <a:ext cx="6480521" cy="4226853"/>
          </a:xfrm>
        </p:spPr>
      </p:pic>
      <p:sp>
        <p:nvSpPr>
          <p:cNvPr id="6" name="TextBox 5"/>
          <p:cNvSpPr txBox="1"/>
          <p:nvPr/>
        </p:nvSpPr>
        <p:spPr>
          <a:xfrm>
            <a:off x="2773680" y="6109845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 of Remi </a:t>
            </a:r>
            <a:r>
              <a:rPr lang="en-US" dirty="0" err="1" smtClean="0"/>
              <a:t>Lehe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88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cluster?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809389"/>
            <a:ext cx="8477250" cy="446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87" y="6397844"/>
            <a:ext cx="835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modified from https://wikis.nyu.edu/display/NYUHPC/High+Performance+Computing+at+NYU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4617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Main form of user interaction with the system</a:t>
            </a:r>
          </a:p>
          <a:p>
            <a:pPr lvl="1"/>
            <a:r>
              <a:rPr lang="en-US" dirty="0" smtClean="0"/>
              <a:t>Allows some development, as well as submitting jobs</a:t>
            </a:r>
          </a:p>
          <a:p>
            <a:r>
              <a:rPr lang="en-US" dirty="0" smtClean="0"/>
              <a:t>Compute/worker nodes</a:t>
            </a:r>
          </a:p>
          <a:p>
            <a:pPr lvl="1"/>
            <a:r>
              <a:rPr lang="en-US" dirty="0" smtClean="0"/>
              <a:t>Computational work done here, generally less aware of the broad view of how a job is split up.</a:t>
            </a:r>
          </a:p>
        </p:txBody>
      </p:sp>
    </p:spTree>
    <p:extLst>
      <p:ext uri="{BB962C8B-B14F-4D97-AF65-F5344CB8AC3E}">
        <p14:creationId xmlns:p14="http://schemas.microsoft.com/office/powerpoint/2010/main" val="9004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851</Words>
  <Application>Microsoft Office PowerPoint</Application>
  <PresentationFormat>On-screen Show (4:3)</PresentationFormat>
  <Paragraphs>90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Miriam</vt:lpstr>
      <vt:lpstr>Office Theme</vt:lpstr>
      <vt:lpstr>High Performance Computing: Concepts and Best Practices</vt:lpstr>
      <vt:lpstr>What is HPC?</vt:lpstr>
      <vt:lpstr>Example problem: Particle-in-cell</vt:lpstr>
      <vt:lpstr>PowerPoint Presentation</vt:lpstr>
      <vt:lpstr>Can we just wait on faster processors?</vt:lpstr>
      <vt:lpstr>What problems does HPC not solve?</vt:lpstr>
      <vt:lpstr>What is a cluster?</vt:lpstr>
      <vt:lpstr>What is a cluster?</vt:lpstr>
      <vt:lpstr>Cluster layout</vt:lpstr>
      <vt:lpstr>Cluster layout</vt:lpstr>
      <vt:lpstr>Schedulers</vt:lpstr>
      <vt:lpstr>How not to be “that jerk” on a shared system</vt:lpstr>
      <vt:lpstr>How not to be “that jerk” on a shared system</vt:lpstr>
      <vt:lpstr>How not to be “that jerk” on a shared system</vt:lpstr>
      <vt:lpstr>MPI</vt:lpstr>
      <vt:lpstr>A simple MPI example in Python</vt:lpstr>
      <vt:lpstr>A simple MPI example in Python</vt:lpstr>
      <vt:lpstr>MPI</vt:lpstr>
      <vt:lpstr>OpenMP</vt:lpstr>
      <vt:lpstr>OpenMP</vt:lpstr>
      <vt:lpstr>PowerPoint Presentation</vt:lpstr>
      <vt:lpstr>GPGPU</vt:lpstr>
      <vt:lpstr>We have a small computational cluster!</vt:lpstr>
      <vt:lpstr>Interactive Condor computing session </vt:lpstr>
      <vt:lpstr>Interactive Condor computing session </vt:lpstr>
      <vt:lpstr>Submitting Condor jobs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James</dc:creator>
  <cp:lastModifiedBy>James</cp:lastModifiedBy>
  <cp:revision>33</cp:revision>
  <dcterms:created xsi:type="dcterms:W3CDTF">2016-07-14T16:21:45Z</dcterms:created>
  <dcterms:modified xsi:type="dcterms:W3CDTF">2016-08-12T17:03:24Z</dcterms:modified>
</cp:coreProperties>
</file>