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79" r:id="rId3"/>
    <p:sldId id="352" r:id="rId4"/>
    <p:sldId id="373" r:id="rId5"/>
    <p:sldId id="372" r:id="rId6"/>
    <p:sldId id="374" r:id="rId7"/>
    <p:sldId id="375" r:id="rId8"/>
    <p:sldId id="376" r:id="rId9"/>
    <p:sldId id="377" r:id="rId10"/>
    <p:sldId id="341" r:id="rId11"/>
    <p:sldId id="378" r:id="rId12"/>
    <p:sldId id="339" r:id="rId13"/>
    <p:sldId id="34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6" d="100"/>
          <a:sy n="86" d="100"/>
        </p:scale>
        <p:origin x="1428" y="9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erity/talks" TargetMode="External"/><Relationship Id="rId2" Type="http://schemas.openxmlformats.org/officeDocument/2006/relationships/hyperlink" Target="https://scipy-lectures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Computing Skills for </a:t>
            </a:r>
            <a:r>
              <a:rPr lang="en-US" sz="2800" smtClean="0">
                <a:latin typeface="Miriam" panose="020B0502050101010101" pitchFamily="34" charset="-79"/>
                <a:cs typeface="Miriam" panose="020B0502050101010101" pitchFamily="34" charset="-79"/>
              </a:rPr>
              <a:t>Grad School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August 17, 2017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2"/>
              </a:rPr>
              <a:t>https://scipy-lectures.github.io/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github.com/jgerity/talks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Physics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74795"/>
              </p:ext>
            </p:extLst>
          </p:nvPr>
        </p:nvGraphicFramePr>
        <p:xfrm>
          <a:off x="945997" y="2477397"/>
          <a:ext cx="7380510" cy="7744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1855"/>
                <a:gridCol w="1700349"/>
                <a:gridCol w="1565365"/>
                <a:gridCol w="1386839"/>
                <a:gridCol w="1476102"/>
              </a:tblGrid>
              <a:tr h="77448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Tu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12714" y="3251886"/>
            <a:ext cx="7482728" cy="1163736"/>
            <a:chOff x="977062" y="3332063"/>
            <a:chExt cx="7482728" cy="1163736"/>
          </a:xfrm>
        </p:grpSpPr>
        <p:pic>
          <p:nvPicPr>
            <p:cNvPr id="8" name="Picture 4" descr="https://www.stateandbijou.org/sites/default/files/stills/shaunofthedead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1" r="21266"/>
            <a:stretch/>
          </p:blipFill>
          <p:spPr bwMode="auto">
            <a:xfrm>
              <a:off x="7143018" y="3332063"/>
              <a:ext cx="1316772" cy="116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5" t="12505" r="13146" b="11848"/>
            <a:stretch/>
          </p:blipFill>
          <p:spPr bwMode="auto">
            <a:xfrm>
              <a:off x="5601529" y="3332063"/>
              <a:ext cx="1481119" cy="116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5" t="12505" r="13146" b="11848"/>
            <a:stretch/>
          </p:blipFill>
          <p:spPr bwMode="auto">
            <a:xfrm>
              <a:off x="4060040" y="3332063"/>
              <a:ext cx="1481119" cy="116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5" t="12505" r="13146" b="11848"/>
            <a:stretch/>
          </p:blipFill>
          <p:spPr bwMode="auto">
            <a:xfrm>
              <a:off x="2518551" y="3332063"/>
              <a:ext cx="1481119" cy="116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Related imag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45" t="12505" r="13146" b="11848"/>
            <a:stretch/>
          </p:blipFill>
          <p:spPr bwMode="auto">
            <a:xfrm>
              <a:off x="977062" y="3332063"/>
              <a:ext cx="1481119" cy="116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5040086"/>
            <a:ext cx="8229600" cy="1282020"/>
          </a:xfrm>
        </p:spPr>
        <p:txBody>
          <a:bodyPr/>
          <a:lstStyle/>
          <a:p>
            <a:r>
              <a:rPr lang="en-US" dirty="0" smtClean="0"/>
              <a:t>Each Friday at 5:30 PM, look for the email!</a:t>
            </a:r>
          </a:p>
        </p:txBody>
      </p:sp>
    </p:spTree>
    <p:extLst>
      <p:ext uri="{BB962C8B-B14F-4D97-AF65-F5344CB8AC3E}">
        <p14:creationId xmlns:p14="http://schemas.microsoft.com/office/powerpoint/2010/main" val="1938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06641"/>
            <a:ext cx="7048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1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</a:p>
          <a:p>
            <a:pPr lvl="1"/>
            <a:r>
              <a:rPr lang="en-US" dirty="0" smtClean="0"/>
              <a:t>And ask questions!</a:t>
            </a:r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Computing’s purpose 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4408714" cy="40768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“The purpose of computation is insight, not numbers” – Richard Hamming</a:t>
            </a:r>
            <a:endParaRPr lang="en-US" dirty="0"/>
          </a:p>
        </p:txBody>
      </p:sp>
      <p:pic>
        <p:nvPicPr>
          <p:cNvPr id="1026" name="Picture 2" descr="Richard H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33" y="2049270"/>
            <a:ext cx="26289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27777" y="5667897"/>
            <a:ext cx="2817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from Bell Labs courtesy Wikipedia under fair use</a:t>
            </a:r>
          </a:p>
          <a:p>
            <a:r>
              <a:rPr lang="en-US" sz="1200" dirty="0" smtClean="0"/>
              <a:t>https</a:t>
            </a:r>
            <a:r>
              <a:rPr lang="en-US" sz="1200" dirty="0"/>
              <a:t>://en.wikipedia.org/w/index.php?curid=40177109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68791" y="5747588"/>
            <a:ext cx="3815443" cy="646331"/>
            <a:chOff x="1568791" y="5747588"/>
            <a:chExt cx="3815443" cy="646331"/>
          </a:xfrm>
        </p:grpSpPr>
        <p:sp>
          <p:nvSpPr>
            <p:cNvPr id="5" name="Right Arrow 4"/>
            <p:cNvSpPr/>
            <p:nvPr/>
          </p:nvSpPr>
          <p:spPr>
            <a:xfrm>
              <a:off x="4175921" y="5866647"/>
              <a:ext cx="1208313" cy="408214"/>
            </a:xfrm>
            <a:prstGeom prst="rightArrow">
              <a:avLst/>
            </a:prstGeom>
            <a:solidFill>
              <a:srgbClr val="5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8791" y="5747588"/>
              <a:ext cx="3211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 the way, intellectual property matters!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6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Computing’s purpose in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“Reproducibility and replication of studies are essential for the progress of </a:t>
            </a:r>
            <a:r>
              <a:rPr lang="en-US" dirty="0" smtClean="0"/>
              <a:t>science…The </a:t>
            </a:r>
            <a:r>
              <a:rPr lang="en-US" dirty="0"/>
              <a:t>truth is computational science and engineering </a:t>
            </a:r>
            <a:r>
              <a:rPr lang="en-US" dirty="0">
                <a:solidFill>
                  <a:srgbClr val="C00000"/>
                </a:solidFill>
              </a:rPr>
              <a:t>lacks an accepted standard of evidence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O. </a:t>
            </a:r>
            <a:r>
              <a:rPr lang="en-US" dirty="0" err="1" smtClean="0"/>
              <a:t>Mesnard</a:t>
            </a:r>
            <a:r>
              <a:rPr lang="en-US" dirty="0" smtClean="0"/>
              <a:t> and L. Barba, </a:t>
            </a:r>
            <a:r>
              <a:rPr lang="en-US" dirty="0"/>
              <a:t>2016 (</a:t>
            </a:r>
            <a:r>
              <a:rPr lang="en-US" dirty="0" smtClean="0"/>
              <a:t>arXiv:1605.04339)</a:t>
            </a:r>
          </a:p>
          <a:p>
            <a:r>
              <a:rPr lang="en-US" dirty="0" smtClean="0"/>
              <a:t>The onus falls on you, the researcher!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8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“fluffy”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very least: keep an orderly house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Version control software</a:t>
            </a:r>
            <a:r>
              <a:rPr lang="en-US" dirty="0" smtClean="0"/>
              <a:t> like </a:t>
            </a: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lvl="4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https://git-scm.com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Remember Murphy’s Law and make </a:t>
            </a:r>
            <a:r>
              <a:rPr lang="en-US" dirty="0" smtClean="0">
                <a:solidFill>
                  <a:srgbClr val="C00000"/>
                </a:solidFill>
              </a:rPr>
              <a:t>backups</a:t>
            </a:r>
            <a:r>
              <a:rPr lang="en-US" dirty="0" smtClean="0"/>
              <a:t> (and test your recovery strategy)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Documentation</a:t>
            </a:r>
            <a:r>
              <a:rPr lang="en-US" dirty="0" smtClean="0"/>
              <a:t> matters: the poor sot who has to read your code in 6 months? It’s you.</a:t>
            </a:r>
          </a:p>
        </p:txBody>
      </p:sp>
    </p:spTree>
    <p:extLst>
      <p:ext uri="{BB962C8B-B14F-4D97-AF65-F5344CB8AC3E}">
        <p14:creationId xmlns:p14="http://schemas.microsoft.com/office/powerpoint/2010/main" val="38481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427730"/>
          </a:xfrm>
        </p:spPr>
        <p:txBody>
          <a:bodyPr>
            <a:normAutofit/>
          </a:bodyPr>
          <a:lstStyle/>
          <a:p>
            <a:r>
              <a:rPr lang="en-US" dirty="0" smtClean="0"/>
              <a:t>Most useful skills are agnostic of any specific programming language.</a:t>
            </a:r>
          </a:p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Conditional statements (</a:t>
            </a:r>
            <a:r>
              <a:rPr lang="en-US" dirty="0">
                <a:solidFill>
                  <a:schemeClr val="accent1"/>
                </a:solidFill>
              </a:rPr>
              <a:t>if-then-else</a:t>
            </a:r>
            <a:r>
              <a:rPr lang="en-US" dirty="0"/>
              <a:t>), loops (</a:t>
            </a:r>
            <a:r>
              <a:rPr lang="en-US" dirty="0">
                <a:solidFill>
                  <a:schemeClr val="accent1"/>
                </a:solidFill>
              </a:rPr>
              <a:t>for, while</a:t>
            </a:r>
            <a:r>
              <a:rPr lang="en-US" dirty="0"/>
              <a:t>)</a:t>
            </a:r>
          </a:p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Floating point numbers, how to know when precision is an issue (spoiler: always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 complexity, how to profile code</a:t>
            </a:r>
          </a:p>
          <a:p>
            <a:pPr lvl="1"/>
            <a:r>
              <a:rPr lang="en-US" dirty="0" smtClean="0"/>
              <a:t>I have seen so many hours wasted (many my own) optimizing code </a:t>
            </a:r>
            <a:r>
              <a:rPr lang="en-US" dirty="0" smtClean="0">
                <a:solidFill>
                  <a:srgbClr val="C00000"/>
                </a:solidFill>
              </a:rPr>
              <a:t>that wasn’t slow.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2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workgroup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come learn and </a:t>
            </a:r>
            <a:r>
              <a:rPr lang="en-US" dirty="0" smtClean="0"/>
              <a:t>teach</a:t>
            </a:r>
          </a:p>
          <a:p>
            <a:r>
              <a:rPr lang="en-US" dirty="0" smtClean="0"/>
              <a:t>Things we’ve discussed</a:t>
            </a:r>
          </a:p>
          <a:p>
            <a:pPr lvl="1"/>
            <a:r>
              <a:rPr lang="en-US" dirty="0" smtClean="0"/>
              <a:t>Python, plotting</a:t>
            </a:r>
          </a:p>
          <a:p>
            <a:pPr lvl="1"/>
            <a:r>
              <a:rPr lang="en-US" dirty="0" smtClean="0"/>
              <a:t>Regex</a:t>
            </a:r>
          </a:p>
          <a:p>
            <a:pPr lvl="1"/>
            <a:r>
              <a:rPr lang="en-US" dirty="0" smtClean="0"/>
              <a:t>HPC</a:t>
            </a:r>
          </a:p>
          <a:p>
            <a:pPr lvl="1"/>
            <a:r>
              <a:rPr lang="en-US" dirty="0" smtClean="0"/>
              <a:t>CLI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5121</TotalTime>
  <Words>320</Words>
  <Application>Microsoft Office PowerPoint</Application>
  <PresentationFormat>On-screen Show (4:3)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Miriam</vt:lpstr>
      <vt:lpstr>Office Theme</vt:lpstr>
      <vt:lpstr>Computing Skills for Grad School</vt:lpstr>
      <vt:lpstr>PowerPoint Presentation</vt:lpstr>
      <vt:lpstr>Scope of this talk</vt:lpstr>
      <vt:lpstr>Computing’s purpose in science</vt:lpstr>
      <vt:lpstr>Computing’s purpose in science</vt:lpstr>
      <vt:lpstr>The “fluffy” stuff</vt:lpstr>
      <vt:lpstr>The other stuff</vt:lpstr>
      <vt:lpstr>The other stuff</vt:lpstr>
      <vt:lpstr>Computing workgroup</vt:lpstr>
      <vt:lpstr>Useful resources</vt:lpstr>
      <vt:lpstr>Liquid Physics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74</cp:revision>
  <dcterms:created xsi:type="dcterms:W3CDTF">2016-08-22T17:05:55Z</dcterms:created>
  <dcterms:modified xsi:type="dcterms:W3CDTF">2017-08-17T16:33:37Z</dcterms:modified>
</cp:coreProperties>
</file>