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357" r:id="rId3"/>
    <p:sldId id="350" r:id="rId4"/>
    <p:sldId id="356" r:id="rId5"/>
    <p:sldId id="353" r:id="rId6"/>
    <p:sldId id="352" r:id="rId7"/>
    <p:sldId id="342" r:id="rId8"/>
    <p:sldId id="358" r:id="rId9"/>
    <p:sldId id="354" r:id="rId10"/>
    <p:sldId id="343" r:id="rId11"/>
    <p:sldId id="347" r:id="rId12"/>
    <p:sldId id="348" r:id="rId13"/>
    <p:sldId id="349" r:id="rId14"/>
    <p:sldId id="345" r:id="rId15"/>
    <p:sldId id="355" r:id="rId16"/>
    <p:sldId id="339" r:id="rId17"/>
    <p:sldId id="340" r:id="rId18"/>
    <p:sldId id="346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4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0000"/>
    <a:srgbClr val="440418"/>
    <a:srgbClr val="540000"/>
    <a:srgbClr val="710626"/>
    <a:srgbClr val="860000"/>
    <a:srgbClr val="1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5501" autoAdjust="0"/>
  </p:normalViewPr>
  <p:slideViewPr>
    <p:cSldViewPr snapToGrid="0" snapToObjects="1">
      <p:cViewPr varScale="1">
        <p:scale>
          <a:sx n="88" d="100"/>
          <a:sy n="88" d="100"/>
        </p:scale>
        <p:origin x="1416" y="96"/>
      </p:cViewPr>
      <p:guideLst>
        <p:guide orient="horz" pos="2064"/>
        <p:guide pos="2880"/>
      </p:guideLst>
    </p:cSldViewPr>
  </p:slideViewPr>
  <p:outlineViewPr>
    <p:cViewPr>
      <p:scale>
        <a:sx n="33" d="100"/>
        <a:sy n="33" d="100"/>
      </p:scale>
      <p:origin x="0" y="-168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96A192-89F2-44C6-B07F-1B83CE44D511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D32F87-7895-4624-A4AE-ACD3588F6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858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D32F87-7895-4624-A4AE-ACD3588F6ED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772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D32F87-7895-4624-A4AE-ACD3588F6E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0444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D32F87-7895-4624-A4AE-ACD3588F6ED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620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>
          <a:gsLst>
            <a:gs pos="0">
              <a:srgbClr val="500000">
                <a:lumMod val="67000"/>
              </a:srgbClr>
            </a:gs>
            <a:gs pos="100000">
              <a:srgbClr val="54000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9582" y="2130425"/>
            <a:ext cx="4488617" cy="1470025"/>
          </a:xfrm>
        </p:spPr>
        <p:txBody>
          <a:bodyPr>
            <a:normAutofit/>
          </a:bodyPr>
          <a:lstStyle>
            <a:lvl1pPr algn="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24200" y="3886200"/>
            <a:ext cx="5333999" cy="1752600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-23815"/>
            <a:ext cx="2956863" cy="2956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585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6" y="-59531"/>
            <a:ext cx="3557116" cy="8892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49177"/>
            <a:ext cx="8229600" cy="803756"/>
          </a:xfrm>
        </p:spPr>
        <p:txBody>
          <a:bodyPr>
            <a:normAutofit/>
          </a:bodyPr>
          <a:lstStyle>
            <a:lvl1pPr algn="ctr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49270"/>
            <a:ext cx="8229600" cy="407689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671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75644"/>
            <a:ext cx="4038600" cy="4150519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75644"/>
            <a:ext cx="4038600" cy="4150519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1049177"/>
            <a:ext cx="8229600" cy="803756"/>
          </a:xfrm>
        </p:spPr>
        <p:txBody>
          <a:bodyPr>
            <a:normAutofit/>
          </a:bodyPr>
          <a:lstStyle>
            <a:lvl1pPr algn="ctr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685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00649"/>
            <a:ext cx="8229600" cy="1143000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493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968"/>
            <a:ext cx="3008313" cy="73688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73720"/>
            <a:ext cx="5111750" cy="5052443"/>
          </a:xfrm>
        </p:spPr>
        <p:txBody>
          <a:bodyPr/>
          <a:lstStyle>
            <a:lvl1pPr>
              <a:defRPr sz="2800" b="1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803850"/>
            <a:ext cx="3008313" cy="432231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263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96430"/>
            <a:ext cx="2573672" cy="566738"/>
          </a:xfrm>
        </p:spPr>
        <p:txBody>
          <a:bodyPr anchor="b">
            <a:noAutofit/>
          </a:bodyPr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1196430"/>
            <a:ext cx="5486400" cy="4850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68043"/>
            <a:ext cx="2573672" cy="427867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722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1039F-CB0C-E14D-A7EF-3BACE2CEF4EA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166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6" r:id="rId5"/>
    <p:sldLayoutId id="2147483657" r:id="rId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adiasoft/rscooler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00000">
                <a:lumMod val="16000"/>
              </a:srgbClr>
            </a:gs>
            <a:gs pos="100000">
              <a:srgbClr val="54000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0864" y="2227031"/>
            <a:ext cx="5361690" cy="1755957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>
                <a:latin typeface="Miriam" panose="020B0502050101010101" pitchFamily="34" charset="-79"/>
                <a:cs typeface="Miriam" panose="020B0502050101010101" pitchFamily="34" charset="-79"/>
              </a:rPr>
              <a:t>Progress report on PIC simulations of a neutralized electron beam</a:t>
            </a:r>
            <a:r>
              <a:rPr lang="en-US" sz="2800" dirty="0">
                <a:latin typeface="Miriam" panose="020B0502050101010101" pitchFamily="34" charset="-79"/>
                <a:cs typeface="Miriam" panose="020B0502050101010101" pitchFamily="34" charset="-79"/>
              </a:rPr>
              <a:t/>
            </a:r>
            <a:br>
              <a:rPr lang="en-US" sz="2800" dirty="0">
                <a:latin typeface="Miriam" panose="020B0502050101010101" pitchFamily="34" charset="-79"/>
                <a:cs typeface="Miriam" panose="020B0502050101010101" pitchFamily="34" charset="-79"/>
              </a:rPr>
            </a:br>
            <a:endParaRPr lang="en-US" sz="2800" dirty="0">
              <a:latin typeface="Miriam" panose="020B0502050101010101" pitchFamily="34" charset="-79"/>
              <a:cs typeface="Miriam" panose="020B0502050101010101" pitchFamily="34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78650" y="3537729"/>
            <a:ext cx="6466114" cy="388814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2000" dirty="0" smtClean="0">
                <a:latin typeface="Miriam" panose="020B0502050101010101" pitchFamily="34" charset="-79"/>
                <a:cs typeface="Miriam" panose="020B0502050101010101" pitchFamily="34" charset="-79"/>
              </a:rPr>
              <a:t>James </a:t>
            </a:r>
            <a:r>
              <a:rPr lang="en-US" sz="2000" dirty="0" err="1" smtClean="0">
                <a:latin typeface="Miriam" panose="020B0502050101010101" pitchFamily="34" charset="-79"/>
                <a:cs typeface="Miriam" panose="020B0502050101010101" pitchFamily="34" charset="-79"/>
              </a:rPr>
              <a:t>Gerity</a:t>
            </a:r>
            <a:r>
              <a:rPr lang="en-US" sz="2000" dirty="0" smtClean="0">
                <a:latin typeface="Miriam" panose="020B0502050101010101" pitchFamily="34" charset="-79"/>
                <a:cs typeface="Miriam" panose="020B0502050101010101" pitchFamily="34" charset="-79"/>
              </a:rPr>
              <a:t>, Texas A&amp;M University</a:t>
            </a:r>
            <a:endParaRPr lang="en-US" sz="2000" dirty="0" smtClean="0">
              <a:latin typeface="Miriam" panose="020B0502050101010101" pitchFamily="34" charset="-79"/>
              <a:cs typeface="Miriam" panose="020B0502050101010101" pitchFamily="34" charset="-79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709" y="170249"/>
            <a:ext cx="4632291" cy="1158073"/>
          </a:xfrm>
          <a:prstGeom prst="rect">
            <a:avLst/>
          </a:prstGeom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677887" y="3926607"/>
            <a:ext cx="7667641" cy="455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latin typeface="Miriam" panose="020B0502050101010101" pitchFamily="34" charset="-79"/>
                <a:cs typeface="Miriam" panose="020B0502050101010101" pitchFamily="34" charset="-79"/>
              </a:rPr>
              <a:t>Presented at JLEIC Fall collaboration meeting </a:t>
            </a:r>
            <a:fld id="{60F4F9CB-1C05-4986-B519-E0AD17B47FBC}" type="datetime4">
              <a:rPr lang="en-US" sz="1600" smtClean="0">
                <a:latin typeface="Miriam" panose="020B0502050101010101" pitchFamily="34" charset="-79"/>
                <a:cs typeface="Miriam" panose="020B0502050101010101" pitchFamily="34" charset="-79"/>
              </a:rPr>
              <a:pPr algn="ctr"/>
              <a:t>October 6, 2016</a:t>
            </a:fld>
            <a:endParaRPr lang="en-US" sz="1600" dirty="0" smtClean="0">
              <a:latin typeface="Miriam" panose="020B0502050101010101" pitchFamily="34" charset="-79"/>
              <a:cs typeface="Miriam" panose="020B0502050101010101" pitchFamily="34" charset="-79"/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2057996" y="6328391"/>
            <a:ext cx="4907425" cy="455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latin typeface="Miriam" panose="020B0502050101010101" pitchFamily="34" charset="-79"/>
                <a:cs typeface="Miriam" panose="020B0502050101010101" pitchFamily="34" charset="-79"/>
              </a:rPr>
              <a:t>Slides available at http://www.github.com/jgerity/talks</a:t>
            </a:r>
          </a:p>
        </p:txBody>
      </p:sp>
      <p:pic>
        <p:nvPicPr>
          <p:cNvPr id="1026" name="Picture 2" descr="http://radiasoft.net/wp-content/uploads/2015/12/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6066" y="1064008"/>
            <a:ext cx="3203575" cy="76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857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49270"/>
            <a:ext cx="8229600" cy="4427730"/>
          </a:xfrm>
        </p:spPr>
        <p:txBody>
          <a:bodyPr>
            <a:normAutofit/>
          </a:bodyPr>
          <a:lstStyle/>
          <a:p>
            <a:r>
              <a:rPr lang="en-US" dirty="0" smtClean="0"/>
              <a:t>116 </a:t>
            </a:r>
            <a:r>
              <a:rPr lang="en-US" dirty="0" err="1" smtClean="0"/>
              <a:t>keV</a:t>
            </a:r>
            <a:r>
              <a:rPr lang="en-US" dirty="0" smtClean="0"/>
              <a:t> electron beam, 10 mA</a:t>
            </a:r>
          </a:p>
          <a:p>
            <a:r>
              <a:rPr lang="en-US" dirty="0" smtClean="0"/>
              <a:t>1 meter drift as domain</a:t>
            </a:r>
          </a:p>
          <a:p>
            <a:r>
              <a:rPr lang="en-US" dirty="0" smtClean="0"/>
              <a:t>Background H</a:t>
            </a:r>
            <a:r>
              <a:rPr lang="en-US" baseline="-25000" dirty="0" smtClean="0"/>
              <a:t>2</a:t>
            </a:r>
            <a:r>
              <a:rPr lang="en-US" dirty="0" smtClean="0"/>
              <a:t> gas with realistic ionization cross-section</a:t>
            </a:r>
          </a:p>
          <a:p>
            <a:pPr lvl="1"/>
            <a:r>
              <a:rPr lang="en-US" dirty="0" smtClean="0"/>
              <a:t>In </a:t>
            </a:r>
            <a:r>
              <a:rPr lang="en-US" dirty="0" smtClean="0"/>
              <a:t>this work, density chosen to </a:t>
            </a:r>
            <a:r>
              <a:rPr lang="en-US" dirty="0" smtClean="0"/>
              <a:t>observe </a:t>
            </a:r>
            <a:r>
              <a:rPr lang="en-US" dirty="0" smtClean="0"/>
              <a:t>compensation reasonably quickly</a:t>
            </a:r>
            <a:endParaRPr lang="en-US" dirty="0" smtClean="0"/>
          </a:p>
          <a:p>
            <a:r>
              <a:rPr lang="en-US" dirty="0" smtClean="0"/>
              <a:t>Available on GitHub</a:t>
            </a:r>
          </a:p>
          <a:p>
            <a:pPr lvl="1"/>
            <a:r>
              <a:rPr lang="en-US" dirty="0">
                <a:hlinkClick r:id="rId2"/>
              </a:rPr>
              <a:t>https://github.com/radiasoft/rscooler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743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536" y="1976304"/>
            <a:ext cx="6508928" cy="4881696"/>
          </a:xfrm>
        </p:spPr>
      </p:pic>
    </p:spTree>
    <p:extLst>
      <p:ext uri="{BB962C8B-B14F-4D97-AF65-F5344CB8AC3E}">
        <p14:creationId xmlns:p14="http://schemas.microsoft.com/office/powerpoint/2010/main" val="322406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536" y="1976304"/>
            <a:ext cx="6508928" cy="4881695"/>
          </a:xfrm>
        </p:spPr>
      </p:pic>
    </p:spTree>
    <p:extLst>
      <p:ext uri="{BB962C8B-B14F-4D97-AF65-F5344CB8AC3E}">
        <p14:creationId xmlns:p14="http://schemas.microsoft.com/office/powerpoint/2010/main" val="124929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300" y="1464676"/>
            <a:ext cx="6375400" cy="4781550"/>
          </a:xfrm>
        </p:spPr>
      </p:pic>
    </p:spTree>
    <p:extLst>
      <p:ext uri="{BB962C8B-B14F-4D97-AF65-F5344CB8AC3E}">
        <p14:creationId xmlns:p14="http://schemas.microsoft.com/office/powerpoint/2010/main" val="725575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 suppression at center of beam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85" y="1852933"/>
            <a:ext cx="7104829" cy="4736553"/>
          </a:xfrm>
        </p:spPr>
      </p:pic>
    </p:spTree>
    <p:extLst>
      <p:ext uri="{BB962C8B-B14F-4D97-AF65-F5344CB8AC3E}">
        <p14:creationId xmlns:p14="http://schemas.microsoft.com/office/powerpoint/2010/main" val="177071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Scale up </a:t>
            </a:r>
            <a:r>
              <a:rPr lang="en-US" dirty="0" smtClean="0"/>
              <a:t>current, aiming for ~ Ampere</a:t>
            </a:r>
            <a:endParaRPr lang="en-US" dirty="0" smtClean="0"/>
          </a:p>
          <a:p>
            <a:pPr lvl="1"/>
            <a:r>
              <a:rPr lang="en-US" dirty="0" smtClean="0"/>
              <a:t>Use of NERSC likely</a:t>
            </a:r>
          </a:p>
          <a:p>
            <a:r>
              <a:rPr lang="en-US" dirty="0" smtClean="0"/>
              <a:t>Replicate Fermilab beam properties</a:t>
            </a:r>
          </a:p>
          <a:p>
            <a:pPr lvl="1"/>
            <a:r>
              <a:rPr lang="en-US" dirty="0" smtClean="0"/>
              <a:t>“Electron wind” instability</a:t>
            </a:r>
            <a:endParaRPr lang="en-US" dirty="0" smtClean="0"/>
          </a:p>
          <a:p>
            <a:r>
              <a:rPr lang="en-US" dirty="0" smtClean="0"/>
              <a:t>Quantify dynamic friction for use in long-term study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201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74722"/>
            <a:ext cx="8229600" cy="803756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8492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9618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Averaged field suppression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597" y="1852933"/>
            <a:ext cx="7212806" cy="4808537"/>
          </a:xfrm>
        </p:spPr>
      </p:pic>
    </p:spTree>
    <p:extLst>
      <p:ext uri="{BB962C8B-B14F-4D97-AF65-F5344CB8AC3E}">
        <p14:creationId xmlns:p14="http://schemas.microsoft.com/office/powerpoint/2010/main" val="290769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Electron cooling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Coulomb collision with ‘cold’ electrons drives velocity profiles to equilibrium</a:t>
            </a:r>
          </a:p>
          <a:p>
            <a:r>
              <a:rPr lang="en-US" dirty="0" smtClean="0"/>
              <a:t>Effect is enhanced by magnetization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510072" y="3885474"/>
            <a:ext cx="6123856" cy="2717517"/>
            <a:chOff x="746694" y="2259675"/>
            <a:chExt cx="7840984" cy="3479509"/>
          </a:xfrm>
        </p:grpSpPr>
        <p:grpSp>
          <p:nvGrpSpPr>
            <p:cNvPr id="135" name="Group 134"/>
            <p:cNvGrpSpPr/>
            <p:nvPr/>
          </p:nvGrpSpPr>
          <p:grpSpPr>
            <a:xfrm>
              <a:off x="746694" y="2261766"/>
              <a:ext cx="3590167" cy="3469999"/>
              <a:chOff x="1685995" y="2170795"/>
              <a:chExt cx="3590167" cy="3469999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2216232" y="2170795"/>
                <a:ext cx="2529694" cy="2529695"/>
                <a:chOff x="901150" y="4083197"/>
                <a:chExt cx="2229633" cy="2229633"/>
              </a:xfrm>
            </p:grpSpPr>
            <p:sp>
              <p:nvSpPr>
                <p:cNvPr id="7" name="Oval 6"/>
                <p:cNvSpPr/>
                <p:nvPr/>
              </p:nvSpPr>
              <p:spPr>
                <a:xfrm>
                  <a:off x="901150" y="4083197"/>
                  <a:ext cx="2229633" cy="2229633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" name="Right Arrow 7"/>
                <p:cNvSpPr/>
                <p:nvPr/>
              </p:nvSpPr>
              <p:spPr>
                <a:xfrm rot="459246">
                  <a:off x="1721989" y="4609289"/>
                  <a:ext cx="488515" cy="137787"/>
                </a:xfrm>
                <a:prstGeom prst="rightArrow">
                  <a:avLst/>
                </a:prstGeom>
                <a:solidFill>
                  <a:schemeClr val="accent1">
                    <a:lumMod val="75000"/>
                    <a:lumOff val="25000"/>
                  </a:schemeClr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" name="Right Arrow 8"/>
                <p:cNvSpPr/>
                <p:nvPr/>
              </p:nvSpPr>
              <p:spPr>
                <a:xfrm>
                  <a:off x="1863276" y="4875600"/>
                  <a:ext cx="309650" cy="167839"/>
                </a:xfrm>
                <a:prstGeom prst="rightArrow">
                  <a:avLst/>
                </a:prstGeom>
                <a:solidFill>
                  <a:schemeClr val="accent1">
                    <a:lumMod val="75000"/>
                    <a:lumOff val="25000"/>
                  </a:schemeClr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" name="Right Arrow 9"/>
                <p:cNvSpPr/>
                <p:nvPr/>
              </p:nvSpPr>
              <p:spPr>
                <a:xfrm>
                  <a:off x="1745332" y="5184578"/>
                  <a:ext cx="488515" cy="137787"/>
                </a:xfrm>
                <a:prstGeom prst="rightArrow">
                  <a:avLst/>
                </a:prstGeom>
                <a:solidFill>
                  <a:schemeClr val="accent1">
                    <a:lumMod val="75000"/>
                    <a:lumOff val="25000"/>
                  </a:schemeClr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" name="Right Arrow 10"/>
                <p:cNvSpPr/>
                <p:nvPr/>
              </p:nvSpPr>
              <p:spPr>
                <a:xfrm rot="20985938">
                  <a:off x="2159776" y="5418589"/>
                  <a:ext cx="683125" cy="148205"/>
                </a:xfrm>
                <a:prstGeom prst="rightArrow">
                  <a:avLst/>
                </a:prstGeom>
                <a:solidFill>
                  <a:schemeClr val="accent1">
                    <a:lumMod val="75000"/>
                    <a:lumOff val="25000"/>
                  </a:schemeClr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" name="Right Arrow 11"/>
                <p:cNvSpPr/>
                <p:nvPr/>
              </p:nvSpPr>
              <p:spPr>
                <a:xfrm rot="1124472">
                  <a:off x="1621779" y="5699820"/>
                  <a:ext cx="488515" cy="137787"/>
                </a:xfrm>
                <a:prstGeom prst="rightArrow">
                  <a:avLst/>
                </a:prstGeom>
                <a:solidFill>
                  <a:schemeClr val="accent1">
                    <a:lumMod val="75000"/>
                    <a:lumOff val="25000"/>
                  </a:schemeClr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" name="Right Arrow 12"/>
                <p:cNvSpPr/>
                <p:nvPr/>
              </p:nvSpPr>
              <p:spPr>
                <a:xfrm>
                  <a:off x="2147872" y="4397210"/>
                  <a:ext cx="357749" cy="151083"/>
                </a:xfrm>
                <a:prstGeom prst="rightArrow">
                  <a:avLst/>
                </a:prstGeom>
                <a:solidFill>
                  <a:schemeClr val="accent1">
                    <a:lumMod val="75000"/>
                    <a:lumOff val="25000"/>
                  </a:schemeClr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" name="Right Arrow 13"/>
                <p:cNvSpPr/>
                <p:nvPr/>
              </p:nvSpPr>
              <p:spPr>
                <a:xfrm rot="20943528">
                  <a:off x="1426192" y="4384110"/>
                  <a:ext cx="638278" cy="126022"/>
                </a:xfrm>
                <a:prstGeom prst="rightArrow">
                  <a:avLst/>
                </a:prstGeom>
                <a:solidFill>
                  <a:schemeClr val="accent1">
                    <a:lumMod val="75000"/>
                    <a:lumOff val="25000"/>
                  </a:schemeClr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" name="Right Arrow 14"/>
                <p:cNvSpPr/>
                <p:nvPr/>
              </p:nvSpPr>
              <p:spPr>
                <a:xfrm rot="605116">
                  <a:off x="1259698" y="4857378"/>
                  <a:ext cx="414699" cy="150917"/>
                </a:xfrm>
                <a:prstGeom prst="rightArrow">
                  <a:avLst/>
                </a:prstGeom>
                <a:solidFill>
                  <a:schemeClr val="accent1">
                    <a:lumMod val="75000"/>
                    <a:lumOff val="25000"/>
                  </a:schemeClr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" name="Right Arrow 15"/>
                <p:cNvSpPr/>
                <p:nvPr/>
              </p:nvSpPr>
              <p:spPr>
                <a:xfrm rot="20918696">
                  <a:off x="2487788" y="4764309"/>
                  <a:ext cx="353123" cy="133845"/>
                </a:xfrm>
                <a:prstGeom prst="rightArrow">
                  <a:avLst/>
                </a:prstGeom>
                <a:solidFill>
                  <a:schemeClr val="accent1">
                    <a:lumMod val="75000"/>
                    <a:lumOff val="25000"/>
                  </a:schemeClr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" name="Right Arrow 16"/>
                <p:cNvSpPr/>
                <p:nvPr/>
              </p:nvSpPr>
              <p:spPr>
                <a:xfrm rot="889034">
                  <a:off x="2217503" y="5741764"/>
                  <a:ext cx="488515" cy="137787"/>
                </a:xfrm>
                <a:prstGeom prst="rightArrow">
                  <a:avLst/>
                </a:prstGeom>
                <a:solidFill>
                  <a:schemeClr val="accent1">
                    <a:lumMod val="75000"/>
                    <a:lumOff val="25000"/>
                  </a:schemeClr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" name="Right Arrow 17"/>
                <p:cNvSpPr/>
                <p:nvPr/>
              </p:nvSpPr>
              <p:spPr>
                <a:xfrm rot="20738721">
                  <a:off x="1621454" y="5995322"/>
                  <a:ext cx="360797" cy="134203"/>
                </a:xfrm>
                <a:prstGeom prst="rightArrow">
                  <a:avLst/>
                </a:prstGeom>
                <a:solidFill>
                  <a:schemeClr val="accent1">
                    <a:lumMod val="75000"/>
                    <a:lumOff val="25000"/>
                  </a:schemeClr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" name="Right Arrow 18"/>
                <p:cNvSpPr/>
                <p:nvPr/>
              </p:nvSpPr>
              <p:spPr>
                <a:xfrm>
                  <a:off x="1133264" y="5399607"/>
                  <a:ext cx="730012" cy="137787"/>
                </a:xfrm>
                <a:prstGeom prst="rightArrow">
                  <a:avLst/>
                </a:prstGeom>
                <a:solidFill>
                  <a:schemeClr val="accent1">
                    <a:lumMod val="75000"/>
                    <a:lumOff val="25000"/>
                  </a:schemeClr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Right Arrow 19"/>
                <p:cNvSpPr/>
                <p:nvPr/>
              </p:nvSpPr>
              <p:spPr>
                <a:xfrm>
                  <a:off x="2377026" y="5126437"/>
                  <a:ext cx="338489" cy="137787"/>
                </a:xfrm>
                <a:prstGeom prst="rightArrow">
                  <a:avLst/>
                </a:prstGeom>
                <a:solidFill>
                  <a:schemeClr val="accent1">
                    <a:lumMod val="75000"/>
                    <a:lumOff val="25000"/>
                  </a:schemeClr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Right Arrow 20"/>
                <p:cNvSpPr/>
                <p:nvPr/>
              </p:nvSpPr>
              <p:spPr>
                <a:xfrm>
                  <a:off x="1133264" y="5120683"/>
                  <a:ext cx="286770" cy="148144"/>
                </a:xfrm>
                <a:prstGeom prst="rightArrow">
                  <a:avLst/>
                </a:prstGeom>
                <a:solidFill>
                  <a:schemeClr val="accent1">
                    <a:lumMod val="75000"/>
                    <a:lumOff val="25000"/>
                  </a:schemeClr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6" name="TextBox 5"/>
              <p:cNvSpPr txBox="1"/>
              <p:nvPr/>
            </p:nvSpPr>
            <p:spPr>
              <a:xfrm>
                <a:off x="1685995" y="4809797"/>
                <a:ext cx="359016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Ion beam seen from stationary (lab) frame</a:t>
                </a:r>
                <a:endParaRPr lang="en-US" dirty="0"/>
              </a:p>
            </p:txBody>
          </p:sp>
        </p:grpSp>
        <p:grpSp>
          <p:nvGrpSpPr>
            <p:cNvPr id="134" name="Group 133"/>
            <p:cNvGrpSpPr/>
            <p:nvPr/>
          </p:nvGrpSpPr>
          <p:grpSpPr>
            <a:xfrm>
              <a:off x="4462012" y="2259675"/>
              <a:ext cx="4125666" cy="3479509"/>
              <a:chOff x="4817003" y="2686863"/>
              <a:chExt cx="4125666" cy="3479509"/>
            </a:xfrm>
          </p:grpSpPr>
          <p:grpSp>
            <p:nvGrpSpPr>
              <p:cNvPr id="133" name="Group 132"/>
              <p:cNvGrpSpPr/>
              <p:nvPr/>
            </p:nvGrpSpPr>
            <p:grpSpPr>
              <a:xfrm>
                <a:off x="4817003" y="2686863"/>
                <a:ext cx="4125666" cy="3479509"/>
                <a:chOff x="4817003" y="2686863"/>
                <a:chExt cx="4125666" cy="3479509"/>
              </a:xfrm>
            </p:grpSpPr>
            <p:grpSp>
              <p:nvGrpSpPr>
                <p:cNvPr id="109" name="Group 108"/>
                <p:cNvGrpSpPr/>
                <p:nvPr/>
              </p:nvGrpSpPr>
              <p:grpSpPr>
                <a:xfrm>
                  <a:off x="5614613" y="2686863"/>
                  <a:ext cx="2531784" cy="2531786"/>
                  <a:chOff x="4576511" y="4086746"/>
                  <a:chExt cx="2229632" cy="2229634"/>
                </a:xfrm>
              </p:grpSpPr>
              <p:sp>
                <p:nvSpPr>
                  <p:cNvPr id="111" name="Oval 110"/>
                  <p:cNvSpPr/>
                  <p:nvPr/>
                </p:nvSpPr>
                <p:spPr>
                  <a:xfrm>
                    <a:off x="4576511" y="4086746"/>
                    <a:ext cx="2229632" cy="2229634"/>
                  </a:xfrm>
                  <a:prstGeom prst="ellipse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accent6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2" name="Right Arrow 111"/>
                  <p:cNvSpPr/>
                  <p:nvPr/>
                </p:nvSpPr>
                <p:spPr>
                  <a:xfrm rot="459246">
                    <a:off x="5795733" y="4663462"/>
                    <a:ext cx="260866" cy="148095"/>
                  </a:xfrm>
                  <a:prstGeom prst="rightArrow">
                    <a:avLst/>
                  </a:prstGeom>
                  <a:solidFill>
                    <a:schemeClr val="accent1">
                      <a:lumMod val="75000"/>
                      <a:lumOff val="25000"/>
                    </a:schemeClr>
                  </a:solidFill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3" name="Right Arrow 112"/>
                  <p:cNvSpPr/>
                  <p:nvPr/>
                </p:nvSpPr>
                <p:spPr>
                  <a:xfrm rot="4720061">
                    <a:off x="5986930" y="4470072"/>
                    <a:ext cx="253012" cy="128097"/>
                  </a:xfrm>
                  <a:prstGeom prst="rightArrow">
                    <a:avLst/>
                  </a:prstGeom>
                  <a:solidFill>
                    <a:schemeClr val="accent1">
                      <a:lumMod val="75000"/>
                      <a:lumOff val="25000"/>
                    </a:schemeClr>
                  </a:solidFill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4" name="Right Arrow 113"/>
                  <p:cNvSpPr/>
                  <p:nvPr/>
                </p:nvSpPr>
                <p:spPr>
                  <a:xfrm rot="20943528" flipH="1">
                    <a:off x="5608360" y="4326983"/>
                    <a:ext cx="285398" cy="160582"/>
                  </a:xfrm>
                  <a:prstGeom prst="rightArrow">
                    <a:avLst/>
                  </a:prstGeom>
                  <a:solidFill>
                    <a:schemeClr val="accent1">
                      <a:lumMod val="75000"/>
                      <a:lumOff val="25000"/>
                    </a:schemeClr>
                  </a:solidFill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5" name="Right Arrow 114"/>
                  <p:cNvSpPr/>
                  <p:nvPr/>
                </p:nvSpPr>
                <p:spPr>
                  <a:xfrm rot="20918696">
                    <a:off x="6239330" y="4744619"/>
                    <a:ext cx="242063" cy="133222"/>
                  </a:xfrm>
                  <a:prstGeom prst="rightArrow">
                    <a:avLst/>
                  </a:prstGeom>
                  <a:solidFill>
                    <a:schemeClr val="accent1">
                      <a:lumMod val="75000"/>
                      <a:lumOff val="25000"/>
                    </a:schemeClr>
                  </a:solidFill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6" name="Right Arrow 115"/>
                  <p:cNvSpPr/>
                  <p:nvPr/>
                </p:nvSpPr>
                <p:spPr>
                  <a:xfrm rot="20943528" flipH="1">
                    <a:off x="5015113" y="4927624"/>
                    <a:ext cx="285398" cy="160582"/>
                  </a:xfrm>
                  <a:prstGeom prst="rightArrow">
                    <a:avLst/>
                  </a:prstGeom>
                  <a:solidFill>
                    <a:schemeClr val="accent1">
                      <a:lumMod val="75000"/>
                      <a:lumOff val="25000"/>
                    </a:schemeClr>
                  </a:solidFill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7" name="Right Arrow 116"/>
                  <p:cNvSpPr/>
                  <p:nvPr/>
                </p:nvSpPr>
                <p:spPr>
                  <a:xfrm rot="20943528" flipH="1">
                    <a:off x="5488989" y="5136444"/>
                    <a:ext cx="285398" cy="160582"/>
                  </a:xfrm>
                  <a:prstGeom prst="rightArrow">
                    <a:avLst/>
                  </a:prstGeom>
                  <a:solidFill>
                    <a:schemeClr val="accent1">
                      <a:lumMod val="75000"/>
                      <a:lumOff val="25000"/>
                    </a:schemeClr>
                  </a:solidFill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8" name="Right Arrow 117"/>
                  <p:cNvSpPr/>
                  <p:nvPr/>
                </p:nvSpPr>
                <p:spPr>
                  <a:xfrm rot="20943528" flipH="1">
                    <a:off x="5962865" y="5188824"/>
                    <a:ext cx="285398" cy="160582"/>
                  </a:xfrm>
                  <a:prstGeom prst="rightArrow">
                    <a:avLst/>
                  </a:prstGeom>
                  <a:solidFill>
                    <a:schemeClr val="accent1">
                      <a:lumMod val="75000"/>
                      <a:lumOff val="25000"/>
                    </a:schemeClr>
                  </a:solidFill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9" name="Right Arrow 118"/>
                  <p:cNvSpPr/>
                  <p:nvPr/>
                </p:nvSpPr>
                <p:spPr>
                  <a:xfrm rot="20943528" flipH="1">
                    <a:off x="5252002" y="4691216"/>
                    <a:ext cx="285398" cy="160582"/>
                  </a:xfrm>
                  <a:prstGeom prst="rightArrow">
                    <a:avLst/>
                  </a:prstGeom>
                  <a:solidFill>
                    <a:schemeClr val="accent1">
                      <a:lumMod val="75000"/>
                      <a:lumOff val="25000"/>
                    </a:schemeClr>
                  </a:solidFill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0" name="Right Arrow 119"/>
                  <p:cNvSpPr/>
                  <p:nvPr/>
                </p:nvSpPr>
                <p:spPr>
                  <a:xfrm rot="7527235">
                    <a:off x="5002467" y="5301869"/>
                    <a:ext cx="309650" cy="167839"/>
                  </a:xfrm>
                  <a:prstGeom prst="rightArrow">
                    <a:avLst/>
                  </a:prstGeom>
                  <a:solidFill>
                    <a:schemeClr val="accent1">
                      <a:lumMod val="75000"/>
                      <a:lumOff val="25000"/>
                    </a:schemeClr>
                  </a:solidFill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1" name="Right Arrow 120"/>
                  <p:cNvSpPr/>
                  <p:nvPr/>
                </p:nvSpPr>
                <p:spPr>
                  <a:xfrm rot="7456562">
                    <a:off x="5309588" y="5864559"/>
                    <a:ext cx="309650" cy="167839"/>
                  </a:xfrm>
                  <a:prstGeom prst="rightArrow">
                    <a:avLst/>
                  </a:prstGeom>
                  <a:solidFill>
                    <a:schemeClr val="accent1">
                      <a:lumMod val="75000"/>
                      <a:lumOff val="25000"/>
                    </a:schemeClr>
                  </a:solidFill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2" name="Right Arrow 121"/>
                  <p:cNvSpPr/>
                  <p:nvPr/>
                </p:nvSpPr>
                <p:spPr>
                  <a:xfrm rot="13932068">
                    <a:off x="5780715" y="5750907"/>
                    <a:ext cx="309650" cy="167839"/>
                  </a:xfrm>
                  <a:prstGeom prst="rightArrow">
                    <a:avLst/>
                  </a:prstGeom>
                  <a:solidFill>
                    <a:schemeClr val="accent1">
                      <a:lumMod val="75000"/>
                      <a:lumOff val="25000"/>
                    </a:schemeClr>
                  </a:solidFill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3" name="Right Arrow 122"/>
                  <p:cNvSpPr/>
                  <p:nvPr/>
                </p:nvSpPr>
                <p:spPr>
                  <a:xfrm>
                    <a:off x="6086087" y="4975366"/>
                    <a:ext cx="309650" cy="167839"/>
                  </a:xfrm>
                  <a:prstGeom prst="rightArrow">
                    <a:avLst/>
                  </a:prstGeom>
                  <a:solidFill>
                    <a:schemeClr val="accent1">
                      <a:lumMod val="75000"/>
                      <a:lumOff val="25000"/>
                    </a:schemeClr>
                  </a:solidFill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4" name="Right Arrow 123"/>
                  <p:cNvSpPr/>
                  <p:nvPr/>
                </p:nvSpPr>
                <p:spPr>
                  <a:xfrm rot="20097261">
                    <a:off x="6025777" y="5515407"/>
                    <a:ext cx="309650" cy="167839"/>
                  </a:xfrm>
                  <a:prstGeom prst="rightArrow">
                    <a:avLst/>
                  </a:prstGeom>
                  <a:solidFill>
                    <a:schemeClr val="accent1">
                      <a:lumMod val="75000"/>
                      <a:lumOff val="25000"/>
                    </a:schemeClr>
                  </a:solidFill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5" name="Right Arrow 124"/>
                  <p:cNvSpPr/>
                  <p:nvPr/>
                </p:nvSpPr>
                <p:spPr>
                  <a:xfrm rot="4785057">
                    <a:off x="5166693" y="4367282"/>
                    <a:ext cx="309650" cy="167839"/>
                  </a:xfrm>
                  <a:prstGeom prst="rightArrow">
                    <a:avLst/>
                  </a:prstGeom>
                  <a:solidFill>
                    <a:schemeClr val="accent1">
                      <a:lumMod val="75000"/>
                      <a:lumOff val="25000"/>
                    </a:schemeClr>
                  </a:solidFill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6" name="Right Arrow 125"/>
                  <p:cNvSpPr/>
                  <p:nvPr/>
                </p:nvSpPr>
                <p:spPr>
                  <a:xfrm rot="2095431">
                    <a:off x="4840594" y="4643950"/>
                    <a:ext cx="309650" cy="167839"/>
                  </a:xfrm>
                  <a:prstGeom prst="rightArrow">
                    <a:avLst/>
                  </a:prstGeom>
                  <a:solidFill>
                    <a:schemeClr val="accent1">
                      <a:lumMod val="75000"/>
                      <a:lumOff val="25000"/>
                    </a:schemeClr>
                  </a:solidFill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7" name="Right Arrow 126"/>
                  <p:cNvSpPr/>
                  <p:nvPr/>
                </p:nvSpPr>
                <p:spPr>
                  <a:xfrm rot="2696450">
                    <a:off x="5063638" y="5622529"/>
                    <a:ext cx="309650" cy="167839"/>
                  </a:xfrm>
                  <a:prstGeom prst="rightArrow">
                    <a:avLst/>
                  </a:prstGeom>
                  <a:solidFill>
                    <a:schemeClr val="accent1">
                      <a:lumMod val="75000"/>
                      <a:lumOff val="25000"/>
                    </a:schemeClr>
                  </a:solidFill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8" name="Right Arrow 127"/>
                  <p:cNvSpPr/>
                  <p:nvPr/>
                </p:nvSpPr>
                <p:spPr>
                  <a:xfrm rot="20279185">
                    <a:off x="5574831" y="4869919"/>
                    <a:ext cx="309650" cy="167839"/>
                  </a:xfrm>
                  <a:prstGeom prst="rightArrow">
                    <a:avLst/>
                  </a:prstGeom>
                  <a:solidFill>
                    <a:schemeClr val="accent1">
                      <a:lumMod val="75000"/>
                      <a:lumOff val="25000"/>
                    </a:schemeClr>
                  </a:solidFill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9" name="Right Arrow 128"/>
                  <p:cNvSpPr/>
                  <p:nvPr/>
                </p:nvSpPr>
                <p:spPr>
                  <a:xfrm rot="19160558">
                    <a:off x="5596754" y="5465308"/>
                    <a:ext cx="309650" cy="167839"/>
                  </a:xfrm>
                  <a:prstGeom prst="rightArrow">
                    <a:avLst/>
                  </a:prstGeom>
                  <a:solidFill>
                    <a:schemeClr val="accent1">
                      <a:lumMod val="75000"/>
                      <a:lumOff val="25000"/>
                    </a:schemeClr>
                  </a:solidFill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0" name="Right Arrow 129"/>
                  <p:cNvSpPr/>
                  <p:nvPr/>
                </p:nvSpPr>
                <p:spPr>
                  <a:xfrm rot="16200000">
                    <a:off x="4779206" y="5128555"/>
                    <a:ext cx="309650" cy="167839"/>
                  </a:xfrm>
                  <a:prstGeom prst="rightArrow">
                    <a:avLst/>
                  </a:prstGeom>
                  <a:solidFill>
                    <a:schemeClr val="accent1">
                      <a:lumMod val="75000"/>
                      <a:lumOff val="25000"/>
                    </a:schemeClr>
                  </a:solidFill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1" name="Right Arrow 130"/>
                  <p:cNvSpPr/>
                  <p:nvPr/>
                </p:nvSpPr>
                <p:spPr>
                  <a:xfrm rot="2353968">
                    <a:off x="5315458" y="5363073"/>
                    <a:ext cx="309650" cy="167839"/>
                  </a:xfrm>
                  <a:prstGeom prst="rightArrow">
                    <a:avLst/>
                  </a:prstGeom>
                  <a:solidFill>
                    <a:schemeClr val="accent1">
                      <a:lumMod val="75000"/>
                      <a:lumOff val="25000"/>
                    </a:schemeClr>
                  </a:solidFill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2" name="Right Arrow 131"/>
                  <p:cNvSpPr/>
                  <p:nvPr/>
                </p:nvSpPr>
                <p:spPr>
                  <a:xfrm rot="17232483">
                    <a:off x="6362773" y="5341635"/>
                    <a:ext cx="309650" cy="167839"/>
                  </a:xfrm>
                  <a:prstGeom prst="rightArrow">
                    <a:avLst/>
                  </a:prstGeom>
                  <a:solidFill>
                    <a:schemeClr val="accent1">
                      <a:lumMod val="75000"/>
                      <a:lumOff val="25000"/>
                    </a:schemeClr>
                  </a:solidFill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110" name="TextBox 109"/>
                <p:cNvSpPr txBox="1"/>
                <p:nvPr/>
              </p:nvSpPr>
              <p:spPr>
                <a:xfrm>
                  <a:off x="4817003" y="5338810"/>
                  <a:ext cx="4125666" cy="8275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Ion </a:t>
                  </a:r>
                  <a:r>
                    <a:rPr lang="en-US" dirty="0"/>
                    <a:t>b</a:t>
                  </a:r>
                  <a:r>
                    <a:rPr lang="en-US" dirty="0" smtClean="0"/>
                    <a:t>eam seen from moving frame, with electrons</a:t>
                  </a:r>
                  <a:endParaRPr lang="en-US" dirty="0"/>
                </a:p>
              </p:txBody>
            </p:sp>
          </p:grpSp>
          <p:grpSp>
            <p:nvGrpSpPr>
              <p:cNvPr id="24" name="Group 23"/>
              <p:cNvGrpSpPr/>
              <p:nvPr/>
            </p:nvGrpSpPr>
            <p:grpSpPr>
              <a:xfrm>
                <a:off x="5805690" y="2865032"/>
                <a:ext cx="2149648" cy="2209903"/>
                <a:chOff x="5417593" y="3802563"/>
                <a:chExt cx="1980692" cy="2036212"/>
              </a:xfrm>
            </p:grpSpPr>
            <p:sp>
              <p:nvSpPr>
                <p:cNvPr id="25" name="Right Arrow 24"/>
                <p:cNvSpPr/>
                <p:nvPr/>
              </p:nvSpPr>
              <p:spPr>
                <a:xfrm rot="900000">
                  <a:off x="6005513" y="4261600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Right Arrow 25"/>
                <p:cNvSpPr/>
                <p:nvPr/>
              </p:nvSpPr>
              <p:spPr>
                <a:xfrm>
                  <a:off x="6125869" y="4456437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Right Arrow 26"/>
                <p:cNvSpPr/>
                <p:nvPr/>
              </p:nvSpPr>
              <p:spPr>
                <a:xfrm rot="20219175">
                  <a:off x="6313987" y="4138185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" name="Right Arrow 27"/>
                <p:cNvSpPr/>
                <p:nvPr/>
              </p:nvSpPr>
              <p:spPr>
                <a:xfrm rot="11643897">
                  <a:off x="6278269" y="4608837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Right Arrow 28"/>
                <p:cNvSpPr/>
                <p:nvPr/>
              </p:nvSpPr>
              <p:spPr>
                <a:xfrm rot="2461909">
                  <a:off x="6564018" y="4453068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" name="Right Arrow 29"/>
                <p:cNvSpPr/>
                <p:nvPr/>
              </p:nvSpPr>
              <p:spPr>
                <a:xfrm rot="17925913">
                  <a:off x="6355941" y="4391658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Right Arrow 30"/>
                <p:cNvSpPr/>
                <p:nvPr/>
              </p:nvSpPr>
              <p:spPr>
                <a:xfrm rot="8140825">
                  <a:off x="5863932" y="4817739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Right Arrow 31"/>
                <p:cNvSpPr/>
                <p:nvPr/>
              </p:nvSpPr>
              <p:spPr>
                <a:xfrm rot="18915155">
                  <a:off x="6430669" y="4761237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Right Arrow 32"/>
                <p:cNvSpPr/>
                <p:nvPr/>
              </p:nvSpPr>
              <p:spPr>
                <a:xfrm rot="13656134">
                  <a:off x="5939941" y="4436563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" name="Right Arrow 33"/>
                <p:cNvSpPr/>
                <p:nvPr/>
              </p:nvSpPr>
              <p:spPr>
                <a:xfrm rot="19822531">
                  <a:off x="6583069" y="4913637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Right Arrow 34"/>
                <p:cNvSpPr/>
                <p:nvPr/>
              </p:nvSpPr>
              <p:spPr>
                <a:xfrm rot="2811732">
                  <a:off x="6080830" y="4673783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Right Arrow 35"/>
                <p:cNvSpPr/>
                <p:nvPr/>
              </p:nvSpPr>
              <p:spPr>
                <a:xfrm>
                  <a:off x="6071510" y="4890409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" name="Right Arrow 36"/>
                <p:cNvSpPr/>
                <p:nvPr/>
              </p:nvSpPr>
              <p:spPr>
                <a:xfrm rot="900000">
                  <a:off x="6371596" y="4906158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Right Arrow 37"/>
                <p:cNvSpPr/>
                <p:nvPr/>
              </p:nvSpPr>
              <p:spPr>
                <a:xfrm>
                  <a:off x="6491952" y="5100995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9" name="Right Arrow 38"/>
                <p:cNvSpPr/>
                <p:nvPr/>
              </p:nvSpPr>
              <p:spPr>
                <a:xfrm rot="20219175">
                  <a:off x="6680070" y="4782743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" name="Right Arrow 39"/>
                <p:cNvSpPr/>
                <p:nvPr/>
              </p:nvSpPr>
              <p:spPr>
                <a:xfrm rot="11643897">
                  <a:off x="6644352" y="5253395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Right Arrow 40"/>
                <p:cNvSpPr/>
                <p:nvPr/>
              </p:nvSpPr>
              <p:spPr>
                <a:xfrm rot="2461909">
                  <a:off x="6930101" y="5097626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Right Arrow 41"/>
                <p:cNvSpPr/>
                <p:nvPr/>
              </p:nvSpPr>
              <p:spPr>
                <a:xfrm rot="17925913">
                  <a:off x="6722024" y="5036216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3" name="Right Arrow 42"/>
                <p:cNvSpPr/>
                <p:nvPr/>
              </p:nvSpPr>
              <p:spPr>
                <a:xfrm rot="8140825">
                  <a:off x="6230015" y="5462297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4" name="Right Arrow 43"/>
                <p:cNvSpPr/>
                <p:nvPr/>
              </p:nvSpPr>
              <p:spPr>
                <a:xfrm rot="18915155">
                  <a:off x="6796752" y="5405795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" name="Right Arrow 44"/>
                <p:cNvSpPr/>
                <p:nvPr/>
              </p:nvSpPr>
              <p:spPr>
                <a:xfrm rot="13656134">
                  <a:off x="6306024" y="5081121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6" name="Right Arrow 45"/>
                <p:cNvSpPr/>
                <p:nvPr/>
              </p:nvSpPr>
              <p:spPr>
                <a:xfrm rot="19822531">
                  <a:off x="6949152" y="5558195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" name="Right Arrow 46"/>
                <p:cNvSpPr/>
                <p:nvPr/>
              </p:nvSpPr>
              <p:spPr>
                <a:xfrm rot="2811732">
                  <a:off x="6446913" y="5318341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" name="Right Arrow 47"/>
                <p:cNvSpPr/>
                <p:nvPr/>
              </p:nvSpPr>
              <p:spPr>
                <a:xfrm>
                  <a:off x="6437593" y="5534967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9" name="Right Arrow 48"/>
                <p:cNvSpPr/>
                <p:nvPr/>
              </p:nvSpPr>
              <p:spPr>
                <a:xfrm rot="900000">
                  <a:off x="5619328" y="4725384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Right Arrow 49"/>
                <p:cNvSpPr/>
                <p:nvPr/>
              </p:nvSpPr>
              <p:spPr>
                <a:xfrm>
                  <a:off x="5739684" y="4920221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" name="Right Arrow 50"/>
                <p:cNvSpPr/>
                <p:nvPr/>
              </p:nvSpPr>
              <p:spPr>
                <a:xfrm rot="20219175">
                  <a:off x="5927802" y="4601969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2" name="Right Arrow 51"/>
                <p:cNvSpPr/>
                <p:nvPr/>
              </p:nvSpPr>
              <p:spPr>
                <a:xfrm rot="11643897">
                  <a:off x="5892084" y="5072621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" name="Right Arrow 52"/>
                <p:cNvSpPr/>
                <p:nvPr/>
              </p:nvSpPr>
              <p:spPr>
                <a:xfrm rot="2461909">
                  <a:off x="6177833" y="4916852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4" name="Right Arrow 53"/>
                <p:cNvSpPr/>
                <p:nvPr/>
              </p:nvSpPr>
              <p:spPr>
                <a:xfrm rot="17925913">
                  <a:off x="5901252" y="5281035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5" name="Right Arrow 54"/>
                <p:cNvSpPr/>
                <p:nvPr/>
              </p:nvSpPr>
              <p:spPr>
                <a:xfrm rot="8140825">
                  <a:off x="5477747" y="5281523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6" name="Right Arrow 55"/>
                <p:cNvSpPr/>
                <p:nvPr/>
              </p:nvSpPr>
              <p:spPr>
                <a:xfrm rot="18915155">
                  <a:off x="6044484" y="5225021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7" name="Right Arrow 56"/>
                <p:cNvSpPr/>
                <p:nvPr/>
              </p:nvSpPr>
              <p:spPr>
                <a:xfrm rot="13656134">
                  <a:off x="5553756" y="4900347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8" name="Right Arrow 57"/>
                <p:cNvSpPr/>
                <p:nvPr/>
              </p:nvSpPr>
              <p:spPr>
                <a:xfrm rot="19822531">
                  <a:off x="6191742" y="5219890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9" name="Right Arrow 58"/>
                <p:cNvSpPr/>
                <p:nvPr/>
              </p:nvSpPr>
              <p:spPr>
                <a:xfrm rot="2811732">
                  <a:off x="5961858" y="4860581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0" name="Right Arrow 59"/>
                <p:cNvSpPr/>
                <p:nvPr/>
              </p:nvSpPr>
              <p:spPr>
                <a:xfrm>
                  <a:off x="5685325" y="5354193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1" name="Right Arrow 60"/>
                <p:cNvSpPr/>
                <p:nvPr/>
              </p:nvSpPr>
              <p:spPr>
                <a:xfrm rot="7134986">
                  <a:off x="7271861" y="4296208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2" name="Right Arrow 61"/>
                <p:cNvSpPr/>
                <p:nvPr/>
              </p:nvSpPr>
              <p:spPr>
                <a:xfrm rot="6234986">
                  <a:off x="7053796" y="4366172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3" name="Right Arrow 62"/>
                <p:cNvSpPr/>
                <p:nvPr/>
              </p:nvSpPr>
              <p:spPr>
                <a:xfrm rot="4854161">
                  <a:off x="7317463" y="4625310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4" name="Right Arrow 63"/>
                <p:cNvSpPr/>
                <p:nvPr/>
              </p:nvSpPr>
              <p:spPr>
                <a:xfrm rot="17878883">
                  <a:off x="6869216" y="4477446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5" name="Right Arrow 64"/>
                <p:cNvSpPr/>
                <p:nvPr/>
              </p:nvSpPr>
              <p:spPr>
                <a:xfrm rot="8696895">
                  <a:off x="6951689" y="4792271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6" name="Right Arrow 65"/>
                <p:cNvSpPr/>
                <p:nvPr/>
              </p:nvSpPr>
              <p:spPr>
                <a:xfrm rot="2560899">
                  <a:off x="7061340" y="4605071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7" name="Right Arrow 66"/>
                <p:cNvSpPr/>
                <p:nvPr/>
              </p:nvSpPr>
              <p:spPr>
                <a:xfrm rot="14375811">
                  <a:off x="6766097" y="4025028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8" name="Right Arrow 67"/>
                <p:cNvSpPr/>
                <p:nvPr/>
              </p:nvSpPr>
              <p:spPr>
                <a:xfrm rot="3550141">
                  <a:off x="6684637" y="4588719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9" name="Right Arrow 68"/>
                <p:cNvSpPr/>
                <p:nvPr/>
              </p:nvSpPr>
              <p:spPr>
                <a:xfrm rot="19891120">
                  <a:off x="7117804" y="4190481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" name="Right Arrow 69"/>
                <p:cNvSpPr/>
                <p:nvPr/>
              </p:nvSpPr>
              <p:spPr>
                <a:xfrm rot="4457517">
                  <a:off x="6500057" y="4699993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" name="Right Arrow 70"/>
                <p:cNvSpPr/>
                <p:nvPr/>
              </p:nvSpPr>
              <p:spPr>
                <a:xfrm rot="9046718">
                  <a:off x="6853662" y="4270182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2" name="Right Arrow 71"/>
                <p:cNvSpPr/>
                <p:nvPr/>
              </p:nvSpPr>
              <p:spPr>
                <a:xfrm rot="6234986">
                  <a:off x="6645636" y="4209036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3" name="Right Arrow 72"/>
                <p:cNvSpPr/>
                <p:nvPr/>
              </p:nvSpPr>
              <p:spPr>
                <a:xfrm rot="20526329">
                  <a:off x="5417593" y="4792269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4" name="Right Arrow 73"/>
                <p:cNvSpPr/>
                <p:nvPr/>
              </p:nvSpPr>
              <p:spPr>
                <a:xfrm rot="19626329">
                  <a:off x="5662522" y="4096796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5" name="Right Arrow 74"/>
                <p:cNvSpPr/>
                <p:nvPr/>
              </p:nvSpPr>
              <p:spPr>
                <a:xfrm rot="18245504">
                  <a:off x="5456393" y="4482347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6" name="Right Arrow 75"/>
                <p:cNvSpPr/>
                <p:nvPr/>
              </p:nvSpPr>
              <p:spPr>
                <a:xfrm rot="9670226">
                  <a:off x="5873256" y="4141994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7" name="Right Arrow 76"/>
                <p:cNvSpPr/>
                <p:nvPr/>
              </p:nvSpPr>
              <p:spPr>
                <a:xfrm rot="488238">
                  <a:off x="6028594" y="3856011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8" name="Right Arrow 77"/>
                <p:cNvSpPr/>
                <p:nvPr/>
              </p:nvSpPr>
              <p:spPr>
                <a:xfrm rot="15952242">
                  <a:off x="5820526" y="3917452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9" name="Right Arrow 78"/>
                <p:cNvSpPr/>
                <p:nvPr/>
              </p:nvSpPr>
              <p:spPr>
                <a:xfrm rot="6167154">
                  <a:off x="5638802" y="4542427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0" name="Right Arrow 79"/>
                <p:cNvSpPr/>
                <p:nvPr/>
              </p:nvSpPr>
              <p:spPr>
                <a:xfrm rot="16941484">
                  <a:off x="6083989" y="4187193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" name="Right Arrow 80"/>
                <p:cNvSpPr/>
                <p:nvPr/>
              </p:nvSpPr>
              <p:spPr>
                <a:xfrm rot="11682463">
                  <a:off x="5495610" y="4181084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2" name="Right Arrow 81"/>
                <p:cNvSpPr/>
                <p:nvPr/>
              </p:nvSpPr>
              <p:spPr>
                <a:xfrm rot="17848860">
                  <a:off x="6294723" y="4232391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3" name="Right Arrow 82"/>
                <p:cNvSpPr/>
                <p:nvPr/>
              </p:nvSpPr>
              <p:spPr>
                <a:xfrm rot="838061">
                  <a:off x="5742744" y="4303755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4" name="Right Arrow 83"/>
                <p:cNvSpPr/>
                <p:nvPr/>
              </p:nvSpPr>
              <p:spPr>
                <a:xfrm rot="19626329">
                  <a:off x="5852566" y="4490712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5" name="Right Arrow 84"/>
                <p:cNvSpPr/>
                <p:nvPr/>
              </p:nvSpPr>
              <p:spPr>
                <a:xfrm rot="7134986">
                  <a:off x="6428632" y="5704842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6" name="Right Arrow 85"/>
                <p:cNvSpPr/>
                <p:nvPr/>
              </p:nvSpPr>
              <p:spPr>
                <a:xfrm rot="6234986">
                  <a:off x="6210567" y="5774806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7" name="Right Arrow 86"/>
                <p:cNvSpPr/>
                <p:nvPr/>
              </p:nvSpPr>
              <p:spPr>
                <a:xfrm rot="4854161">
                  <a:off x="6937408" y="3957895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8" name="Right Arrow 87"/>
                <p:cNvSpPr/>
                <p:nvPr/>
              </p:nvSpPr>
              <p:spPr>
                <a:xfrm rot="17878883">
                  <a:off x="6489161" y="3810031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9" name="Right Arrow 88"/>
                <p:cNvSpPr/>
                <p:nvPr/>
              </p:nvSpPr>
              <p:spPr>
                <a:xfrm rot="8696895">
                  <a:off x="6571634" y="4124856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0" name="Right Arrow 89"/>
                <p:cNvSpPr/>
                <p:nvPr/>
              </p:nvSpPr>
              <p:spPr>
                <a:xfrm rot="2560899">
                  <a:off x="6681285" y="3937656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1" name="Right Arrow 90"/>
                <p:cNvSpPr/>
                <p:nvPr/>
              </p:nvSpPr>
              <p:spPr>
                <a:xfrm rot="14375811">
                  <a:off x="5922868" y="5433662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2" name="Right Arrow 91"/>
                <p:cNvSpPr/>
                <p:nvPr/>
              </p:nvSpPr>
              <p:spPr>
                <a:xfrm rot="3550141">
                  <a:off x="6304582" y="3921304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3" name="Right Arrow 92"/>
                <p:cNvSpPr/>
                <p:nvPr/>
              </p:nvSpPr>
              <p:spPr>
                <a:xfrm rot="19891120">
                  <a:off x="6274575" y="5599115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4" name="Right Arrow 93"/>
                <p:cNvSpPr/>
                <p:nvPr/>
              </p:nvSpPr>
              <p:spPr>
                <a:xfrm rot="4457517">
                  <a:off x="6120002" y="4032578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5" name="Right Arrow 94"/>
                <p:cNvSpPr/>
                <p:nvPr/>
              </p:nvSpPr>
              <p:spPr>
                <a:xfrm rot="9046718">
                  <a:off x="6010433" y="5678816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6" name="Right Arrow 95"/>
                <p:cNvSpPr/>
                <p:nvPr/>
              </p:nvSpPr>
              <p:spPr>
                <a:xfrm rot="6234986">
                  <a:off x="6662916" y="5649972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7" name="Right Arrow 96"/>
                <p:cNvSpPr/>
                <p:nvPr/>
              </p:nvSpPr>
              <p:spPr>
                <a:xfrm rot="7134986">
                  <a:off x="5715549" y="5193905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8" name="Right Arrow 97"/>
                <p:cNvSpPr/>
                <p:nvPr/>
              </p:nvSpPr>
              <p:spPr>
                <a:xfrm rot="6234986">
                  <a:off x="7262840" y="5001432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9" name="Right Arrow 98"/>
                <p:cNvSpPr/>
                <p:nvPr/>
              </p:nvSpPr>
              <p:spPr>
                <a:xfrm rot="4854161">
                  <a:off x="5761151" y="5523007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0" name="Right Arrow 99"/>
                <p:cNvSpPr/>
                <p:nvPr/>
              </p:nvSpPr>
              <p:spPr>
                <a:xfrm rot="17878883">
                  <a:off x="7078260" y="5112706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1" name="Right Arrow 100"/>
                <p:cNvSpPr/>
                <p:nvPr/>
              </p:nvSpPr>
              <p:spPr>
                <a:xfrm rot="8696895">
                  <a:off x="7160733" y="5427531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2" name="Right Arrow 101"/>
                <p:cNvSpPr/>
                <p:nvPr/>
              </p:nvSpPr>
              <p:spPr>
                <a:xfrm rot="2560899">
                  <a:off x="7270384" y="5240331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3" name="Right Arrow 102"/>
                <p:cNvSpPr/>
                <p:nvPr/>
              </p:nvSpPr>
              <p:spPr>
                <a:xfrm rot="14375811">
                  <a:off x="6975141" y="4660288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4" name="Right Arrow 103"/>
                <p:cNvSpPr/>
                <p:nvPr/>
              </p:nvSpPr>
              <p:spPr>
                <a:xfrm rot="3550141">
                  <a:off x="6893681" y="5223979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5" name="Right Arrow 104"/>
                <p:cNvSpPr/>
                <p:nvPr/>
              </p:nvSpPr>
              <p:spPr>
                <a:xfrm rot="19891120">
                  <a:off x="7326848" y="4825741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6" name="Right Arrow 105"/>
                <p:cNvSpPr/>
                <p:nvPr/>
              </p:nvSpPr>
              <p:spPr>
                <a:xfrm rot="4457517">
                  <a:off x="6709101" y="5335253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7" name="Right Arrow 106"/>
                <p:cNvSpPr/>
                <p:nvPr/>
              </p:nvSpPr>
              <p:spPr>
                <a:xfrm rot="9046718">
                  <a:off x="7062706" y="4905442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8" name="Right Arrow 107"/>
                <p:cNvSpPr/>
                <p:nvPr/>
              </p:nvSpPr>
              <p:spPr>
                <a:xfrm rot="6234986">
                  <a:off x="6854680" y="4844296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981120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Bunched cooling is desirable to control IBS</a:t>
            </a:r>
          </a:p>
          <a:p>
            <a:pPr lvl="1"/>
            <a:r>
              <a:rPr lang="en-US" dirty="0" smtClean="0"/>
              <a:t>Many challenging R&amp;D tasks are involved!</a:t>
            </a:r>
          </a:p>
          <a:p>
            <a:r>
              <a:rPr lang="en-US" dirty="0" smtClean="0"/>
              <a:t>Conventional cooling is part of the baseline</a:t>
            </a:r>
          </a:p>
          <a:p>
            <a:pPr lvl="1"/>
            <a:r>
              <a:rPr lang="en-US" dirty="0" smtClean="0"/>
              <a:t>Any improvements to cooling would be beneficial</a:t>
            </a:r>
          </a:p>
          <a:p>
            <a:r>
              <a:rPr lang="en-US" dirty="0" err="1" smtClean="0"/>
              <a:t>RadiaSoft</a:t>
            </a:r>
            <a:r>
              <a:rPr lang="en-US" dirty="0" smtClean="0"/>
              <a:t> and TAMU collaboration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928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Cooling + stacking 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49271"/>
            <a:ext cx="8229600" cy="1580600"/>
          </a:xfrm>
        </p:spPr>
        <p:txBody>
          <a:bodyPr>
            <a:normAutofit/>
          </a:bodyPr>
          <a:lstStyle/>
          <a:p>
            <a:r>
              <a:rPr lang="en-US" dirty="0" smtClean="0"/>
              <a:t>Previously proposed: integrate a dedicated ring for cooling + stacking in the existing cryostat layout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346925" y="3629871"/>
            <a:ext cx="6450149" cy="2925769"/>
            <a:chOff x="3671887" y="4219983"/>
            <a:chExt cx="5171441" cy="2345751"/>
          </a:xfrm>
        </p:grpSpPr>
        <p:grpSp>
          <p:nvGrpSpPr>
            <p:cNvPr id="5" name="Group 4"/>
            <p:cNvGrpSpPr/>
            <p:nvPr/>
          </p:nvGrpSpPr>
          <p:grpSpPr>
            <a:xfrm>
              <a:off x="4105276" y="4514849"/>
              <a:ext cx="4738052" cy="2050885"/>
              <a:chOff x="4105276" y="4514849"/>
              <a:chExt cx="4738052" cy="2050885"/>
            </a:xfrm>
          </p:grpSpPr>
          <p:pic>
            <p:nvPicPr>
              <p:cNvPr id="12" name="Picture 11"/>
              <p:cNvPicPr/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harpenSoften amount="5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9210"/>
              <a:stretch/>
            </p:blipFill>
            <p:spPr>
              <a:xfrm>
                <a:off x="4105276" y="4514849"/>
                <a:ext cx="4738052" cy="2050885"/>
              </a:xfrm>
              <a:prstGeom prst="rect">
                <a:avLst/>
              </a:prstGeom>
            </p:spPr>
          </p:pic>
          <p:sp>
            <p:nvSpPr>
              <p:cNvPr id="13" name="Rectangle 12"/>
              <p:cNvSpPr/>
              <p:nvPr/>
            </p:nvSpPr>
            <p:spPr>
              <a:xfrm>
                <a:off x="4257675" y="4772025"/>
                <a:ext cx="323850" cy="3333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</p:grpSp>
        <p:cxnSp>
          <p:nvCxnSpPr>
            <p:cNvPr id="6" name="Straight Arrow Connector 5"/>
            <p:cNvCxnSpPr/>
            <p:nvPr/>
          </p:nvCxnSpPr>
          <p:spPr>
            <a:xfrm>
              <a:off x="4733924" y="5038725"/>
              <a:ext cx="395287" cy="24923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10"/>
            <p:cNvSpPr txBox="1"/>
            <p:nvPr/>
          </p:nvSpPr>
          <p:spPr>
            <a:xfrm>
              <a:off x="3671887" y="4669393"/>
              <a:ext cx="1819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smtClean="0"/>
                <a:t>Common cryostat</a:t>
              </a:r>
              <a:endParaRPr lang="en-US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6696075" y="5981847"/>
              <a:ext cx="781050" cy="22845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14"/>
            <p:cNvSpPr txBox="1"/>
            <p:nvPr/>
          </p:nvSpPr>
          <p:spPr>
            <a:xfrm>
              <a:off x="5229225" y="6056924"/>
              <a:ext cx="1466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smtClean="0"/>
                <a:t>Collision ring</a:t>
              </a:r>
              <a:endParaRPr lang="en-US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6396593" y="4589315"/>
              <a:ext cx="1118632" cy="78278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8"/>
            <p:cNvSpPr txBox="1"/>
            <p:nvPr/>
          </p:nvSpPr>
          <p:spPr>
            <a:xfrm>
              <a:off x="5705475" y="4219983"/>
              <a:ext cx="1381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smtClean="0"/>
                <a:t>Cooling ring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6759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Space charge drift limit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With strong magnetization and high current,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dirty="0" smtClean="0"/>
                  <a:t> interaction causes beam to twist azimuthally</a:t>
                </a:r>
              </a:p>
              <a:p>
                <a:r>
                  <a:rPr lang="en-US" dirty="0" smtClean="0"/>
                  <a:t>Effective heating </a:t>
                </a:r>
                <a:r>
                  <a:rPr lang="en-US" dirty="0" smtClean="0">
                    <a:sym typeface="Wingdings" panose="05000000000000000000" pitchFamily="2" charset="2"/>
                  </a:rPr>
                  <a:t> cooling limit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943" r="-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6895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Fermilab experiments (neutralization)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 cooling experiments at Fermilab included ionization of residual gas</a:t>
            </a:r>
          </a:p>
          <a:p>
            <a:pPr lvl="1"/>
            <a:r>
              <a:rPr lang="en-US" dirty="0" smtClean="0"/>
              <a:t>Magnetized beam at 1 </a:t>
            </a:r>
            <a:r>
              <a:rPr lang="en-US" dirty="0" err="1" smtClean="0"/>
              <a:t>kG</a:t>
            </a:r>
            <a:endParaRPr lang="en-US" dirty="0" smtClean="0"/>
          </a:p>
          <a:p>
            <a:r>
              <a:rPr lang="en-US" dirty="0" smtClean="0"/>
              <a:t>Space charge compensation </a:t>
            </a:r>
            <a:r>
              <a:rPr lang="en-US" dirty="0" smtClean="0"/>
              <a:t>also allowed </a:t>
            </a:r>
            <a:r>
              <a:rPr lang="en-US" dirty="0" smtClean="0"/>
              <a:t>for low-power collection of electrons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88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Particle-in-cell (PIC) 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chosen to use the Warp PIC library for this work</a:t>
            </a:r>
          </a:p>
          <a:p>
            <a:pPr lvl="1"/>
            <a:r>
              <a:rPr lang="en-US" dirty="0" smtClean="0"/>
              <a:t>Python interface allows rapid simulation development, analysis</a:t>
            </a:r>
          </a:p>
          <a:p>
            <a:pPr lvl="1"/>
            <a:r>
              <a:rPr lang="en-US" dirty="0" smtClean="0"/>
              <a:t>No speed compromise, heavy lifting done in Fortran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633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27"/>
          <a:stretch/>
        </p:blipFill>
        <p:spPr>
          <a:xfrm>
            <a:off x="0" y="0"/>
            <a:ext cx="9144000" cy="6574971"/>
          </a:xfrm>
        </p:spPr>
      </p:pic>
      <p:sp>
        <p:nvSpPr>
          <p:cNvPr id="5" name="TextBox 4"/>
          <p:cNvSpPr txBox="1"/>
          <p:nvPr/>
        </p:nvSpPr>
        <p:spPr>
          <a:xfrm>
            <a:off x="1230086" y="6421082"/>
            <a:ext cx="66838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Slide courtesy of J.L. </a:t>
            </a:r>
            <a:r>
              <a:rPr lang="en-US" sz="1400" dirty="0" err="1" smtClean="0"/>
              <a:t>Vay</a:t>
            </a:r>
            <a:r>
              <a:rPr lang="en-US" sz="1400" dirty="0"/>
              <a:t> from https://people.nscl.msu.edu/~lund/uspas/scs_2016/</a:t>
            </a:r>
          </a:p>
        </p:txBody>
      </p:sp>
    </p:spTree>
    <p:extLst>
      <p:ext uri="{BB962C8B-B14F-4D97-AF65-F5344CB8AC3E}">
        <p14:creationId xmlns:p14="http://schemas.microsoft.com/office/powerpoint/2010/main" val="134941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Misc.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Tools for working with Warp:</a:t>
            </a:r>
          </a:p>
          <a:p>
            <a:pPr lvl="1"/>
            <a:r>
              <a:rPr lang="en-US" dirty="0" smtClean="0"/>
              <a:t>Extracting particle data from HDF5 files, converting velocities to angles, etc.</a:t>
            </a:r>
          </a:p>
          <a:p>
            <a:pPr lvl="1"/>
            <a:r>
              <a:rPr lang="en-US" dirty="0" smtClean="0"/>
              <a:t>Ionization class extension, allowing arbitrary emission energies</a:t>
            </a:r>
            <a:endParaRPr lang="en-US" dirty="0"/>
          </a:p>
          <a:p>
            <a:pPr lvl="1"/>
            <a:r>
              <a:rPr lang="en-US" dirty="0" smtClean="0"/>
              <a:t>Diagnostic output of fields/particles according to </a:t>
            </a:r>
            <a:r>
              <a:rPr lang="en-US" dirty="0" err="1" smtClean="0"/>
              <a:t>OpenPMD</a:t>
            </a:r>
            <a:r>
              <a:rPr lang="en-US" dirty="0" smtClean="0"/>
              <a:t> specification for offline analysis</a:t>
            </a:r>
          </a:p>
        </p:txBody>
      </p:sp>
    </p:spTree>
    <p:extLst>
      <p:ext uri="{BB962C8B-B14F-4D97-AF65-F5344CB8AC3E}">
        <p14:creationId xmlns:p14="http://schemas.microsoft.com/office/powerpoint/2010/main" val="4106398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651B17D4-8A32-45E1-9325-BA6205D1763E}" vid="{94CDFE59-8BDA-4C95-ACFE-3A27A730CE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TAMU_jgerityTemplate</Template>
  <TotalTime>553</TotalTime>
  <Words>342</Words>
  <Application>Microsoft Office PowerPoint</Application>
  <PresentationFormat>On-screen Show (4:3)</PresentationFormat>
  <Paragraphs>57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Cambria Math</vt:lpstr>
      <vt:lpstr>Miriam</vt:lpstr>
      <vt:lpstr>Wingdings</vt:lpstr>
      <vt:lpstr>Office Theme</vt:lpstr>
      <vt:lpstr>Progress report on PIC simulations of a neutralized electron beam </vt:lpstr>
      <vt:lpstr>Electron cooling</vt:lpstr>
      <vt:lpstr>Motivation</vt:lpstr>
      <vt:lpstr>Cooling + stacking ring</vt:lpstr>
      <vt:lpstr>Space charge drift limit</vt:lpstr>
      <vt:lpstr>Fermilab experiments (neutralization)</vt:lpstr>
      <vt:lpstr>Particle-in-cell (PIC) simulation</vt:lpstr>
      <vt:lpstr>PowerPoint Presentation</vt:lpstr>
      <vt:lpstr>Misc. development</vt:lpstr>
      <vt:lpstr>Simulation parameters</vt:lpstr>
      <vt:lpstr>PowerPoint Presentation</vt:lpstr>
      <vt:lpstr>PowerPoint Presentation</vt:lpstr>
      <vt:lpstr>PowerPoint Presentation</vt:lpstr>
      <vt:lpstr>Field suppression at center of beam</vt:lpstr>
      <vt:lpstr>Further work</vt:lpstr>
      <vt:lpstr>Thank you!</vt:lpstr>
      <vt:lpstr>Backup Slides</vt:lpstr>
      <vt:lpstr>Averaged field suppression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report on PIC simulations of space charge neutralization</dc:title>
  <dc:creator>James</dc:creator>
  <cp:lastModifiedBy>James</cp:lastModifiedBy>
  <cp:revision>30</cp:revision>
  <dcterms:created xsi:type="dcterms:W3CDTF">2016-10-04T20:04:48Z</dcterms:created>
  <dcterms:modified xsi:type="dcterms:W3CDTF">2016-10-06T17:12:01Z</dcterms:modified>
</cp:coreProperties>
</file>