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355" r:id="rId2"/>
    <p:sldId id="256" r:id="rId3"/>
    <p:sldId id="352" r:id="rId4"/>
    <p:sldId id="343" r:id="rId5"/>
    <p:sldId id="350" r:id="rId6"/>
    <p:sldId id="349" r:id="rId7"/>
    <p:sldId id="360" r:id="rId8"/>
    <p:sldId id="345" r:id="rId9"/>
    <p:sldId id="361" r:id="rId10"/>
    <p:sldId id="351" r:id="rId11"/>
    <p:sldId id="353" r:id="rId12"/>
    <p:sldId id="357" r:id="rId13"/>
    <p:sldId id="356" r:id="rId14"/>
    <p:sldId id="365" r:id="rId15"/>
    <p:sldId id="358" r:id="rId16"/>
    <p:sldId id="359" r:id="rId17"/>
    <p:sldId id="346" r:id="rId18"/>
    <p:sldId id="363" r:id="rId19"/>
    <p:sldId id="342" r:id="rId20"/>
    <p:sldId id="341" r:id="rId21"/>
    <p:sldId id="339" r:id="rId22"/>
    <p:sldId id="340" r:id="rId23"/>
    <p:sldId id="364" r:id="rId24"/>
    <p:sldId id="362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64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00000"/>
    <a:srgbClr val="440418"/>
    <a:srgbClr val="540000"/>
    <a:srgbClr val="710626"/>
    <a:srgbClr val="860000"/>
    <a:srgbClr val="1E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5501" autoAdjust="0"/>
  </p:normalViewPr>
  <p:slideViewPr>
    <p:cSldViewPr snapToGrid="0" snapToObjects="1">
      <p:cViewPr varScale="1">
        <p:scale>
          <a:sx n="88" d="100"/>
          <a:sy n="88" d="100"/>
        </p:scale>
        <p:origin x="1416" y="96"/>
      </p:cViewPr>
      <p:guideLst>
        <p:guide orient="horz" pos="2064"/>
        <p:guide pos="2880"/>
      </p:guideLst>
    </p:cSldViewPr>
  </p:slideViewPr>
  <p:outlineViewPr>
    <p:cViewPr>
      <p:scale>
        <a:sx n="33" d="100"/>
        <a:sy n="33" d="100"/>
      </p:scale>
      <p:origin x="0" y="-168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96A192-89F2-44C6-B07F-1B83CE44D511}" type="datetimeFigureOut">
              <a:rPr lang="en-US" smtClean="0"/>
              <a:t>8/30/2016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D32F87-7895-4624-A4AE-ACD3588F6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8585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D32F87-7895-4624-A4AE-ACD3588F6ED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7729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gradFill>
          <a:gsLst>
            <a:gs pos="0">
              <a:srgbClr val="500000">
                <a:lumMod val="67000"/>
              </a:srgbClr>
            </a:gs>
            <a:gs pos="100000">
              <a:srgbClr val="540000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9582" y="2130425"/>
            <a:ext cx="4488617" cy="1470025"/>
          </a:xfrm>
        </p:spPr>
        <p:txBody>
          <a:bodyPr>
            <a:normAutofit/>
          </a:bodyPr>
          <a:lstStyle>
            <a:lvl1pPr algn="r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24200" y="3886200"/>
            <a:ext cx="5333999" cy="1752600"/>
          </a:xfrm>
        </p:spPr>
        <p:txBody>
          <a:bodyPr>
            <a:normAutofit/>
          </a:bodyPr>
          <a:lstStyle>
            <a:lvl1pPr marL="0" indent="0" algn="r">
              <a:buNone/>
              <a:defRPr sz="2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1039F-CB0C-E14D-A7EF-3BACE2CEF4EA}" type="datetimeFigureOut">
              <a:rPr lang="en-US" smtClean="0"/>
              <a:t>8/30/2016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265A6-8BBF-864B-863C-9248948DDB5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6" y="-23815"/>
            <a:ext cx="2956863" cy="2956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585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96" y="-59531"/>
            <a:ext cx="3557116" cy="88927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49177"/>
            <a:ext cx="8229600" cy="803756"/>
          </a:xfrm>
        </p:spPr>
        <p:txBody>
          <a:bodyPr>
            <a:normAutofit/>
          </a:bodyPr>
          <a:lstStyle>
            <a:lvl1pPr algn="ctr"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49270"/>
            <a:ext cx="8229600" cy="407689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1039F-CB0C-E14D-A7EF-3BACE2CEF4EA}" type="datetimeFigureOut">
              <a:rPr lang="en-US" smtClean="0"/>
              <a:t>8/30/2016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265A6-8BBF-864B-863C-9248948DD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671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75644"/>
            <a:ext cx="4038600" cy="4150519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75644"/>
            <a:ext cx="4038600" cy="4150519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1039F-CB0C-E14D-A7EF-3BACE2CEF4EA}" type="datetimeFigureOut">
              <a:rPr lang="en-US" smtClean="0"/>
              <a:t>8/30/2016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265A6-8BBF-864B-863C-9248948DDB5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1049177"/>
            <a:ext cx="8229600" cy="803756"/>
          </a:xfrm>
        </p:spPr>
        <p:txBody>
          <a:bodyPr>
            <a:normAutofit/>
          </a:bodyPr>
          <a:lstStyle>
            <a:lvl1pPr algn="ctr"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685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00649"/>
            <a:ext cx="8229600" cy="1143000"/>
          </a:xfr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1039F-CB0C-E14D-A7EF-3BACE2CEF4EA}" type="datetimeFigureOut">
              <a:rPr lang="en-US" smtClean="0"/>
              <a:t>8/30/2016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265A6-8BBF-864B-863C-9248948DD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493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66968"/>
            <a:ext cx="3008313" cy="73688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073720"/>
            <a:ext cx="5111750" cy="5052443"/>
          </a:xfrm>
        </p:spPr>
        <p:txBody>
          <a:bodyPr/>
          <a:lstStyle>
            <a:lvl1pPr>
              <a:defRPr sz="2800" b="1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803850"/>
            <a:ext cx="3008313" cy="432231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1039F-CB0C-E14D-A7EF-3BACE2CEF4EA}" type="datetimeFigureOut">
              <a:rPr lang="en-US" smtClean="0"/>
              <a:t>8/30/2016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265A6-8BBF-864B-863C-9248948DD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263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96430"/>
            <a:ext cx="2573672" cy="566738"/>
          </a:xfrm>
        </p:spPr>
        <p:txBody>
          <a:bodyPr anchor="b">
            <a:noAutofit/>
          </a:bodyPr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00400" y="1196430"/>
            <a:ext cx="5486400" cy="48502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768043"/>
            <a:ext cx="2573672" cy="427867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1039F-CB0C-E14D-A7EF-3BACE2CEF4EA}" type="datetimeFigureOut">
              <a:rPr lang="en-US" smtClean="0"/>
              <a:t>8/30/2016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265A6-8BBF-864B-863C-9248948DD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722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81039F-CB0C-E14D-A7EF-3BACE2CEF4EA}" type="datetimeFigureOut">
              <a:rPr lang="en-US" smtClean="0"/>
              <a:t>8/30/2016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4265A6-8BBF-864B-863C-9248948DD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166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6" r:id="rId5"/>
    <p:sldLayoutId id="2147483657" r:id="rId6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ython.org/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.io/v6bXf" TargetMode="External"/><Relationship Id="rId2" Type="http://schemas.openxmlformats.org/officeDocument/2006/relationships/hyperlink" Target="https://git.io/v6bX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scipy-cookbook.readthedocs.io/items/BrownianMotion.html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scipy-lectures.github.io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Before the talk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follow along with the interactive portions of this talk, you need:</a:t>
            </a:r>
            <a:endParaRPr lang="en-US" dirty="0"/>
          </a:p>
          <a:p>
            <a:pPr lvl="1"/>
            <a:r>
              <a:rPr lang="en-US" dirty="0" smtClean="0"/>
              <a:t>A copy </a:t>
            </a:r>
            <a:r>
              <a:rPr lang="en-US" dirty="0"/>
              <a:t>of Python: </a:t>
            </a:r>
            <a:r>
              <a:rPr lang="en-US" dirty="0">
                <a:hlinkClick r:id="rId2"/>
              </a:rPr>
              <a:t>https://www.python.org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lvl="2"/>
            <a:r>
              <a:rPr lang="en-US" dirty="0" smtClean="0"/>
              <a:t>All examples shown will be compatible with either Python 2.7 or Python 3.x, use either</a:t>
            </a:r>
          </a:p>
          <a:p>
            <a:pPr lvl="1"/>
            <a:r>
              <a:rPr lang="en-US" dirty="0" smtClean="0"/>
              <a:t>The example programs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177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Python good for?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49270"/>
            <a:ext cx="8229600" cy="4482159"/>
          </a:xfrm>
        </p:spPr>
        <p:txBody>
          <a:bodyPr>
            <a:normAutofit/>
          </a:bodyPr>
          <a:lstStyle/>
          <a:p>
            <a:r>
              <a:rPr lang="en-US" dirty="0" smtClean="0"/>
              <a:t>Development quality of life</a:t>
            </a:r>
          </a:p>
          <a:p>
            <a:pPr lvl="1"/>
            <a:r>
              <a:rPr lang="en-US" dirty="0" smtClean="0"/>
              <a:t>More time writing easy to read code, quickly</a:t>
            </a:r>
          </a:p>
          <a:p>
            <a:r>
              <a:rPr lang="en-US" dirty="0" smtClean="0"/>
              <a:t>Portability</a:t>
            </a:r>
          </a:p>
          <a:p>
            <a:pPr lvl="1"/>
            <a:r>
              <a:rPr lang="en-US" dirty="0" smtClean="0"/>
              <a:t>As long as the target has a Python interpreter, we can run Python there!</a:t>
            </a:r>
          </a:p>
          <a:p>
            <a:r>
              <a:rPr lang="en-US" dirty="0" smtClean="0"/>
              <a:t>Rich scientific ecosystem</a:t>
            </a:r>
          </a:p>
          <a:p>
            <a:pPr lvl="1"/>
            <a:r>
              <a:rPr lang="en-US" dirty="0" smtClean="0"/>
              <a:t>Great libraries exist for most common tasks</a:t>
            </a:r>
          </a:p>
        </p:txBody>
      </p:sp>
    </p:spTree>
    <p:extLst>
      <p:ext uri="{BB962C8B-B14F-4D97-AF65-F5344CB8AC3E}">
        <p14:creationId xmlns:p14="http://schemas.microsoft.com/office/powerpoint/2010/main" val="5332405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Python </a:t>
            </a:r>
            <a:r>
              <a:rPr lang="en-US" i="1" dirty="0" smtClean="0"/>
              <a:t>not</a:t>
            </a:r>
            <a:r>
              <a:rPr lang="en-US" dirty="0" smtClean="0"/>
              <a:t> good for?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general, a Python program </a:t>
            </a:r>
            <a:r>
              <a:rPr lang="en-US" u="sng" dirty="0" smtClean="0"/>
              <a:t>may</a:t>
            </a:r>
            <a:r>
              <a:rPr lang="en-US" dirty="0" smtClean="0"/>
              <a:t> be slower to execute than a similar program in another language (C/C++/Fortran).</a:t>
            </a:r>
          </a:p>
          <a:p>
            <a:pPr lvl="1"/>
            <a:r>
              <a:rPr lang="en-US" dirty="0" smtClean="0"/>
              <a:t>How fast is “fast enough?”  A few 100 </a:t>
            </a:r>
            <a:r>
              <a:rPr lang="en-US" dirty="0" err="1" smtClean="0"/>
              <a:t>ms</a:t>
            </a:r>
            <a:r>
              <a:rPr lang="en-US" dirty="0" smtClean="0"/>
              <a:t> of slowdown is usually worth it.</a:t>
            </a:r>
          </a:p>
          <a:p>
            <a:r>
              <a:rPr lang="en-US" dirty="0" smtClean="0"/>
              <a:t>Best of both worlds: fast libraries for tasks that </a:t>
            </a:r>
            <a:r>
              <a:rPr lang="en-US" u="sng" dirty="0" smtClean="0"/>
              <a:t>must</a:t>
            </a:r>
            <a:r>
              <a:rPr lang="en-US" dirty="0" smtClean="0"/>
              <a:t> go fast, with “glue code” in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858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Numeric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49270"/>
            <a:ext cx="8229600" cy="4623673"/>
          </a:xfrm>
        </p:spPr>
        <p:txBody>
          <a:bodyPr/>
          <a:lstStyle/>
          <a:p>
            <a:r>
              <a:rPr lang="en-US" b="1" dirty="0" err="1"/>
              <a:t>int</a:t>
            </a:r>
            <a:r>
              <a:rPr lang="en-US" dirty="0"/>
              <a:t> </a:t>
            </a:r>
            <a:r>
              <a:rPr lang="en-US" dirty="0" smtClean="0"/>
              <a:t>– integer </a:t>
            </a:r>
            <a:r>
              <a:rPr lang="en-US" dirty="0"/>
              <a:t>with at least 32 bits </a:t>
            </a:r>
            <a:r>
              <a:rPr lang="en-US" dirty="0" smtClean="0"/>
              <a:t>precision</a:t>
            </a:r>
          </a:p>
          <a:p>
            <a:r>
              <a:rPr lang="en-US" b="1" dirty="0" smtClean="0"/>
              <a:t>long</a:t>
            </a:r>
            <a:r>
              <a:rPr lang="en-US" dirty="0" smtClean="0"/>
              <a:t> – unlimited precision integer</a:t>
            </a:r>
          </a:p>
          <a:p>
            <a:r>
              <a:rPr lang="en-US" b="1" dirty="0" err="1" smtClean="0"/>
              <a:t>boolean</a:t>
            </a:r>
            <a:r>
              <a:rPr lang="en-US" dirty="0" smtClean="0"/>
              <a:t> – truth value, True or False</a:t>
            </a:r>
          </a:p>
          <a:p>
            <a:r>
              <a:rPr lang="en-US" b="1" dirty="0" smtClean="0"/>
              <a:t>float</a:t>
            </a:r>
            <a:r>
              <a:rPr lang="en-US" dirty="0" smtClean="0"/>
              <a:t> – a floating-point number (precision varies)</a:t>
            </a:r>
            <a:endParaRPr lang="en-US" dirty="0"/>
          </a:p>
          <a:p>
            <a:r>
              <a:rPr lang="en-US" b="1" dirty="0"/>
              <a:t>c</a:t>
            </a:r>
            <a:r>
              <a:rPr lang="en-US" b="1" dirty="0" smtClean="0"/>
              <a:t>omplex</a:t>
            </a:r>
            <a:r>
              <a:rPr lang="en-US" dirty="0" smtClean="0"/>
              <a:t> –</a:t>
            </a:r>
            <a:r>
              <a:rPr lang="en-US" b="1" dirty="0" smtClean="0"/>
              <a:t> </a:t>
            </a:r>
            <a:r>
              <a:rPr lang="en-US" dirty="0" smtClean="0"/>
              <a:t>complex number with floating point components</a:t>
            </a:r>
          </a:p>
          <a:p>
            <a:pPr lvl="1"/>
            <a:r>
              <a:rPr lang="en-US" dirty="0" smtClean="0"/>
              <a:t>You can instantiate these quickly as (</a:t>
            </a:r>
            <a:r>
              <a:rPr lang="en-US" dirty="0" err="1" smtClean="0"/>
              <a:t>A+Bj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682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types in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49270"/>
            <a:ext cx="8229600" cy="4503930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smtClean="0"/>
              <a:t>Object</a:t>
            </a:r>
            <a:r>
              <a:rPr lang="en-US" dirty="0" smtClean="0"/>
              <a:t> – the base type of any object. New classes generally inherit from this type.</a:t>
            </a:r>
            <a:endParaRPr lang="en-US" b="1" dirty="0" smtClean="0"/>
          </a:p>
          <a:p>
            <a:r>
              <a:rPr lang="en-US" b="1" dirty="0" err="1" smtClean="0"/>
              <a:t>str</a:t>
            </a:r>
            <a:r>
              <a:rPr lang="en-US" dirty="0" smtClean="0"/>
              <a:t> – a string like “I’m a string!”</a:t>
            </a:r>
          </a:p>
          <a:p>
            <a:r>
              <a:rPr lang="en-US" b="1" dirty="0" smtClean="0"/>
              <a:t>list</a:t>
            </a:r>
            <a:r>
              <a:rPr lang="en-US" dirty="0" smtClean="0"/>
              <a:t> – a </a:t>
            </a:r>
            <a:r>
              <a:rPr lang="en-US" i="1" dirty="0" smtClean="0"/>
              <a:t>mutable</a:t>
            </a:r>
            <a:r>
              <a:rPr lang="en-US" b="1" dirty="0" smtClean="0"/>
              <a:t> </a:t>
            </a:r>
            <a:r>
              <a:rPr lang="en-US" dirty="0" smtClean="0"/>
              <a:t>sequence of </a:t>
            </a:r>
            <a:r>
              <a:rPr lang="en-US" dirty="0" smtClean="0"/>
              <a:t>values, [1,2,3]</a:t>
            </a:r>
          </a:p>
          <a:p>
            <a:r>
              <a:rPr lang="en-US" b="1" dirty="0" smtClean="0"/>
              <a:t>tuple</a:t>
            </a:r>
            <a:r>
              <a:rPr lang="en-US" dirty="0" smtClean="0"/>
              <a:t> – an </a:t>
            </a:r>
            <a:r>
              <a:rPr lang="en-US" i="1" dirty="0" smtClean="0"/>
              <a:t>immutable </a:t>
            </a:r>
            <a:r>
              <a:rPr lang="en-US" dirty="0" smtClean="0"/>
              <a:t>sequence, </a:t>
            </a:r>
            <a:r>
              <a:rPr lang="en-US" dirty="0" smtClean="0"/>
              <a:t>(1,2,3)</a:t>
            </a:r>
          </a:p>
          <a:p>
            <a:r>
              <a:rPr lang="en-US" b="1" dirty="0" err="1" smtClean="0"/>
              <a:t>dict</a:t>
            </a:r>
            <a:r>
              <a:rPr lang="en-US" dirty="0" smtClean="0"/>
              <a:t> – a mapping of keys and values</a:t>
            </a:r>
          </a:p>
          <a:p>
            <a:r>
              <a:rPr lang="en-US" b="1" dirty="0" smtClean="0"/>
              <a:t>None</a:t>
            </a:r>
            <a:r>
              <a:rPr lang="en-US" dirty="0" smtClean="0"/>
              <a:t> – indicates no value</a:t>
            </a:r>
          </a:p>
          <a:p>
            <a:r>
              <a:rPr lang="en-US" dirty="0" smtClean="0"/>
              <a:t>Many more types, full list available in the </a:t>
            </a:r>
            <a:r>
              <a:rPr lang="en-US" b="1" dirty="0" smtClean="0"/>
              <a:t>types</a:t>
            </a:r>
            <a:r>
              <a:rPr lang="en-US" dirty="0" smtClean="0"/>
              <a:t> module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633879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Lists are linear sequences of objects, enumerated from 0.</a:t>
            </a:r>
          </a:p>
          <a:p>
            <a:r>
              <a:rPr lang="en-US" dirty="0" smtClean="0"/>
              <a:t>Lists are </a:t>
            </a:r>
            <a:r>
              <a:rPr lang="en-US" b="1" dirty="0" smtClean="0"/>
              <a:t>mutable</a:t>
            </a:r>
            <a:r>
              <a:rPr lang="en-US" dirty="0" smtClean="0"/>
              <a:t>, meaning they can be changed.  Contrast with </a:t>
            </a:r>
            <a:r>
              <a:rPr lang="en-US" b="1" dirty="0" smtClean="0"/>
              <a:t>immutable</a:t>
            </a:r>
            <a:r>
              <a:rPr lang="en-US" dirty="0" smtClean="0"/>
              <a:t> tuples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5193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Exploring these types in REPL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explore each of these types using the Python interpreter’s REPL (Read, </a:t>
            </a:r>
            <a:r>
              <a:rPr lang="en-US" dirty="0" err="1" smtClean="0"/>
              <a:t>Eval</a:t>
            </a:r>
            <a:r>
              <a:rPr lang="en-US" dirty="0" smtClean="0"/>
              <a:t>, Print Loop)</a:t>
            </a:r>
          </a:p>
          <a:p>
            <a:pPr lvl="1"/>
            <a:r>
              <a:rPr lang="en-US" dirty="0" smtClean="0"/>
              <a:t>Each of the types previously listed, one basic operation with each</a:t>
            </a:r>
          </a:p>
          <a:p>
            <a:pPr lvl="1"/>
            <a:r>
              <a:rPr lang="en-US" dirty="0" smtClean="0"/>
              <a:t>List/</a:t>
            </a:r>
            <a:r>
              <a:rPr lang="en-US" dirty="0" err="1" smtClean="0"/>
              <a:t>dict</a:t>
            </a:r>
            <a:r>
              <a:rPr lang="en-US" dirty="0" smtClean="0"/>
              <a:t> comprehension examples</a:t>
            </a:r>
          </a:p>
          <a:p>
            <a:pPr lvl="1"/>
            <a:r>
              <a:rPr lang="en-US" dirty="0" smtClean="0"/>
              <a:t>Sorting simple numeric list</a:t>
            </a:r>
          </a:p>
          <a:p>
            <a:pPr lvl="1"/>
            <a:r>
              <a:rPr lang="en-US" dirty="0" smtClean="0"/>
              <a:t>Using help() and </a:t>
            </a:r>
            <a:r>
              <a:rPr lang="en-US" dirty="0" err="1" smtClean="0"/>
              <a:t>dir</a:t>
            </a:r>
            <a:r>
              <a:rPr lang="en-US" dirty="0" smtClean="0"/>
              <a:t>() for a few types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144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Managing your Python environment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49270"/>
            <a:ext cx="8229600" cy="444950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You will likely use libraries like </a:t>
            </a:r>
            <a:r>
              <a:rPr lang="en-US" dirty="0" err="1" smtClean="0"/>
              <a:t>numpy</a:t>
            </a:r>
            <a:r>
              <a:rPr lang="en-US" dirty="0" smtClean="0"/>
              <a:t>/</a:t>
            </a:r>
            <a:r>
              <a:rPr lang="en-US" dirty="0" err="1" smtClean="0"/>
              <a:t>scipy</a:t>
            </a:r>
            <a:r>
              <a:rPr lang="en-US" dirty="0"/>
              <a:t>, </a:t>
            </a:r>
            <a:r>
              <a:rPr lang="en-US" dirty="0" err="1"/>
              <a:t>astropy</a:t>
            </a:r>
            <a:r>
              <a:rPr lang="en-US" dirty="0"/>
              <a:t>, </a:t>
            </a:r>
            <a:r>
              <a:rPr lang="en-US" dirty="0" err="1"/>
              <a:t>matplotlib</a:t>
            </a:r>
            <a:r>
              <a:rPr lang="en-US" dirty="0"/>
              <a:t>, pandas, </a:t>
            </a:r>
            <a:r>
              <a:rPr lang="en-US" dirty="0" smtClean="0"/>
              <a:t>hdf5.</a:t>
            </a:r>
          </a:p>
          <a:p>
            <a:r>
              <a:rPr lang="en-US" b="1" dirty="0" smtClean="0"/>
              <a:t>pip</a:t>
            </a:r>
            <a:r>
              <a:rPr lang="en-US" dirty="0" smtClean="0"/>
              <a:t> and </a:t>
            </a:r>
            <a:r>
              <a:rPr lang="en-US" b="1" dirty="0" smtClean="0"/>
              <a:t>Anaconda</a:t>
            </a:r>
            <a:r>
              <a:rPr lang="en-US" dirty="0" smtClean="0"/>
              <a:t> are two excellent tools for managing what’s installed.</a:t>
            </a:r>
          </a:p>
          <a:p>
            <a:r>
              <a:rPr lang="en-US" dirty="0" smtClean="0"/>
              <a:t>E.g. to install </a:t>
            </a:r>
            <a:r>
              <a:rPr lang="en-US" dirty="0" err="1" smtClean="0"/>
              <a:t>numpy</a:t>
            </a:r>
            <a:r>
              <a:rPr lang="en-US" dirty="0" smtClean="0"/>
              <a:t>: ‘</a:t>
            </a:r>
            <a:r>
              <a:rPr lang="en-US" b="1" dirty="0" smtClean="0"/>
              <a:t>pip install </a:t>
            </a:r>
            <a:r>
              <a:rPr lang="en-US" b="1" dirty="0" err="1" smtClean="0"/>
              <a:t>numpy</a:t>
            </a:r>
            <a:r>
              <a:rPr lang="en-US" dirty="0" smtClean="0"/>
              <a:t>’</a:t>
            </a:r>
          </a:p>
          <a:p>
            <a:r>
              <a:rPr lang="en-US" b="1" dirty="0" smtClean="0"/>
              <a:t>Anaconda</a:t>
            </a:r>
            <a:r>
              <a:rPr lang="en-US" dirty="0" smtClean="0"/>
              <a:t> allows you to create </a:t>
            </a:r>
            <a:r>
              <a:rPr lang="en-US" u="sng" dirty="0" smtClean="0"/>
              <a:t>separate</a:t>
            </a:r>
            <a:r>
              <a:rPr lang="en-US" dirty="0" smtClean="0"/>
              <a:t> collections of packages, for version conflicts, etc.</a:t>
            </a:r>
          </a:p>
        </p:txBody>
      </p:sp>
    </p:spTree>
    <p:extLst>
      <p:ext uri="{BB962C8B-B14F-4D97-AF65-F5344CB8AC3E}">
        <p14:creationId xmlns:p14="http://schemas.microsoft.com/office/powerpoint/2010/main" val="729192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Longer Python Programs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Determining last Friday’s date</a:t>
            </a:r>
          </a:p>
          <a:p>
            <a:pPr lvl="1"/>
            <a:r>
              <a:rPr lang="en-US" dirty="0" smtClean="0">
                <a:hlinkClick r:id="rId2"/>
              </a:rPr>
              <a:t>https://git.io/v6bXt</a:t>
            </a:r>
            <a:endParaRPr lang="en-US" dirty="0" smtClean="0"/>
          </a:p>
          <a:p>
            <a:r>
              <a:rPr lang="en-US" dirty="0" smtClean="0"/>
              <a:t>Parsing and plotting data from a CSV</a:t>
            </a:r>
          </a:p>
          <a:p>
            <a:pPr lvl="1"/>
            <a:r>
              <a:rPr lang="en-US" dirty="0" smtClean="0">
                <a:hlinkClick r:id="rId3"/>
              </a:rPr>
              <a:t>https://git.io/v6bXf</a:t>
            </a:r>
            <a:endParaRPr lang="en-US" dirty="0" smtClean="0"/>
          </a:p>
          <a:p>
            <a:r>
              <a:rPr lang="en-US" dirty="0" smtClean="0"/>
              <a:t>Brownian motion</a:t>
            </a:r>
          </a:p>
          <a:p>
            <a:pPr lvl="1"/>
            <a:r>
              <a:rPr lang="en-US" dirty="0" smtClean="0">
                <a:hlinkClick r:id="rId4"/>
              </a:rPr>
              <a:t>http://scipy-cookbook.readthedocs.io/items/BrownianMotion.html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08582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Jupyter</a:t>
            </a:r>
            <a:r>
              <a:rPr lang="en-US" dirty="0" smtClean="0"/>
              <a:t> notebooks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Specifically mention Markdown (and </a:t>
            </a:r>
            <a:r>
              <a:rPr lang="en-US" dirty="0" err="1"/>
              <a:t>pandoc</a:t>
            </a:r>
            <a:r>
              <a:rPr lang="en-US" dirty="0"/>
              <a:t>), draw analogy to </a:t>
            </a:r>
            <a:r>
              <a:rPr lang="en-US" dirty="0" smtClean="0"/>
              <a:t>Mathematica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85239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2 vs Python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Integer division</a:t>
            </a:r>
          </a:p>
          <a:p>
            <a:r>
              <a:rPr lang="en-US" dirty="0" smtClean="0"/>
              <a:t>Print function</a:t>
            </a:r>
          </a:p>
          <a:p>
            <a:r>
              <a:rPr lang="en-US" dirty="0" smtClean="0"/>
              <a:t>Importing from __future__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574" y="4087716"/>
            <a:ext cx="6096851" cy="2534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665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500000">
                <a:lumMod val="16000"/>
              </a:srgbClr>
            </a:gs>
            <a:gs pos="100000">
              <a:srgbClr val="540000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30864" y="2227031"/>
            <a:ext cx="5361690" cy="1755957"/>
          </a:xfrm>
        </p:spPr>
        <p:txBody>
          <a:bodyPr>
            <a:normAutofit/>
          </a:bodyPr>
          <a:lstStyle/>
          <a:p>
            <a:pPr algn="ctr"/>
            <a:r>
              <a:rPr lang="en-US" sz="2800" dirty="0" smtClean="0">
                <a:latin typeface="Miriam" panose="020B0502050101010101" pitchFamily="34" charset="-79"/>
                <a:cs typeface="Miriam" panose="020B0502050101010101" pitchFamily="34" charset="-79"/>
              </a:rPr>
              <a:t>Introduction to Python</a:t>
            </a:r>
            <a:endParaRPr lang="en-US" sz="2800" dirty="0">
              <a:latin typeface="Miriam" panose="020B0502050101010101" pitchFamily="34" charset="-79"/>
              <a:cs typeface="Miriam" panose="020B0502050101010101" pitchFamily="34" charset="-79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7069" y="3537793"/>
            <a:ext cx="2169279" cy="388814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sz="2000" dirty="0" smtClean="0">
                <a:latin typeface="Miriam" panose="020B0502050101010101" pitchFamily="34" charset="-79"/>
                <a:cs typeface="Miriam" panose="020B0502050101010101" pitchFamily="34" charset="-79"/>
              </a:rPr>
              <a:t>James </a:t>
            </a:r>
            <a:r>
              <a:rPr lang="en-US" sz="2000" dirty="0" err="1" smtClean="0">
                <a:latin typeface="Miriam" panose="020B0502050101010101" pitchFamily="34" charset="-79"/>
                <a:cs typeface="Miriam" panose="020B0502050101010101" pitchFamily="34" charset="-79"/>
              </a:rPr>
              <a:t>Gerity</a:t>
            </a:r>
            <a:endParaRPr lang="en-US" sz="2000" dirty="0" smtClean="0">
              <a:latin typeface="Miriam" panose="020B0502050101010101" pitchFamily="34" charset="-79"/>
              <a:cs typeface="Miriam" panose="020B0502050101010101" pitchFamily="34" charset="-79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709" y="170249"/>
            <a:ext cx="4632291" cy="1158073"/>
          </a:xfrm>
          <a:prstGeom prst="rect">
            <a:avLst/>
          </a:prstGeom>
        </p:spPr>
      </p:pic>
      <p:sp>
        <p:nvSpPr>
          <p:cNvPr id="6" name="Subtitle 2"/>
          <p:cNvSpPr txBox="1">
            <a:spLocks/>
          </p:cNvSpPr>
          <p:nvPr/>
        </p:nvSpPr>
        <p:spPr>
          <a:xfrm>
            <a:off x="3659089" y="3926607"/>
            <a:ext cx="1705239" cy="4555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60F4F9CB-1C05-4986-B519-E0AD17B47FBC}" type="datetime4">
              <a:rPr lang="en-US" sz="1600" smtClean="0">
                <a:latin typeface="Miriam" panose="020B0502050101010101" pitchFamily="34" charset="-79"/>
                <a:cs typeface="Miriam" panose="020B0502050101010101" pitchFamily="34" charset="-79"/>
              </a:rPr>
              <a:pPr algn="ctr"/>
              <a:t>August 30, 2016</a:t>
            </a:fld>
            <a:endParaRPr lang="en-US" sz="1600" dirty="0" smtClean="0">
              <a:latin typeface="Miriam" panose="020B0502050101010101" pitchFamily="34" charset="-79"/>
              <a:cs typeface="Miriam" panose="020B0502050101010101" pitchFamily="34" charset="-79"/>
            </a:endParaRP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2057996" y="6328391"/>
            <a:ext cx="4907425" cy="4555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>
                <a:latin typeface="Miriam" panose="020B0502050101010101" pitchFamily="34" charset="-79"/>
                <a:cs typeface="Miriam" panose="020B0502050101010101" pitchFamily="34" charset="-79"/>
              </a:rPr>
              <a:t>Slides available at http://www.github.com/jgerity/talks</a:t>
            </a:r>
          </a:p>
        </p:txBody>
      </p:sp>
    </p:spTree>
    <p:extLst>
      <p:ext uri="{BB962C8B-B14F-4D97-AF65-F5344CB8AC3E}">
        <p14:creationId xmlns:p14="http://schemas.microsoft.com/office/powerpoint/2010/main" val="1628571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/>
              <a:t>Scipy</a:t>
            </a:r>
            <a:r>
              <a:rPr lang="en-US" b="1" dirty="0" smtClean="0"/>
              <a:t> </a:t>
            </a:r>
            <a:r>
              <a:rPr lang="en-US" b="1" dirty="0" smtClean="0"/>
              <a:t>lectures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hlinkClick r:id="rId2"/>
              </a:rPr>
              <a:t>https://scipy-lectures.github.io/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848114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74722"/>
            <a:ext cx="8229600" cy="803756"/>
          </a:xfrm>
        </p:spPr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8492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 Slides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961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class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Functions in Python are </a:t>
            </a:r>
            <a:r>
              <a:rPr lang="en-US" b="1" dirty="0" smtClean="0"/>
              <a:t>first-class citizens</a:t>
            </a:r>
            <a:r>
              <a:rPr lang="en-US" dirty="0" smtClean="0"/>
              <a:t>, which means they can be passed around like any other variable</a:t>
            </a:r>
          </a:p>
          <a:p>
            <a:r>
              <a:rPr lang="en-US" dirty="0" smtClean="0"/>
              <a:t>This allows </a:t>
            </a:r>
            <a:endParaRPr lang="en-US" dirty="0" smtClean="0"/>
          </a:p>
          <a:p>
            <a:r>
              <a:rPr lang="en-US" dirty="0" smtClean="0"/>
              <a:t>See </a:t>
            </a:r>
            <a:r>
              <a:rPr lang="en-US" b="1" dirty="0" smtClean="0"/>
              <a:t>firstclassfunctions_example.py</a:t>
            </a:r>
            <a:r>
              <a:rPr lang="en-US" dirty="0" smtClean="0"/>
              <a:t> for some examples of how this can be useful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64643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Garbage collection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49270"/>
            <a:ext cx="8229600" cy="4612787"/>
          </a:xfrm>
        </p:spPr>
        <p:txBody>
          <a:bodyPr>
            <a:normAutofit/>
          </a:bodyPr>
          <a:lstStyle/>
          <a:p>
            <a:r>
              <a:rPr lang="en-US" dirty="0" smtClean="0"/>
              <a:t>In C/C++ and others, memory is </a:t>
            </a:r>
            <a:r>
              <a:rPr lang="en-US" i="1" dirty="0" smtClean="0"/>
              <a:t>managed</a:t>
            </a:r>
            <a:r>
              <a:rPr lang="en-US" dirty="0" smtClean="0"/>
              <a:t> by the user.  E.g. </a:t>
            </a:r>
            <a:r>
              <a:rPr lang="en-US" b="1" dirty="0" err="1"/>
              <a:t>malloc</a:t>
            </a:r>
            <a:r>
              <a:rPr lang="en-US" b="1" dirty="0"/>
              <a:t>()</a:t>
            </a:r>
            <a:r>
              <a:rPr lang="en-US" dirty="0" smtClean="0"/>
              <a:t> and </a:t>
            </a:r>
            <a:r>
              <a:rPr lang="en-US" b="1" dirty="0" smtClean="0"/>
              <a:t>free()</a:t>
            </a:r>
          </a:p>
          <a:p>
            <a:pPr lvl="1"/>
            <a:r>
              <a:rPr lang="en-US" dirty="0" smtClean="0"/>
              <a:t>A </a:t>
            </a:r>
            <a:r>
              <a:rPr lang="en-US" u="sng" dirty="0" smtClean="0"/>
              <a:t>lot</a:t>
            </a:r>
            <a:r>
              <a:rPr lang="en-US" dirty="0" smtClean="0"/>
              <a:t> of bugs happen in these steps.</a:t>
            </a:r>
          </a:p>
          <a:p>
            <a:r>
              <a:rPr lang="en-US" dirty="0" smtClean="0"/>
              <a:t>In </a:t>
            </a:r>
            <a:r>
              <a:rPr lang="en-US" dirty="0" err="1" smtClean="0"/>
              <a:t>CPython</a:t>
            </a:r>
            <a:r>
              <a:rPr lang="en-US" dirty="0" smtClean="0"/>
              <a:t>, memory is handled by a </a:t>
            </a:r>
            <a:r>
              <a:rPr lang="en-US" i="1" dirty="0" smtClean="0"/>
              <a:t>private heap</a:t>
            </a:r>
            <a:endParaRPr lang="en-US" dirty="0" smtClean="0"/>
          </a:p>
          <a:p>
            <a:pPr lvl="1"/>
            <a:r>
              <a:rPr lang="en-US" dirty="0" smtClean="0"/>
              <a:t>Memory for an object is freed when there are no remaining </a:t>
            </a:r>
            <a:r>
              <a:rPr lang="en-US" i="1" dirty="0" smtClean="0"/>
              <a:t>references</a:t>
            </a:r>
            <a:r>
              <a:rPr lang="en-US" dirty="0" smtClean="0"/>
              <a:t> to that object.</a:t>
            </a:r>
          </a:p>
          <a:p>
            <a:pPr lvl="1"/>
            <a:r>
              <a:rPr lang="en-US" dirty="0" smtClean="0"/>
              <a:t>Short version: if nobody can “point” to the object, the </a:t>
            </a:r>
            <a:r>
              <a:rPr lang="en-US" i="1" dirty="0" smtClean="0"/>
              <a:t>garbage collector</a:t>
            </a:r>
            <a:r>
              <a:rPr lang="en-US" dirty="0" smtClean="0"/>
              <a:t> knows to free it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041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 of this talk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More things to say than will fit in this talk, see the list of notes and reading material online.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01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Python?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Python in an </a:t>
            </a:r>
            <a:r>
              <a:rPr lang="en-US" b="1" dirty="0" smtClean="0"/>
              <a:t>interpreted </a:t>
            </a:r>
            <a:r>
              <a:rPr lang="en-US" dirty="0" smtClean="0"/>
              <a:t>programming language with </a:t>
            </a:r>
            <a:r>
              <a:rPr lang="en-US" b="1" dirty="0" smtClean="0"/>
              <a:t>dynamic typing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85548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Python?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Python in an </a:t>
            </a:r>
            <a:r>
              <a:rPr lang="en-US" b="1" dirty="0" smtClean="0"/>
              <a:t>interpreted</a:t>
            </a:r>
            <a:r>
              <a:rPr lang="en-US" b="1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programming language with </a:t>
            </a:r>
            <a:r>
              <a:rPr lang="en-US" b="1" dirty="0" smtClean="0">
                <a:solidFill>
                  <a:schemeClr val="bg1">
                    <a:lumMod val="85000"/>
                  </a:schemeClr>
                </a:solidFill>
              </a:rPr>
              <a:t>dynamic typing</a:t>
            </a:r>
            <a:endParaRPr lang="en-US" dirty="0" smtClean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b="1" dirty="0"/>
              <a:t>Interpreted</a:t>
            </a:r>
            <a:r>
              <a:rPr lang="en-US" dirty="0"/>
              <a:t> </a:t>
            </a:r>
            <a:r>
              <a:rPr lang="en-US" dirty="0" smtClean="0"/>
              <a:t>means instructions are “translated” from a high level to machine code</a:t>
            </a:r>
          </a:p>
        </p:txBody>
      </p:sp>
    </p:spTree>
    <p:extLst>
      <p:ext uri="{BB962C8B-B14F-4D97-AF65-F5344CB8AC3E}">
        <p14:creationId xmlns:p14="http://schemas.microsoft.com/office/powerpoint/2010/main" val="24875059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Python?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Python in an </a:t>
            </a:r>
            <a:r>
              <a:rPr lang="en-US" b="1" dirty="0" smtClean="0">
                <a:solidFill>
                  <a:schemeClr val="bg1">
                    <a:lumMod val="85000"/>
                  </a:schemeClr>
                </a:solidFill>
              </a:rPr>
              <a:t>interpreted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programming language with </a:t>
            </a:r>
            <a:r>
              <a:rPr lang="en-US" b="1" dirty="0" smtClean="0"/>
              <a:t>dynamic typing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b="1" dirty="0" smtClean="0"/>
              <a:t>type</a:t>
            </a:r>
            <a:r>
              <a:rPr lang="en-US" dirty="0" smtClean="0"/>
              <a:t> of an object must be known to check validity of operations, optimize, etc.  In Python, types are tracked dynamically, i.e. at runtime.</a:t>
            </a:r>
          </a:p>
          <a:p>
            <a:pPr lvl="1"/>
            <a:r>
              <a:rPr lang="en-US" dirty="0" smtClean="0"/>
              <a:t>Contrast with </a:t>
            </a:r>
            <a:r>
              <a:rPr lang="en-US" b="1" dirty="0" smtClean="0"/>
              <a:t>static</a:t>
            </a:r>
            <a:r>
              <a:rPr lang="en-US" dirty="0" smtClean="0"/>
              <a:t> typing in e.g. C/C++ (declaring type with </a:t>
            </a:r>
            <a:r>
              <a:rPr lang="en-US" i="1" dirty="0" err="1" smtClean="0"/>
              <a:t>int</a:t>
            </a:r>
            <a:r>
              <a:rPr lang="en-US" i="1" dirty="0" smtClean="0"/>
              <a:t>, char</a:t>
            </a:r>
            <a:r>
              <a:rPr lang="en-US" dirty="0" smtClean="0"/>
              <a:t>, etc.)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709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a Python program look like?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simplest Python programs fit on a single line. 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b="1" dirty="0" smtClean="0"/>
              <a:t>python </a:t>
            </a:r>
            <a:r>
              <a:rPr lang="en-US" b="1" dirty="0"/>
              <a:t>–c ‘print(“Hello world</a:t>
            </a:r>
            <a:r>
              <a:rPr lang="en-US" b="1" dirty="0" smtClean="0"/>
              <a:t>!”)’</a:t>
            </a:r>
          </a:p>
          <a:p>
            <a:r>
              <a:rPr lang="en-US" dirty="0" smtClean="0"/>
              <a:t>Less trivial programs are stored in files (usually with the </a:t>
            </a:r>
            <a:r>
              <a:rPr lang="en-US" i="1" dirty="0" smtClean="0"/>
              <a:t>.</a:t>
            </a:r>
            <a:r>
              <a:rPr lang="en-US" i="1" dirty="0" err="1" smtClean="0"/>
              <a:t>py</a:t>
            </a:r>
            <a:r>
              <a:rPr lang="en-US" dirty="0" smtClean="0"/>
              <a:t> extension) and </a:t>
            </a:r>
            <a:r>
              <a:rPr lang="en-US" u="sng" dirty="0" smtClean="0"/>
              <a:t>delimited by whitespace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No {} to control ‘blocks’ in Python!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37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second short program in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python loops_example.py</a:t>
            </a:r>
          </a:p>
        </p:txBody>
      </p:sp>
    </p:spTree>
    <p:extLst>
      <p:ext uri="{BB962C8B-B14F-4D97-AF65-F5344CB8AC3E}">
        <p14:creationId xmlns:p14="http://schemas.microsoft.com/office/powerpoint/2010/main" val="2697459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third short program in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More complex programs make use of defined functions</a:t>
            </a:r>
          </a:p>
          <a:p>
            <a:r>
              <a:rPr lang="en-US" dirty="0" smtClean="0"/>
              <a:t>Something </a:t>
            </a:r>
            <a:r>
              <a:rPr lang="en-US" dirty="0" smtClean="0"/>
              <a:t>with a defined method and keyword arguments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265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3" id="{F8E5B0CE-07C2-40AF-A82A-267AB57CCB32}" vid="{37FAEE6E-2312-4063-AA6B-DA4A83A430D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TAMU_jgerityTemplate</Template>
  <TotalTime>1233</TotalTime>
  <Words>785</Words>
  <Application>Microsoft Office PowerPoint</Application>
  <PresentationFormat>On-screen Show (4:3)</PresentationFormat>
  <Paragraphs>98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Miriam</vt:lpstr>
      <vt:lpstr>Office Theme</vt:lpstr>
      <vt:lpstr>Before the talk</vt:lpstr>
      <vt:lpstr>Introduction to Python</vt:lpstr>
      <vt:lpstr>Scope of this talk</vt:lpstr>
      <vt:lpstr>What is Python?</vt:lpstr>
      <vt:lpstr>What is Python?</vt:lpstr>
      <vt:lpstr>What is Python?</vt:lpstr>
      <vt:lpstr>What does a Python program look like?</vt:lpstr>
      <vt:lpstr>A second short program in Python</vt:lpstr>
      <vt:lpstr>A third short program in Python</vt:lpstr>
      <vt:lpstr>What is Python good for?</vt:lpstr>
      <vt:lpstr>What is Python not good for?</vt:lpstr>
      <vt:lpstr>Numeric types</vt:lpstr>
      <vt:lpstr>Other types in Python</vt:lpstr>
      <vt:lpstr>Lists</vt:lpstr>
      <vt:lpstr>Exploring these types in REPL</vt:lpstr>
      <vt:lpstr>Managing your Python environment</vt:lpstr>
      <vt:lpstr>Three Longer Python Programs</vt:lpstr>
      <vt:lpstr>Jupyter notebooks</vt:lpstr>
      <vt:lpstr>Python 2 vs Python 3</vt:lpstr>
      <vt:lpstr>Useful resources</vt:lpstr>
      <vt:lpstr>Thank you!</vt:lpstr>
      <vt:lpstr>Backup Slides</vt:lpstr>
      <vt:lpstr>First class functions</vt:lpstr>
      <vt:lpstr>Garbage collection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Python</dc:title>
  <dc:creator>James</dc:creator>
  <cp:lastModifiedBy>James</cp:lastModifiedBy>
  <cp:revision>45</cp:revision>
  <dcterms:created xsi:type="dcterms:W3CDTF">2016-08-22T17:05:55Z</dcterms:created>
  <dcterms:modified xsi:type="dcterms:W3CDTF">2016-08-30T22:47:46Z</dcterms:modified>
</cp:coreProperties>
</file>