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55" r:id="rId2"/>
    <p:sldId id="256" r:id="rId3"/>
    <p:sldId id="352" r:id="rId4"/>
    <p:sldId id="343" r:id="rId5"/>
    <p:sldId id="350" r:id="rId6"/>
    <p:sldId id="349" r:id="rId7"/>
    <p:sldId id="360" r:id="rId8"/>
    <p:sldId id="345" r:id="rId9"/>
    <p:sldId id="351" r:id="rId10"/>
    <p:sldId id="353" r:id="rId11"/>
    <p:sldId id="357" r:id="rId12"/>
    <p:sldId id="356" r:id="rId13"/>
    <p:sldId id="358" r:id="rId14"/>
    <p:sldId id="359" r:id="rId15"/>
    <p:sldId id="346" r:id="rId16"/>
    <p:sldId id="342" r:id="rId17"/>
    <p:sldId id="341" r:id="rId18"/>
    <p:sldId id="339" r:id="rId19"/>
    <p:sldId id="34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6bXf" TargetMode="External"/><Relationship Id="rId2" Type="http://schemas.openxmlformats.org/officeDocument/2006/relationships/hyperlink" Target="https://git.io/v6b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py-cookbook.readthedocs.io/items/BrownianMotion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teapress.com/wp/think-python/" TargetMode="External"/><Relationship Id="rId2" Type="http://schemas.openxmlformats.org/officeDocument/2006/relationships/hyperlink" Target="https://learnpythonthehardway.org/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py-lectures.github.io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follow along with the interactive portions of this talk, you need:</a:t>
            </a:r>
            <a:endParaRPr lang="en-US" dirty="0"/>
          </a:p>
          <a:p>
            <a:pPr lvl="1"/>
            <a:r>
              <a:rPr lang="en-US" dirty="0" smtClean="0"/>
              <a:t>A copy </a:t>
            </a:r>
            <a:r>
              <a:rPr lang="en-US" dirty="0"/>
              <a:t>of Python: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All examples shown will be compatible with either Python 2.7 or Python 3.x, use either</a:t>
            </a:r>
          </a:p>
          <a:p>
            <a:pPr lvl="1"/>
            <a:r>
              <a:rPr lang="en-US" dirty="0" smtClean="0"/>
              <a:t>The example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Python </a:t>
            </a:r>
            <a:r>
              <a:rPr lang="en-US" i="1" dirty="0" smtClean="0"/>
              <a:t>not</a:t>
            </a:r>
            <a:r>
              <a:rPr lang="en-US" dirty="0" smtClean="0"/>
              <a:t>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general, a Python program </a:t>
            </a:r>
            <a:r>
              <a:rPr lang="en-US" u="sng" dirty="0" smtClean="0"/>
              <a:t>may</a:t>
            </a:r>
            <a:r>
              <a:rPr lang="en-US" dirty="0" smtClean="0"/>
              <a:t> be slower to execute than a similar program in another language (C/C++/Fortran).</a:t>
            </a:r>
          </a:p>
          <a:p>
            <a:pPr lvl="1"/>
            <a:r>
              <a:rPr lang="en-US" dirty="0" smtClean="0"/>
              <a:t>How fast is “fast enough?”  A few 100 </a:t>
            </a:r>
            <a:r>
              <a:rPr lang="en-US" dirty="0" err="1" smtClean="0"/>
              <a:t>ms</a:t>
            </a:r>
            <a:r>
              <a:rPr lang="en-US" dirty="0" smtClean="0"/>
              <a:t> of slowdown is usually worth it.</a:t>
            </a:r>
          </a:p>
          <a:p>
            <a:r>
              <a:rPr lang="en-US" dirty="0" smtClean="0"/>
              <a:t>Best of both worlds: fast libraries for tasks that </a:t>
            </a:r>
            <a:r>
              <a:rPr lang="en-US" u="sng" dirty="0" smtClean="0"/>
              <a:t>must</a:t>
            </a:r>
            <a:r>
              <a:rPr lang="en-US" dirty="0" smtClean="0"/>
              <a:t> go fast, with “glue code”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23673"/>
          </a:xfrm>
        </p:spPr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– integer </a:t>
            </a:r>
            <a:r>
              <a:rPr lang="en-US" dirty="0"/>
              <a:t>with at least 32 bits </a:t>
            </a:r>
            <a:r>
              <a:rPr lang="en-US" dirty="0" smtClean="0"/>
              <a:t>precision</a:t>
            </a:r>
          </a:p>
          <a:p>
            <a:r>
              <a:rPr lang="en-US" b="1" dirty="0" smtClean="0"/>
              <a:t>long</a:t>
            </a:r>
            <a:r>
              <a:rPr lang="en-US" dirty="0" smtClean="0"/>
              <a:t> – unlimited precision integer</a:t>
            </a:r>
          </a:p>
          <a:p>
            <a:r>
              <a:rPr lang="en-US" b="1" dirty="0" err="1" smtClean="0"/>
              <a:t>boolean</a:t>
            </a:r>
            <a:r>
              <a:rPr lang="en-US" dirty="0" smtClean="0"/>
              <a:t> – truth value, True or False</a:t>
            </a:r>
          </a:p>
          <a:p>
            <a:r>
              <a:rPr lang="en-US" b="1" dirty="0" smtClean="0"/>
              <a:t>float</a:t>
            </a:r>
            <a:r>
              <a:rPr lang="en-US" dirty="0" smtClean="0"/>
              <a:t> – a floating-point number (precision varies)</a:t>
            </a:r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omplex</a:t>
            </a:r>
            <a:r>
              <a:rPr lang="en-US" dirty="0" smtClean="0"/>
              <a:t> –</a:t>
            </a:r>
            <a:r>
              <a:rPr lang="en-US" b="1" dirty="0" smtClean="0"/>
              <a:t> </a:t>
            </a:r>
            <a:r>
              <a:rPr lang="en-US" dirty="0" smtClean="0"/>
              <a:t>complex number with floating point components</a:t>
            </a:r>
          </a:p>
          <a:p>
            <a:pPr lvl="1"/>
            <a:r>
              <a:rPr lang="en-US" dirty="0" smtClean="0"/>
              <a:t>You can instantiate these quickly as (</a:t>
            </a:r>
            <a:r>
              <a:rPr lang="en-US" dirty="0" err="1" smtClean="0"/>
              <a:t>A+Bj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039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</a:t>
            </a:r>
            <a:r>
              <a:rPr lang="en-US" dirty="0" smtClean="0"/>
              <a:t> – the base type of any object. New classes generally inherit from this type.</a:t>
            </a:r>
            <a:endParaRPr lang="en-US" b="1" dirty="0" smtClean="0"/>
          </a:p>
          <a:p>
            <a:r>
              <a:rPr lang="en-US" b="1" dirty="0" err="1" smtClean="0"/>
              <a:t>str</a:t>
            </a:r>
            <a:r>
              <a:rPr lang="en-US" dirty="0" smtClean="0"/>
              <a:t> – a string like “I’m a string!”</a:t>
            </a:r>
          </a:p>
          <a:p>
            <a:r>
              <a:rPr lang="en-US" b="1" dirty="0" smtClean="0"/>
              <a:t>list</a:t>
            </a:r>
            <a:r>
              <a:rPr lang="en-US" dirty="0" smtClean="0"/>
              <a:t> – a </a:t>
            </a:r>
            <a:r>
              <a:rPr lang="en-US" i="1" dirty="0" smtClean="0"/>
              <a:t>mutable</a:t>
            </a:r>
            <a:r>
              <a:rPr lang="en-US" b="1" dirty="0" smtClean="0"/>
              <a:t> </a:t>
            </a:r>
            <a:r>
              <a:rPr lang="en-US" dirty="0" smtClean="0"/>
              <a:t>list of values, [1,2,3]</a:t>
            </a:r>
          </a:p>
          <a:p>
            <a:r>
              <a:rPr lang="en-US" b="1" dirty="0" smtClean="0"/>
              <a:t>tuple</a:t>
            </a:r>
            <a:r>
              <a:rPr lang="en-US" dirty="0" smtClean="0"/>
              <a:t> – an </a:t>
            </a:r>
            <a:r>
              <a:rPr lang="en-US" i="1" dirty="0" smtClean="0"/>
              <a:t>immutable </a:t>
            </a:r>
            <a:r>
              <a:rPr lang="en-US" dirty="0" smtClean="0"/>
              <a:t>list of values, (1,2,3)</a:t>
            </a:r>
          </a:p>
          <a:p>
            <a:r>
              <a:rPr lang="en-US" b="1" dirty="0" err="1" smtClean="0"/>
              <a:t>dict</a:t>
            </a:r>
            <a:r>
              <a:rPr lang="en-US" dirty="0" smtClean="0"/>
              <a:t> – a mapping of keys and values</a:t>
            </a:r>
          </a:p>
          <a:p>
            <a:r>
              <a:rPr lang="en-US" b="1" dirty="0" smtClean="0"/>
              <a:t>None</a:t>
            </a:r>
            <a:r>
              <a:rPr lang="en-US" dirty="0" smtClean="0"/>
              <a:t> – indicates no value</a:t>
            </a:r>
          </a:p>
          <a:p>
            <a:r>
              <a:rPr lang="en-US" dirty="0" smtClean="0"/>
              <a:t>Many more types, full list available in the </a:t>
            </a:r>
            <a:r>
              <a:rPr lang="en-US" b="1" dirty="0" smtClean="0"/>
              <a:t>types</a:t>
            </a:r>
            <a:r>
              <a:rPr lang="en-US" dirty="0" smtClean="0"/>
              <a:t> module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38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these types in 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each of these types using the Python interpreter’s REPL (Read, </a:t>
            </a:r>
            <a:r>
              <a:rPr lang="en-US" dirty="0" err="1" smtClean="0"/>
              <a:t>Eval</a:t>
            </a:r>
            <a:r>
              <a:rPr lang="en-US" dirty="0" smtClean="0"/>
              <a:t>, Print Loop)</a:t>
            </a:r>
          </a:p>
          <a:p>
            <a:pPr lvl="1"/>
            <a:r>
              <a:rPr lang="en-US" dirty="0" smtClean="0"/>
              <a:t>Each of the types previously listed, one basic operation with each</a:t>
            </a:r>
          </a:p>
          <a:p>
            <a:pPr lvl="1"/>
            <a:r>
              <a:rPr lang="en-US" dirty="0" smtClean="0"/>
              <a:t>List/</a:t>
            </a:r>
            <a:r>
              <a:rPr lang="en-US" dirty="0" err="1" smtClean="0"/>
              <a:t>dict</a:t>
            </a:r>
            <a:r>
              <a:rPr lang="en-US" dirty="0" smtClean="0"/>
              <a:t> comprehension examples</a:t>
            </a:r>
          </a:p>
          <a:p>
            <a:pPr lvl="1"/>
            <a:r>
              <a:rPr lang="en-US" dirty="0" smtClean="0"/>
              <a:t>Sorting simple numeric list</a:t>
            </a:r>
          </a:p>
          <a:p>
            <a:pPr lvl="1"/>
            <a:r>
              <a:rPr lang="en-US" dirty="0" smtClean="0"/>
              <a:t>Using help() and </a:t>
            </a:r>
            <a:r>
              <a:rPr lang="en-US" dirty="0" err="1" smtClean="0"/>
              <a:t>dir</a:t>
            </a:r>
            <a:r>
              <a:rPr lang="en-US" dirty="0" smtClean="0"/>
              <a:t>() for a few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Python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4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will likely use libraries like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/>
              <a:t>, </a:t>
            </a:r>
            <a:r>
              <a:rPr lang="en-US" dirty="0" err="1"/>
              <a:t>astropy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</a:t>
            </a:r>
            <a:r>
              <a:rPr lang="en-US" dirty="0" smtClean="0"/>
              <a:t>hdf5.</a:t>
            </a:r>
          </a:p>
          <a:p>
            <a:r>
              <a:rPr lang="en-US" b="1" dirty="0" smtClean="0"/>
              <a:t>pip</a:t>
            </a:r>
            <a:r>
              <a:rPr lang="en-US" dirty="0" smtClean="0"/>
              <a:t> and </a:t>
            </a:r>
            <a:r>
              <a:rPr lang="en-US" b="1" dirty="0" smtClean="0"/>
              <a:t>Anaconda</a:t>
            </a:r>
            <a:r>
              <a:rPr lang="en-US" dirty="0" smtClean="0"/>
              <a:t> are two excellent tools for managing what’s installed.</a:t>
            </a:r>
          </a:p>
          <a:p>
            <a:r>
              <a:rPr lang="en-US" dirty="0" smtClean="0"/>
              <a:t>E.g. to install </a:t>
            </a:r>
            <a:r>
              <a:rPr lang="en-US" dirty="0" err="1" smtClean="0"/>
              <a:t>numpy</a:t>
            </a:r>
            <a:r>
              <a:rPr lang="en-US" dirty="0" smtClean="0"/>
              <a:t>: ‘</a:t>
            </a:r>
            <a:r>
              <a:rPr lang="en-US" b="1" dirty="0" smtClean="0"/>
              <a:t>pip install </a:t>
            </a:r>
            <a:r>
              <a:rPr lang="en-US" b="1" dirty="0" err="1" smtClean="0"/>
              <a:t>numpy</a:t>
            </a:r>
            <a:r>
              <a:rPr lang="en-US" dirty="0" smtClean="0"/>
              <a:t>’</a:t>
            </a:r>
          </a:p>
          <a:p>
            <a:r>
              <a:rPr lang="en-US" b="1" dirty="0" smtClean="0"/>
              <a:t>Anaconda</a:t>
            </a:r>
            <a:r>
              <a:rPr lang="en-US" dirty="0" smtClean="0"/>
              <a:t> allows you to create </a:t>
            </a:r>
            <a:r>
              <a:rPr lang="en-US" u="sng" dirty="0" smtClean="0"/>
              <a:t>separate</a:t>
            </a:r>
            <a:r>
              <a:rPr lang="en-US" dirty="0" smtClean="0"/>
              <a:t> collections of packages, for version conflicts, etc.</a:t>
            </a:r>
          </a:p>
        </p:txBody>
      </p:sp>
    </p:spTree>
    <p:extLst>
      <p:ext uri="{BB962C8B-B14F-4D97-AF65-F5344CB8AC3E}">
        <p14:creationId xmlns:p14="http://schemas.microsoft.com/office/powerpoint/2010/main" val="72919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Longer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Determining last Friday’s date</a:t>
            </a:r>
          </a:p>
          <a:p>
            <a:pPr lvl="1"/>
            <a:r>
              <a:rPr lang="en-US" dirty="0" smtClean="0">
                <a:hlinkClick r:id="rId2"/>
              </a:rPr>
              <a:t>https://git.io/v6bXt</a:t>
            </a:r>
            <a:endParaRPr lang="en-US" dirty="0" smtClean="0"/>
          </a:p>
          <a:p>
            <a:r>
              <a:rPr lang="en-US" dirty="0" smtClean="0"/>
              <a:t>Parsing and plotting data from a CSV</a:t>
            </a:r>
          </a:p>
          <a:p>
            <a:pPr lvl="1"/>
            <a:r>
              <a:rPr lang="en-US" dirty="0" smtClean="0">
                <a:hlinkClick r:id="rId3"/>
              </a:rPr>
              <a:t>https://git.io/v6bXf</a:t>
            </a:r>
            <a:endParaRPr lang="en-US" dirty="0" smtClean="0"/>
          </a:p>
          <a:p>
            <a:r>
              <a:rPr lang="en-US" dirty="0" smtClean="0"/>
              <a:t>Brownian motion</a:t>
            </a:r>
          </a:p>
          <a:p>
            <a:pPr lvl="1"/>
            <a:r>
              <a:rPr lang="en-US" dirty="0" smtClean="0">
                <a:hlinkClick r:id="rId4"/>
              </a:rPr>
              <a:t>http://scipy-cookbook.readthedocs.io/items/BrownianMotion.html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vs Python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division</a:t>
            </a:r>
          </a:p>
          <a:p>
            <a:r>
              <a:rPr lang="en-US" dirty="0" smtClean="0"/>
              <a:t>Print function</a:t>
            </a:r>
          </a:p>
          <a:p>
            <a:r>
              <a:rPr lang="en-US" dirty="0" smtClean="0"/>
              <a:t>Importing from __future__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4087716"/>
            <a:ext cx="609685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Learn Python the Hard Way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https://learnpythonthehardway.org/book/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smtClean="0"/>
              <a:t>Think Python </a:t>
            </a:r>
            <a:r>
              <a:rPr lang="en-US" dirty="0" smtClean="0"/>
              <a:t>– a free textbook on Python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http://greenteapress.com/wp/think-python/</a:t>
            </a:r>
            <a:endParaRPr lang="en-US" dirty="0" smtClean="0"/>
          </a:p>
          <a:p>
            <a:r>
              <a:rPr lang="en-US" b="1" dirty="0" err="1" smtClean="0"/>
              <a:t>Scipy</a:t>
            </a:r>
            <a:r>
              <a:rPr lang="en-US" b="1" dirty="0" smtClean="0"/>
              <a:t> lectures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https://scipy-lectures.github.io/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</a:t>
            </a:r>
            <a:r>
              <a:rPr lang="en-US" dirty="0" smtClean="0"/>
              <a:t>collection</a:t>
            </a:r>
          </a:p>
          <a:p>
            <a:r>
              <a:rPr lang="en-US" dirty="0"/>
              <a:t>First class functions</a:t>
            </a:r>
          </a:p>
          <a:p>
            <a:pPr lvl="1"/>
            <a:r>
              <a:rPr lang="en-US" dirty="0" smtClean="0"/>
              <a:t>Lambdas</a:t>
            </a:r>
          </a:p>
          <a:p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Specifically mention Markdown (and </a:t>
            </a:r>
            <a:r>
              <a:rPr lang="en-US" dirty="0" err="1"/>
              <a:t>pandoc</a:t>
            </a:r>
            <a:r>
              <a:rPr lang="en-US" dirty="0"/>
              <a:t>), draw analogy to Mathematica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Introduction to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August 30,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in an </a:t>
            </a:r>
            <a:r>
              <a:rPr lang="en-US" b="1" dirty="0" smtClean="0"/>
              <a:t>interpreted </a:t>
            </a:r>
            <a:r>
              <a:rPr lang="en-US" dirty="0" smtClean="0"/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/>
              <a:t>interpreted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dynamic typing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dirty="0"/>
              <a:t>Interpreted</a:t>
            </a:r>
            <a:r>
              <a:rPr lang="en-US" dirty="0"/>
              <a:t> </a:t>
            </a:r>
            <a:r>
              <a:rPr lang="en-US" dirty="0" smtClean="0"/>
              <a:t>means instructions are “translated” from a high level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248750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Python in an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interpreted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with </a:t>
            </a:r>
            <a:r>
              <a:rPr lang="en-US" b="1" dirty="0" smtClean="0"/>
              <a:t>dynamic typing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type</a:t>
            </a:r>
            <a:r>
              <a:rPr lang="en-US" dirty="0" smtClean="0"/>
              <a:t> of an object must be known to check validity of operations, optimize, etc.  In Python, types are tracked dynamically, i.e. at runtime.</a:t>
            </a:r>
          </a:p>
          <a:p>
            <a:pPr lvl="1"/>
            <a:r>
              <a:rPr lang="en-US" dirty="0" smtClean="0"/>
              <a:t>Contrast with </a:t>
            </a:r>
            <a:r>
              <a:rPr lang="en-US" b="1" dirty="0" smtClean="0"/>
              <a:t>static</a:t>
            </a:r>
            <a:r>
              <a:rPr lang="en-US" dirty="0" smtClean="0"/>
              <a:t> typing in e.g. C/C++ (declaring type with </a:t>
            </a:r>
            <a:r>
              <a:rPr lang="en-US" i="1" dirty="0" err="1" smtClean="0"/>
              <a:t>int</a:t>
            </a:r>
            <a:r>
              <a:rPr lang="en-US" i="1" dirty="0" smtClean="0"/>
              <a:t>, char</a:t>
            </a:r>
            <a:r>
              <a:rPr lang="en-US" dirty="0" smtClean="0"/>
              <a:t>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Python program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Python programs fit on a single line.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python </a:t>
            </a:r>
            <a:r>
              <a:rPr lang="en-US" b="1" dirty="0"/>
              <a:t>–c ‘print(“Hello world</a:t>
            </a:r>
            <a:r>
              <a:rPr lang="en-US" b="1" dirty="0" smtClean="0"/>
              <a:t>!”)’</a:t>
            </a:r>
          </a:p>
          <a:p>
            <a:r>
              <a:rPr lang="en-US" dirty="0" smtClean="0"/>
              <a:t>Less trivial programs are stored in files (usually with the </a:t>
            </a:r>
            <a:r>
              <a:rPr lang="en-US" i="1" dirty="0" smtClean="0"/>
              <a:t>.</a:t>
            </a:r>
            <a:r>
              <a:rPr lang="en-US" i="1" dirty="0" err="1" smtClean="0"/>
              <a:t>py</a:t>
            </a:r>
            <a:r>
              <a:rPr lang="en-US" dirty="0" smtClean="0"/>
              <a:t> extension) and </a:t>
            </a:r>
            <a:r>
              <a:rPr lang="en-US" u="sng" dirty="0" smtClean="0"/>
              <a:t>delimited by whitespace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{} to control ‘blocks’ in Python!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Short Python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</a:t>
            </a:r>
            <a:r>
              <a:rPr lang="en-US" dirty="0" smtClean="0"/>
              <a:t>to 100 or </a:t>
            </a:r>
            <a:r>
              <a:rPr lang="en-US" dirty="0" err="1" smtClean="0"/>
              <a:t>somesuch</a:t>
            </a:r>
            <a:endParaRPr lang="en-US" dirty="0" smtClean="0"/>
          </a:p>
          <a:p>
            <a:pPr lvl="1"/>
            <a:r>
              <a:rPr lang="en-US" dirty="0" smtClean="0"/>
              <a:t>For loop, arithmetic operations, maybe even lists</a:t>
            </a:r>
          </a:p>
          <a:p>
            <a:r>
              <a:rPr lang="en-US" dirty="0" smtClean="0"/>
              <a:t>Something with a defined method and keyword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Python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82159"/>
          </a:xfrm>
        </p:spPr>
        <p:txBody>
          <a:bodyPr>
            <a:normAutofit/>
          </a:bodyPr>
          <a:lstStyle/>
          <a:p>
            <a:r>
              <a:rPr lang="en-US" dirty="0" smtClean="0"/>
              <a:t>Development quality of life</a:t>
            </a:r>
          </a:p>
          <a:p>
            <a:pPr lvl="1"/>
            <a:r>
              <a:rPr lang="en-US" dirty="0" smtClean="0"/>
              <a:t>More time writing easy to read code, quickly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As long as the target has a Python interpreter, we can run Python there!</a:t>
            </a:r>
          </a:p>
          <a:p>
            <a:r>
              <a:rPr lang="en-US" dirty="0" smtClean="0"/>
              <a:t>Rich scientific ecosystem</a:t>
            </a:r>
          </a:p>
          <a:p>
            <a:pPr lvl="1"/>
            <a:r>
              <a:rPr lang="en-US" dirty="0" smtClean="0"/>
              <a:t>Great libraries exist for most common tasks</a:t>
            </a:r>
          </a:p>
        </p:txBody>
      </p:sp>
    </p:spTree>
    <p:extLst>
      <p:ext uri="{BB962C8B-B14F-4D97-AF65-F5344CB8AC3E}">
        <p14:creationId xmlns:p14="http://schemas.microsoft.com/office/powerpoint/2010/main" val="53324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933</TotalTime>
  <Words>667</Words>
  <Application>Microsoft Office PowerPoint</Application>
  <PresentationFormat>On-screen Show (4:3)</PresentationFormat>
  <Paragraphs>89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Miriam</vt:lpstr>
      <vt:lpstr>Office Theme</vt:lpstr>
      <vt:lpstr>Before the talk</vt:lpstr>
      <vt:lpstr>Introduction to Python</vt:lpstr>
      <vt:lpstr>Scope of this talk</vt:lpstr>
      <vt:lpstr>What is Python?</vt:lpstr>
      <vt:lpstr>What is Python?</vt:lpstr>
      <vt:lpstr>What is Python?</vt:lpstr>
      <vt:lpstr>What does a Python program look like?</vt:lpstr>
      <vt:lpstr>Three Short Python Programs</vt:lpstr>
      <vt:lpstr>What is Python good for?</vt:lpstr>
      <vt:lpstr>What is Python not good for?</vt:lpstr>
      <vt:lpstr>Numeric types</vt:lpstr>
      <vt:lpstr>Other types in Python</vt:lpstr>
      <vt:lpstr>Exploring these types in REPL</vt:lpstr>
      <vt:lpstr>Managing your Python environment</vt:lpstr>
      <vt:lpstr>Three Longer Python Programs</vt:lpstr>
      <vt:lpstr>Python 2 vs Python 3</vt:lpstr>
      <vt:lpstr>Useful resources</vt:lpstr>
      <vt:lpstr>Thank you!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35</cp:revision>
  <dcterms:created xsi:type="dcterms:W3CDTF">2016-08-22T17:05:55Z</dcterms:created>
  <dcterms:modified xsi:type="dcterms:W3CDTF">2016-08-30T17:43:57Z</dcterms:modified>
</cp:coreProperties>
</file>