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74" r:id="rId2"/>
    <p:sldId id="256" r:id="rId3"/>
    <p:sldId id="345" r:id="rId4"/>
    <p:sldId id="383" r:id="rId5"/>
    <p:sldId id="375" r:id="rId6"/>
    <p:sldId id="346" r:id="rId7"/>
    <p:sldId id="347" r:id="rId8"/>
    <p:sldId id="348" r:id="rId9"/>
    <p:sldId id="376" r:id="rId10"/>
    <p:sldId id="377" r:id="rId11"/>
    <p:sldId id="380" r:id="rId12"/>
    <p:sldId id="382" r:id="rId13"/>
    <p:sldId id="352" r:id="rId14"/>
    <p:sldId id="349" r:id="rId15"/>
    <p:sldId id="350" r:id="rId16"/>
    <p:sldId id="378" r:id="rId17"/>
    <p:sldId id="351" r:id="rId18"/>
    <p:sldId id="386" r:id="rId19"/>
    <p:sldId id="353" r:id="rId20"/>
    <p:sldId id="381" r:id="rId21"/>
    <p:sldId id="354" r:id="rId22"/>
    <p:sldId id="355" r:id="rId23"/>
    <p:sldId id="385" r:id="rId24"/>
    <p:sldId id="357" r:id="rId25"/>
    <p:sldId id="384" r:id="rId26"/>
    <p:sldId id="358" r:id="rId27"/>
    <p:sldId id="359" r:id="rId28"/>
    <p:sldId id="360" r:id="rId29"/>
    <p:sldId id="387" r:id="rId30"/>
    <p:sldId id="388" r:id="rId31"/>
    <p:sldId id="389" r:id="rId32"/>
    <p:sldId id="393" r:id="rId33"/>
    <p:sldId id="390" r:id="rId34"/>
    <p:sldId id="395" r:id="rId35"/>
    <p:sldId id="394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410" r:id="rId50"/>
    <p:sldId id="411" r:id="rId51"/>
    <p:sldId id="413" r:id="rId52"/>
    <p:sldId id="414" r:id="rId53"/>
    <p:sldId id="362" r:id="rId54"/>
    <p:sldId id="368" r:id="rId55"/>
    <p:sldId id="363" r:id="rId56"/>
    <p:sldId id="339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" initials="J" lastIdx="3" clrIdx="0">
    <p:extLst>
      <p:ext uri="{19B8F6BF-5375-455C-9EA6-DF929625EA0E}">
        <p15:presenceInfo xmlns:p15="http://schemas.microsoft.com/office/powerpoint/2012/main" userId="Ja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343434"/>
    <a:srgbClr val="B2AFA8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62" autoAdjust="0"/>
  </p:normalViewPr>
  <p:slideViewPr>
    <p:cSldViewPr snapToGrid="0" snapToObjects="1">
      <p:cViewPr varScale="1">
        <p:scale>
          <a:sx n="74" d="100"/>
          <a:sy n="74" d="100"/>
        </p:scale>
        <p:origin x="1758" y="84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5FC-E202-45DB-8223-3F719E948F0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5848D-F72E-414D-A945-7F81C48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28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7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5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2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9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37116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09999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1F95-A8A1-42BC-B0EE-A058E6496B1C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9042" y="-23815"/>
            <a:ext cx="2956863" cy="2956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B26E-828D-4D8A-B656-76EF15D22A70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58A2-37B4-442B-A05F-BBF9FD1151A6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407D-F2DD-4D82-94A2-5438D7994E41}" type="datetime1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2B9C-1AA5-48EE-9E60-3D49F38AB870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069D-4155-47D7-B382-3437AB9E9590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BE73-2896-4E0C-A5C8-873FE182BEC1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jgerity/tal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emulating-numeric-typ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3statement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SnoopJeDi/WigglyHatefulWebp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SnoopJeDi/TangibleElectricAddi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SnoopJeDi/CharmingSoftRuntim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iqsg" TargetMode="External"/><Relationship Id="rId2" Type="http://schemas.openxmlformats.org/officeDocument/2006/relationships/hyperlink" Target="https://git.io/v6b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py-cookbook.readthedocs.io/items/BrownianMotion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github.io/old-wiki/pages/EricsBroadcastingDoc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-lectures.org/packages/statistic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scipy-0.18.0/reference/" TargetMode="External"/><Relationship Id="rId2" Type="http://schemas.openxmlformats.org/officeDocument/2006/relationships/hyperlink" Target="http://scipy-cookbook.readthedocs.io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pandas.pydata.org/pandas-docs/version/0.18.1/10min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.github.io/colorma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.github.io/colormap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gregj.net/JHEPC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-lectures.github.io/" TargetMode="External"/><Relationship Id="rId2" Type="http://schemas.openxmlformats.org/officeDocument/2006/relationships/hyperlink" Target="https://www.codecademy.com/learn/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gerity/talks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ptur.com/blog/2013/11/15/introduction-to-the-python-interpret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Follow-along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examples will include links!</a:t>
            </a:r>
          </a:p>
          <a:p>
            <a:pPr lvl="1"/>
            <a:r>
              <a:rPr lang="en-US" dirty="0" smtClean="0"/>
              <a:t>Grab the slides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://github.com/jgerity/talks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you’d like to follow along on your own machine, I recommend Python 3.5+</a:t>
            </a:r>
          </a:p>
          <a:p>
            <a:pPr lvl="1"/>
            <a:r>
              <a:rPr lang="en-US" dirty="0" smtClean="0"/>
              <a:t>3.6 has </a:t>
            </a:r>
            <a:r>
              <a:rPr lang="en-US" dirty="0" smtClean="0"/>
              <a:t>a </a:t>
            </a:r>
            <a:r>
              <a:rPr lang="en-US" i="1" dirty="0" smtClean="0"/>
              <a:t>really</a:t>
            </a:r>
            <a:r>
              <a:rPr lang="en-US" dirty="0" smtClean="0"/>
              <a:t> </a:t>
            </a:r>
            <a:r>
              <a:rPr lang="en-US" dirty="0" smtClean="0"/>
              <a:t>good </a:t>
            </a:r>
            <a:r>
              <a:rPr lang="en-US" dirty="0" smtClean="0"/>
              <a:t>string feature, </a:t>
            </a:r>
            <a:r>
              <a:rPr lang="en-US" dirty="0" smtClean="0"/>
              <a:t>I recommend </a:t>
            </a:r>
            <a:r>
              <a:rPr lang="en-US" dirty="0" smtClean="0"/>
              <a:t>it a lot!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in Python. What does this do?</a:t>
            </a:r>
          </a:p>
          <a:p>
            <a:pPr lvl="1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Under the </a:t>
            </a:r>
            <a:r>
              <a:rPr lang="en-US" dirty="0" smtClean="0">
                <a:cs typeface="Consolas" panose="020B0609020204030204" pitchFamily="49" charset="0"/>
              </a:rPr>
              <a:t>hood: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Ask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if </a:t>
            </a:r>
            <a:r>
              <a:rPr lang="en-US" dirty="0" smtClean="0">
                <a:cs typeface="Consolas" panose="020B0609020204030204" pitchFamily="49" charset="0"/>
              </a:rPr>
              <a:t>it </a:t>
            </a:r>
            <a:r>
              <a:rPr lang="en-US" dirty="0" smtClean="0">
                <a:cs typeface="Consolas" panose="020B0609020204030204" pitchFamily="49" charset="0"/>
              </a:rPr>
              <a:t>knows how* </a:t>
            </a:r>
            <a:r>
              <a:rPr lang="en-US" dirty="0" smtClean="0">
                <a:cs typeface="Consolas" panose="020B0609020204030204" pitchFamily="49" charset="0"/>
              </a:rPr>
              <a:t>to add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cs typeface="Consolas" panose="020B0609020204030204" pitchFamily="49" charset="0"/>
              </a:rPr>
              <a:t> to itself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If that fails, ask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cs typeface="Consolas" panose="020B0609020204030204" pitchFamily="49" charset="0"/>
              </a:rPr>
              <a:t> if it knows </a:t>
            </a:r>
            <a:r>
              <a:rPr lang="en-US" dirty="0" smtClean="0">
                <a:cs typeface="Consolas" panose="020B0609020204030204" pitchFamily="49" charset="0"/>
              </a:rPr>
              <a:t>how* </a:t>
            </a:r>
            <a:r>
              <a:rPr lang="en-US" dirty="0" smtClean="0">
                <a:cs typeface="Consolas" panose="020B0609020204030204" pitchFamily="49" charset="0"/>
              </a:rPr>
              <a:t>to add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If all else fails, give up and raise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126163"/>
            <a:ext cx="773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dirty="0" smtClean="0"/>
              <a:t>“knows how” here </a:t>
            </a:r>
            <a:r>
              <a:rPr lang="en-US" sz="1200" dirty="0" smtClean="0"/>
              <a:t>means “</a:t>
            </a:r>
            <a:r>
              <a:rPr lang="en-US" sz="1200" dirty="0" err="1" smtClean="0"/>
              <a:t>dunder</a:t>
            </a:r>
            <a:r>
              <a:rPr lang="en-US" sz="1200" dirty="0" smtClean="0"/>
              <a:t>” methods like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__add__()</a:t>
            </a:r>
            <a:r>
              <a:rPr lang="en-US" sz="1200" dirty="0" smtClean="0">
                <a:cs typeface="Consolas" panose="020B0609020204030204" pitchFamily="49" charset="0"/>
              </a:rPr>
              <a:t> on the type’s class</a:t>
            </a:r>
            <a:r>
              <a:rPr lang="en-US" sz="1200" dirty="0" smtClean="0"/>
              <a:t>. You can learn more in section 3.3.8 of </a:t>
            </a:r>
            <a:r>
              <a:rPr lang="en-US" sz="1200" dirty="0"/>
              <a:t>the Python docs: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docs.python.org/3/reference/datamodel.html#emulating-numeric-types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Python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52014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i="1" dirty="0"/>
              <a:t>Python 2.x is legacy, Python 3.x is the present and future of the </a:t>
            </a:r>
            <a:r>
              <a:rPr lang="en-US" i="1" dirty="0" smtClean="0"/>
              <a:t>language”</a:t>
            </a:r>
          </a:p>
          <a:p>
            <a:r>
              <a:rPr lang="en-US" dirty="0" smtClean="0"/>
              <a:t>Many libraries have </a:t>
            </a:r>
            <a:r>
              <a:rPr lang="en-US" u="sng" dirty="0" smtClean="0"/>
              <a:t>already</a:t>
            </a:r>
            <a:r>
              <a:rPr lang="en-US" dirty="0" smtClean="0"/>
              <a:t> dropped support for 2.x, and official support ends in 2020</a:t>
            </a:r>
            <a:r>
              <a:rPr lang="en-US" dirty="0" smtClean="0"/>
              <a:t>. </a:t>
            </a:r>
            <a:r>
              <a:rPr lang="en-US" dirty="0">
                <a:hlinkClick r:id="rId2"/>
              </a:rPr>
              <a:t>https://python3statement.org/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All the cool new stuff is in 3, you might as well learn it now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5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Python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52014"/>
          </a:xfrm>
        </p:spPr>
        <p:txBody>
          <a:bodyPr>
            <a:normAutofit/>
          </a:bodyPr>
          <a:lstStyle/>
          <a:p>
            <a:r>
              <a:rPr lang="en-US" dirty="0" smtClean="0"/>
              <a:t>A distinction worth considering:</a:t>
            </a:r>
          </a:p>
          <a:p>
            <a:pPr lvl="1"/>
            <a:r>
              <a:rPr lang="en-US" dirty="0" smtClean="0"/>
              <a:t>Python 2: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Python 3: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08" y="2771206"/>
            <a:ext cx="5050291" cy="17342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608" y="5173447"/>
            <a:ext cx="3706723" cy="1038645"/>
          </a:xfrm>
          <a:prstGeom prst="rect">
            <a:avLst/>
          </a:prstGeom>
        </p:spPr>
      </p:pic>
      <p:pic>
        <p:nvPicPr>
          <p:cNvPr id="1026" name="Picture 2" descr="Person Gesturing No on Apple iOS 11.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440" y="3233858"/>
            <a:ext cx="808944" cy="80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ising Hands on Apple iOS 11.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41" y="5285848"/>
            <a:ext cx="813843" cy="8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37" y="2532249"/>
            <a:ext cx="4142624" cy="221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5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82159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quality of life</a:t>
            </a:r>
          </a:p>
          <a:p>
            <a:pPr lvl="1"/>
            <a:r>
              <a:rPr lang="en-US" dirty="0" smtClean="0"/>
              <a:t>Fewer “hoops” to jump through, more legible code (most pseudocode is </a:t>
            </a:r>
            <a:r>
              <a:rPr lang="en-US" i="1" dirty="0" smtClean="0"/>
              <a:t>almost</a:t>
            </a:r>
            <a:r>
              <a:rPr lang="en-US" dirty="0" smtClean="0"/>
              <a:t> Python!)</a:t>
            </a:r>
            <a:endParaRPr lang="en-US" i="1" dirty="0" smtClean="0"/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As long as the target has a Python interpreter, we can run Python there!</a:t>
            </a:r>
          </a:p>
          <a:p>
            <a:r>
              <a:rPr lang="en-US" dirty="0" smtClean="0"/>
              <a:t>Rich ecosystem</a:t>
            </a:r>
          </a:p>
          <a:p>
            <a:pPr lvl="1"/>
            <a:r>
              <a:rPr lang="en-US" dirty="0" smtClean="0"/>
              <a:t>Great libraries exist for most common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5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Python program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Python programs fit on a single line.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python </a:t>
            </a:r>
            <a:r>
              <a:rPr lang="en-US" b="1" dirty="0"/>
              <a:t>–c ‘print(“Hello world</a:t>
            </a:r>
            <a:r>
              <a:rPr lang="en-US" b="1" dirty="0" smtClean="0"/>
              <a:t>!”)’</a:t>
            </a:r>
          </a:p>
          <a:p>
            <a:r>
              <a:rPr lang="en-US" dirty="0" smtClean="0"/>
              <a:t>Less trivial programs are stored in files (usually with the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dirty="0" smtClean="0"/>
              <a:t> extension) and </a:t>
            </a:r>
            <a:r>
              <a:rPr lang="en-US" u="sng" dirty="0" smtClean="0"/>
              <a:t>delimited by whitespace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{}</a:t>
            </a:r>
            <a:r>
              <a:rPr lang="en-US" dirty="0" smtClean="0"/>
              <a:t> to </a:t>
            </a:r>
            <a:r>
              <a:rPr lang="en-US" dirty="0" smtClean="0"/>
              <a:t>define blocks of code </a:t>
            </a:r>
            <a:r>
              <a:rPr lang="en-US" dirty="0" smtClean="0"/>
              <a:t>in Python!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short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loops_example.py</a:t>
            </a:r>
          </a:p>
          <a:p>
            <a:r>
              <a:rPr lang="en-US" dirty="0" smtClean="0"/>
              <a:t>Online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https://repl.it/@</a:t>
            </a:r>
            <a:r>
              <a:rPr lang="en-US" dirty="0" smtClean="0">
                <a:hlinkClick r:id="rId2"/>
              </a:rPr>
              <a:t>SnoopJeDi/WigglyHatefulWebpage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we often repeat the same task, it is convenient to write </a:t>
            </a:r>
            <a:r>
              <a:rPr lang="en-US" b="1" dirty="0" smtClean="0"/>
              <a:t>functions</a:t>
            </a:r>
            <a:endParaRPr lang="en-US" dirty="0" smtClean="0"/>
          </a:p>
          <a:p>
            <a:pPr lvl="1"/>
            <a:r>
              <a:rPr lang="en-US" dirty="0" smtClean="0"/>
              <a:t>Don’t Repeat Yourself (DRY)</a:t>
            </a:r>
          </a:p>
          <a:p>
            <a:r>
              <a:rPr lang="en-US" dirty="0" smtClean="0"/>
              <a:t>In Python, we write:</a:t>
            </a:r>
          </a:p>
          <a:p>
            <a:pPr lvl="1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(foo, bar):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‘</a:t>
            </a:r>
            <a:r>
              <a:rPr lang="en-US" dirty="0" err="1" smtClean="0">
                <a:cs typeface="Consolas" panose="020B0609020204030204" pitchFamily="49" charset="0"/>
              </a:rPr>
              <a:t>funcname</a:t>
            </a:r>
            <a:r>
              <a:rPr lang="en-US" dirty="0" smtClean="0">
                <a:cs typeface="Consolas" panose="020B0609020204030204" pitchFamily="49" charset="0"/>
              </a:rPr>
              <a:t>’ is the name of our function, ‘foo, bar’ are the </a:t>
            </a:r>
            <a:r>
              <a:rPr lang="en-US" b="1" dirty="0" smtClean="0">
                <a:cs typeface="Consolas" panose="020B0609020204030204" pitchFamily="49" charset="0"/>
              </a:rPr>
              <a:t>arguments</a:t>
            </a:r>
            <a:endParaRPr lang="en-US" b="1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third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python </a:t>
            </a:r>
            <a:r>
              <a:rPr lang="en-US" b="1" dirty="0" smtClean="0"/>
              <a:t>–</a:t>
            </a:r>
            <a:r>
              <a:rPr lang="en-US" b="1" dirty="0" err="1" smtClean="0"/>
              <a:t>i</a:t>
            </a:r>
            <a:r>
              <a:rPr lang="en-US" b="1" dirty="0" smtClean="0"/>
              <a:t> functions_example.py</a:t>
            </a:r>
          </a:p>
          <a:p>
            <a:r>
              <a:rPr lang="en-US" dirty="0" smtClean="0"/>
              <a:t>Online at </a:t>
            </a:r>
            <a:r>
              <a:rPr lang="en-US" dirty="0">
                <a:hlinkClick r:id="rId2"/>
              </a:rPr>
              <a:t>https://repl.it/@</a:t>
            </a:r>
            <a:r>
              <a:rPr lang="en-US" dirty="0" smtClean="0">
                <a:hlinkClick r:id="rId2"/>
              </a:rPr>
              <a:t>SnoopJeDi/TangibleElectricAddition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can also define our own objects using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 keyword, e.g.: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Point():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x, y):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magnitude(self):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**2 +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**2)**(.5)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</a:t>
            </a:r>
            <a:r>
              <a:rPr lang="en-US" i="1" dirty="0" smtClean="0"/>
              <a:t>not</a:t>
            </a:r>
            <a:r>
              <a:rPr lang="en-US" dirty="0" smtClean="0"/>
              <a:t>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a Python program </a:t>
            </a:r>
            <a:r>
              <a:rPr lang="en-US" u="sng" dirty="0" smtClean="0"/>
              <a:t>may</a:t>
            </a:r>
            <a:r>
              <a:rPr lang="en-US" dirty="0" smtClean="0"/>
              <a:t> be slower to execute than a similar program in another language (C/C++/Fortran).</a:t>
            </a:r>
          </a:p>
          <a:p>
            <a:pPr lvl="1"/>
            <a:r>
              <a:rPr lang="en-US" dirty="0" smtClean="0"/>
              <a:t>How fast is “fast enough?”  A few 100 </a:t>
            </a:r>
            <a:r>
              <a:rPr lang="en-US" dirty="0" err="1" smtClean="0"/>
              <a:t>ms</a:t>
            </a:r>
            <a:r>
              <a:rPr lang="en-US" dirty="0" smtClean="0"/>
              <a:t> of slowdown is usually worth it.</a:t>
            </a:r>
          </a:p>
          <a:p>
            <a:r>
              <a:rPr lang="en-US" dirty="0" smtClean="0"/>
              <a:t>Best of both worlds: fast libraries for tasks that </a:t>
            </a:r>
            <a:r>
              <a:rPr lang="en-US" u="sng" dirty="0" smtClean="0"/>
              <a:t>must</a:t>
            </a:r>
            <a:r>
              <a:rPr lang="en-US" dirty="0" smtClean="0"/>
              <a:t> go fast, with “glue code”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360" y="2015764"/>
            <a:ext cx="7116815" cy="177165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n w="12700">
                  <a:noFill/>
                </a:ln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cs typeface="Miriam" panose="020B0502050101010101" pitchFamily="34" charset="-79"/>
              </a:rPr>
              <a:t>Introduction to Python</a:t>
            </a:r>
            <a:endParaRPr lang="en-US" sz="2400" dirty="0"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360" y="3794538"/>
            <a:ext cx="2169279" cy="38881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smtClean="0">
                <a:ln w="12700">
                  <a:noFill/>
                </a:ln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n w="12700">
                  <a:noFill/>
                </a:ln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n w="12700">
                <a:noFill/>
              </a:ln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9360" y="4183352"/>
            <a:ext cx="2458682" cy="322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0F4F9CB-1C05-4986-B519-E0AD17B47FBC}" type="datetime4">
              <a:rPr lang="en-US" sz="1600" smtClean="0">
                <a:ln w="12700">
                  <a:noFill/>
                </a:ln>
                <a:latin typeface="Miriam" panose="020B0502050101010101" pitchFamily="34" charset="-79"/>
                <a:cs typeface="Miriam" panose="020B0502050101010101" pitchFamily="34" charset="-79"/>
              </a:rPr>
              <a:pPr algn="l"/>
              <a:t>September 25, 2018</a:t>
            </a:fld>
            <a:endParaRPr lang="en-US" sz="1600" dirty="0" smtClean="0">
              <a:ln w="12700">
                <a:noFill/>
              </a:ln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it actually slow?</a:t>
            </a:r>
          </a:p>
          <a:p>
            <a:pPr lvl="1"/>
            <a:r>
              <a:rPr lang="en-US" dirty="0" smtClean="0"/>
              <a:t>Often faster to just try, you’ll be surprised!</a:t>
            </a:r>
          </a:p>
          <a:p>
            <a:r>
              <a:rPr lang="en-US" dirty="0" smtClean="0"/>
              <a:t>Where is it slow?</a:t>
            </a:r>
          </a:p>
          <a:p>
            <a:pPr lvl="1"/>
            <a:r>
              <a:rPr lang="en-US" dirty="0" smtClean="0"/>
              <a:t>Use a profiler! Look at the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cProfile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Why is it slow?</a:t>
            </a:r>
          </a:p>
          <a:p>
            <a:pPr lvl="1"/>
            <a:r>
              <a:rPr lang="en-US" dirty="0" smtClean="0"/>
              <a:t>A working knowledge of asymptotic complexity (“big oh” notation) can help a 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2367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 smtClean="0"/>
              <a:t>– integer </a:t>
            </a:r>
            <a:r>
              <a:rPr lang="en-US" dirty="0"/>
              <a:t>with at least 32 bits </a:t>
            </a:r>
            <a:r>
              <a:rPr lang="en-US" dirty="0" smtClean="0"/>
              <a:t>precision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truth value, True or </a:t>
            </a:r>
            <a:r>
              <a:rPr lang="en-US" dirty="0" smtClean="0"/>
              <a:t>False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– indicates no </a:t>
            </a:r>
            <a:r>
              <a:rPr lang="en-US" dirty="0" smtClean="0"/>
              <a:t>value</a:t>
            </a: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a floating-point number (precision varies)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omplex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complex number with floating point components</a:t>
            </a:r>
          </a:p>
          <a:p>
            <a:pPr lvl="1"/>
            <a:r>
              <a:rPr lang="en-US" dirty="0" smtClean="0"/>
              <a:t>Literal form is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A+Bj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039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bject</a:t>
            </a:r>
            <a:r>
              <a:rPr lang="en-US" dirty="0" smtClean="0"/>
              <a:t> – the base type of any object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/>
              <a:t> – a string like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“I’m a string!”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 smtClean="0"/>
              <a:t> – a </a:t>
            </a:r>
            <a:r>
              <a:rPr lang="en-US" i="1" dirty="0" smtClean="0"/>
              <a:t>mutable</a:t>
            </a:r>
            <a:r>
              <a:rPr lang="en-US" b="1" dirty="0" smtClean="0"/>
              <a:t> </a:t>
            </a:r>
            <a:r>
              <a:rPr lang="en-US" dirty="0" smtClean="0"/>
              <a:t>sequence of values,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[1,2,3]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 smtClean="0"/>
              <a:t> – an </a:t>
            </a:r>
            <a:r>
              <a:rPr lang="en-US" i="1" dirty="0" smtClean="0"/>
              <a:t>immutable </a:t>
            </a:r>
            <a:r>
              <a:rPr lang="en-US" dirty="0" smtClean="0"/>
              <a:t>sequence,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(1,2,3)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a mapping of keys and values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sets of </a:t>
            </a:r>
            <a:r>
              <a:rPr lang="en-US" i="1" dirty="0" smtClean="0"/>
              <a:t>unique</a:t>
            </a:r>
            <a:r>
              <a:rPr lang="en-US" dirty="0" smtClean="0"/>
              <a:t> immutable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r>
              <a:rPr lang="en-US" dirty="0" smtClean="0"/>
              <a:t>, iterators, and sequences, </a:t>
            </a:r>
            <a:r>
              <a:rPr lang="en-US" dirty="0" smtClean="0"/>
              <a:t>oh my!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6206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Iterable</a:t>
            </a:r>
            <a:r>
              <a:rPr lang="en-US" dirty="0" smtClean="0"/>
              <a:t> – </a:t>
            </a:r>
          </a:p>
          <a:p>
            <a:pPr lvl="1"/>
            <a:r>
              <a:rPr lang="en-US" i="1" dirty="0" smtClean="0"/>
              <a:t>“</a:t>
            </a:r>
            <a:r>
              <a:rPr lang="en-US" i="1" dirty="0"/>
              <a:t>An object capable of returning its members one at a time</a:t>
            </a:r>
            <a:r>
              <a:rPr lang="en-US" i="1" dirty="0" smtClean="0"/>
              <a:t>.”</a:t>
            </a:r>
          </a:p>
          <a:p>
            <a:r>
              <a:rPr lang="en-US" dirty="0" smtClean="0"/>
              <a:t>Iterator –</a:t>
            </a:r>
          </a:p>
          <a:p>
            <a:pPr lvl="1"/>
            <a:r>
              <a:rPr lang="en-US" i="1" dirty="0" smtClean="0"/>
              <a:t>“An </a:t>
            </a:r>
            <a:r>
              <a:rPr lang="en-US" i="1" dirty="0"/>
              <a:t>object representing a stream of data</a:t>
            </a:r>
            <a:r>
              <a:rPr lang="en-US" i="1" dirty="0" smtClean="0"/>
              <a:t>.”</a:t>
            </a:r>
          </a:p>
          <a:p>
            <a:pPr lvl="1"/>
            <a:r>
              <a:rPr lang="en-US" dirty="0" smtClean="0"/>
              <a:t>More helpful: the object that </a:t>
            </a:r>
            <a:r>
              <a:rPr lang="en-US" b="1" dirty="0" smtClean="0"/>
              <a:t>does the iterating</a:t>
            </a:r>
            <a:r>
              <a:rPr lang="en-US" dirty="0" smtClean="0"/>
              <a:t>!</a:t>
            </a:r>
            <a:endParaRPr lang="en-US" b="1" dirty="0" smtClean="0"/>
          </a:p>
          <a:p>
            <a:r>
              <a:rPr lang="en-US" dirty="0" smtClean="0"/>
              <a:t>Sequence</a:t>
            </a:r>
          </a:p>
          <a:p>
            <a:pPr lvl="1"/>
            <a:r>
              <a:rPr lang="en-US" i="1" dirty="0" smtClean="0"/>
              <a:t>“An </a:t>
            </a:r>
            <a:r>
              <a:rPr lang="en-US" i="1" dirty="0" err="1"/>
              <a:t>iterable</a:t>
            </a:r>
            <a:r>
              <a:rPr lang="en-US" i="1" dirty="0"/>
              <a:t> which </a:t>
            </a:r>
            <a:r>
              <a:rPr lang="en-US" i="1" dirty="0" smtClean="0"/>
              <a:t>supports access </a:t>
            </a:r>
            <a:r>
              <a:rPr lang="en-US" i="1" dirty="0"/>
              <a:t>using integer </a:t>
            </a:r>
            <a:r>
              <a:rPr lang="en-US" i="1" dirty="0" smtClean="0"/>
              <a:t>indices…and [that] defines a…method </a:t>
            </a:r>
            <a:r>
              <a:rPr lang="en-US" i="1" dirty="0"/>
              <a:t>that returns the length of the sequence</a:t>
            </a:r>
            <a:r>
              <a:rPr lang="en-US" i="1" dirty="0" smtClean="0"/>
              <a:t>.”</a:t>
            </a:r>
          </a:p>
          <a:p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these types in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explore each of these types using the Python interpreter’s REPL (Read, </a:t>
            </a:r>
            <a:r>
              <a:rPr lang="en-US" dirty="0" err="1" smtClean="0"/>
              <a:t>Eval</a:t>
            </a:r>
            <a:r>
              <a:rPr lang="en-US" dirty="0" smtClean="0"/>
              <a:t>, Print Loop)</a:t>
            </a:r>
          </a:p>
          <a:p>
            <a:pPr lvl="1"/>
            <a:r>
              <a:rPr lang="en-US" b="1" dirty="0" smtClean="0"/>
              <a:t>python basictypes_example.py</a:t>
            </a:r>
          </a:p>
          <a:p>
            <a:pPr lvl="1"/>
            <a:r>
              <a:rPr lang="en-US" dirty="0">
                <a:hlinkClick r:id="rId2"/>
              </a:rPr>
              <a:t>https://repl.it/@</a:t>
            </a:r>
            <a:r>
              <a:rPr lang="en-US" dirty="0" smtClean="0">
                <a:hlinkClick r:id="rId2"/>
              </a:rPr>
              <a:t>SnoopJeDi/CharmingSoftRuntimes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dirty="0" smtClean="0"/>
              <a:t>does </a:t>
            </a:r>
            <a:r>
              <a:rPr lang="en-US" b="1" dirty="0" smtClean="0"/>
              <a:t>NOT</a:t>
            </a:r>
            <a:r>
              <a:rPr lang="en-US" dirty="0" smtClean="0"/>
              <a:t> mean equality! It tests that two objects are exactly the same object!</a:t>
            </a:r>
          </a:p>
          <a:p>
            <a:pPr lvl="1"/>
            <a:r>
              <a:rPr lang="en-US" dirty="0" smtClean="0"/>
              <a:t>Try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[1,2,3] is [1,2,3]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80" y="1852933"/>
            <a:ext cx="5570439" cy="16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49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will likely use libraries like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/>
              <a:t>, </a:t>
            </a:r>
            <a:r>
              <a:rPr lang="en-US" dirty="0" err="1"/>
              <a:t>astropy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pandas, </a:t>
            </a:r>
            <a:r>
              <a:rPr lang="en-US" dirty="0" smtClean="0"/>
              <a:t>hdf5.</a:t>
            </a:r>
          </a:p>
          <a:p>
            <a:r>
              <a:rPr lang="en-US" b="1" dirty="0" smtClean="0"/>
              <a:t>pip</a:t>
            </a:r>
            <a:r>
              <a:rPr lang="en-US" dirty="0" smtClean="0"/>
              <a:t> and </a:t>
            </a:r>
            <a:r>
              <a:rPr lang="en-US" b="1" dirty="0" smtClean="0"/>
              <a:t>Anaconda</a:t>
            </a:r>
            <a:r>
              <a:rPr lang="en-US" dirty="0" smtClean="0"/>
              <a:t> are two excellent tools for managing what’s installed.</a:t>
            </a:r>
          </a:p>
          <a:p>
            <a:r>
              <a:rPr lang="en-US" dirty="0" smtClean="0"/>
              <a:t>E.g. to install </a:t>
            </a:r>
            <a:r>
              <a:rPr lang="en-US" dirty="0" err="1" smtClean="0"/>
              <a:t>numpy</a:t>
            </a:r>
            <a:r>
              <a:rPr lang="en-US" dirty="0" smtClean="0"/>
              <a:t>: ‘</a:t>
            </a:r>
            <a:r>
              <a:rPr lang="en-US" b="1" dirty="0" smtClean="0"/>
              <a:t>pip install </a:t>
            </a:r>
            <a:r>
              <a:rPr lang="en-US" b="1" dirty="0" err="1" smtClean="0"/>
              <a:t>numpy</a:t>
            </a:r>
            <a:r>
              <a:rPr lang="en-US" dirty="0" smtClean="0"/>
              <a:t>’</a:t>
            </a:r>
          </a:p>
          <a:p>
            <a:r>
              <a:rPr lang="en-US" b="1" dirty="0" smtClean="0"/>
              <a:t>Anaconda</a:t>
            </a:r>
            <a:r>
              <a:rPr lang="en-US" dirty="0" smtClean="0"/>
              <a:t> allows you to create </a:t>
            </a:r>
            <a:r>
              <a:rPr lang="en-US" u="sng" dirty="0" smtClean="0"/>
              <a:t>separate</a:t>
            </a:r>
            <a:r>
              <a:rPr lang="en-US" dirty="0" smtClean="0"/>
              <a:t> collections of packages, for version conflicts,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more Python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Determining last Friday’s date</a:t>
            </a:r>
          </a:p>
          <a:p>
            <a:pPr lvl="1"/>
            <a:r>
              <a:rPr lang="en-US" dirty="0" smtClean="0">
                <a:hlinkClick r:id="rId2"/>
              </a:rPr>
              <a:t>https://git.io/v6bXt</a:t>
            </a:r>
            <a:endParaRPr lang="en-US" dirty="0" smtClean="0"/>
          </a:p>
          <a:p>
            <a:r>
              <a:rPr lang="en-US" dirty="0" smtClean="0"/>
              <a:t>Reading data from a text file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git.io/viqsg</a:t>
            </a:r>
            <a:r>
              <a:rPr lang="en-US" dirty="0" smtClean="0"/>
              <a:t> </a:t>
            </a:r>
          </a:p>
          <a:p>
            <a:r>
              <a:rPr lang="en-US" dirty="0" smtClean="0"/>
              <a:t>Brownian motion</a:t>
            </a:r>
          </a:p>
          <a:p>
            <a:pPr lvl="1"/>
            <a:r>
              <a:rPr lang="en-US" dirty="0" smtClean="0">
                <a:hlinkClick r:id="rId4"/>
              </a:rPr>
              <a:t>http://scipy-cookbook.readthedocs.io/items/BrownianMotion.html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REPL is helpful when you want to type a handful of lines once, but not useful for long sessions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notebooks allow the user to define “cells” of Python input which produce output, and can be run/edited arbitrarily.</a:t>
            </a:r>
          </a:p>
          <a:p>
            <a:pPr lvl="1"/>
            <a:r>
              <a:rPr lang="en-US" dirty="0" smtClean="0"/>
              <a:t>Think Mathematica without the symbolic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Image result for and now for something completely diffe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7376"/>
            <a:ext cx="91440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539582" y="1852933"/>
            <a:ext cx="4064836" cy="4811194"/>
            <a:chOff x="2539582" y="1852933"/>
            <a:chExt cx="4064836" cy="4811194"/>
          </a:xfrm>
        </p:grpSpPr>
        <p:pic>
          <p:nvPicPr>
            <p:cNvPr id="2050" name="Picture 2" descr="Pyth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7318" y="1852933"/>
              <a:ext cx="3909364" cy="443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39582" y="6356350"/>
              <a:ext cx="4064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Image from xkcd.com under CC-BY-NC 2.5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6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fairly self-explanatory ones: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random, math,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argparse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Data wrangling: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csv, xml,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</a:t>
            </a:r>
          </a:p>
          <a:p>
            <a:r>
              <a:rPr lang="en-US" dirty="0"/>
              <a:t>Quality of life:</a:t>
            </a:r>
          </a:p>
          <a:p>
            <a:pPr lvl="1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itertools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logging,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pathlib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sys, glob, pickle,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implements a basic type called the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ndarray</a:t>
            </a:r>
            <a:r>
              <a:rPr lang="en-US" dirty="0" smtClean="0"/>
              <a:t> that is useful for computation</a:t>
            </a:r>
          </a:p>
          <a:p>
            <a:pPr lvl="1"/>
            <a:r>
              <a:rPr lang="en-US" dirty="0" smtClean="0"/>
              <a:t>As the name implies, an array with N dimensions</a:t>
            </a:r>
          </a:p>
          <a:p>
            <a:pPr lvl="2"/>
            <a:r>
              <a:rPr lang="en-US" dirty="0" smtClean="0"/>
              <a:t>Uniform data type, “</a:t>
            </a:r>
            <a:r>
              <a:rPr lang="en-US" dirty="0" err="1" smtClean="0"/>
              <a:t>gridlike</a:t>
            </a:r>
            <a:r>
              <a:rPr lang="en-US" dirty="0" smtClean="0"/>
              <a:t>” structure.</a:t>
            </a:r>
            <a:endParaRPr lang="en-US" dirty="0" smtClean="0"/>
          </a:p>
          <a:p>
            <a:pPr lvl="1"/>
            <a:r>
              <a:rPr lang="en-US" dirty="0" smtClean="0"/>
              <a:t>In memory, a conventional array</a:t>
            </a:r>
            <a:r>
              <a:rPr lang="en-US" dirty="0" smtClean="0"/>
              <a:t> (1D)</a:t>
            </a:r>
          </a:p>
          <a:p>
            <a:pPr lvl="1"/>
            <a:r>
              <a:rPr lang="en-US" dirty="0" smtClean="0"/>
              <a:t>In use, the array knows about the axes, so can jump directly to the right data as needed</a:t>
            </a:r>
          </a:p>
        </p:txBody>
      </p:sp>
    </p:spTree>
    <p:extLst>
      <p:ext uri="{BB962C8B-B14F-4D97-AF65-F5344CB8AC3E}">
        <p14:creationId xmlns:p14="http://schemas.microsoft.com/office/powerpoint/2010/main" val="5462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Image result for numpy array struct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6" b="6293"/>
          <a:stretch/>
        </p:blipFill>
        <p:spPr bwMode="auto">
          <a:xfrm>
            <a:off x="1104900" y="1835866"/>
            <a:ext cx="6934200" cy="45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39582" y="6393557"/>
            <a:ext cx="406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Slide originally by </a:t>
            </a:r>
            <a:r>
              <a:rPr lang="en-US" sz="1400" dirty="0" err="1" smtClean="0"/>
              <a:t>Enthought</a:t>
            </a:r>
            <a:r>
              <a:rPr lang="en-US" sz="1400" dirty="0" smtClean="0"/>
              <a:t>, used under fair use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712890" y="3634562"/>
            <a:ext cx="1700011" cy="32197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965368" y="3935082"/>
            <a:ext cx="887055" cy="607990"/>
          </a:xfrm>
          <a:prstGeom prst="bentConnector3">
            <a:avLst>
              <a:gd name="adj1" fmla="val 100815"/>
            </a:avLst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4682605"/>
            <a:ext cx="159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known as the </a:t>
            </a:r>
            <a:r>
              <a:rPr lang="en-US" b="1" dirty="0" smtClean="0"/>
              <a:t>shape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3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Numpy’s</a:t>
            </a:r>
            <a:r>
              <a:rPr lang="en-US" dirty="0" smtClean="0"/>
              <a:t> main strength is that it is implemented in C and Fortran</a:t>
            </a:r>
          </a:p>
          <a:p>
            <a:pPr lvl="1"/>
            <a:r>
              <a:rPr lang="en-US" dirty="0" smtClean="0"/>
              <a:t>Static typing and direct memory access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/>
              <a:t>fast</a:t>
            </a:r>
            <a:r>
              <a:rPr lang="en-US" dirty="0" smtClean="0"/>
              <a:t> array operations</a:t>
            </a:r>
            <a:endParaRPr lang="en-US" dirty="0" smtClean="0"/>
          </a:p>
          <a:p>
            <a:r>
              <a:rPr lang="en-US" dirty="0" smtClean="0"/>
              <a:t>For a crash-course </a:t>
            </a:r>
            <a:r>
              <a:rPr lang="en-US" dirty="0" smtClean="0"/>
              <a:t>intro to </a:t>
            </a:r>
            <a:r>
              <a:rPr lang="en-US" dirty="0" err="1" smtClean="0">
                <a:cs typeface="Consolas" panose="020B0609020204030204" pitchFamily="49" charset="0"/>
              </a:rPr>
              <a:t>numpy</a:t>
            </a:r>
            <a:r>
              <a:rPr lang="en-US" dirty="0" smtClean="0"/>
              <a:t>, see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numpy_intro.ipynb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3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have arrays of different shapes, and wish to ‘copy’ data across one or more arrays for an arithmetic operation</a:t>
            </a:r>
          </a:p>
          <a:p>
            <a:pPr lvl="1"/>
            <a:r>
              <a:rPr lang="en-US" dirty="0" smtClean="0"/>
              <a:t>For example: adding a series of numbers to every row of a matrix</a:t>
            </a:r>
          </a:p>
          <a:p>
            <a:r>
              <a:rPr lang="en-US" dirty="0" smtClean="0"/>
              <a:t>If we actually copy the data, this might be expensive in terms of memory!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broadcasting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72761" y="13239599"/>
            <a:ext cx="1034950" cy="177112"/>
          </a:xfrm>
        </p:spPr>
        <p:txBody>
          <a:bodyPr/>
          <a:lstStyle/>
          <a:p>
            <a:fld id="{A94265A6-8BBF-864B-863C-9248948DDB56}" type="slidenum">
              <a:rPr lang="en-US" smtClean="0"/>
              <a:t>35</a:t>
            </a:fld>
            <a:endParaRPr lang="en-US"/>
          </a:p>
        </p:txBody>
      </p:sp>
      <p:pic>
        <p:nvPicPr>
          <p:cNvPr id="6146" name="Picture 2" descr="Image result for numpy nd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77" y="1737022"/>
            <a:ext cx="7257245" cy="52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0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Broadcasting rule: trailing axes must either be the same size, or one of the operands must have size 1</a:t>
            </a:r>
          </a:p>
          <a:p>
            <a:r>
              <a:rPr lang="en-US" dirty="0" smtClean="0"/>
              <a:t>An extremely useful article about how broadcasting works, with examples: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scipy.github.io/old-wiki/pages/EricsBroadcastingDoc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/>
              <a:t>SciPy</a:t>
            </a:r>
            <a:r>
              <a:rPr lang="en-US" dirty="0"/>
              <a:t> is a collection of mathematical algorithms and convenience functions built on the </a:t>
            </a:r>
            <a:r>
              <a:rPr lang="en-US" dirty="0" err="1"/>
              <a:t>Numpy</a:t>
            </a:r>
            <a:r>
              <a:rPr lang="en-US" dirty="0"/>
              <a:t> extension of Python</a:t>
            </a:r>
            <a:r>
              <a:rPr lang="en-US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7813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err="1" smtClean="0"/>
              <a:t>subpackages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3760259" cy="4076893"/>
          </a:xfrm>
        </p:spPr>
        <p:txBody>
          <a:bodyPr>
            <a:normAutofit/>
          </a:bodyPr>
          <a:lstStyle/>
          <a:p>
            <a:r>
              <a:rPr lang="en-US" dirty="0" err="1" smtClean="0"/>
              <a:t>tl;dr</a:t>
            </a:r>
            <a:r>
              <a:rPr lang="en-US" dirty="0" smtClean="0"/>
              <a:t> – there are a ton of them!</a:t>
            </a:r>
          </a:p>
          <a:p>
            <a:r>
              <a:rPr lang="en-US" dirty="0" smtClean="0"/>
              <a:t>These are the ones we’ll talk about.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703"/>
          <a:stretch/>
        </p:blipFill>
        <p:spPr>
          <a:xfrm>
            <a:off x="4217459" y="1852933"/>
            <a:ext cx="4638675" cy="459866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886201" y="6079066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86201" y="5283199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86201" y="5071532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6201" y="3691466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3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package has useful tools for simple numerical integration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scipy</a:t>
            </a:r>
            <a:r>
              <a:rPr lang="en-US" dirty="0" smtClean="0"/>
              <a:t>/</a:t>
            </a:r>
            <a:r>
              <a:rPr lang="en-US" dirty="0" err="1" smtClean="0"/>
              <a:t>numerical_integration.ipynb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22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things to say than will fit in this talk, see the list of notes and reading material online.</a:t>
            </a:r>
          </a:p>
          <a:p>
            <a:pPr lvl="1"/>
            <a:r>
              <a:rPr lang="en-US" dirty="0" smtClean="0"/>
              <a:t>And ask questions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Assuming </a:t>
            </a:r>
            <a:r>
              <a:rPr lang="en-US" i="1" dirty="0" smtClean="0"/>
              <a:t>some</a:t>
            </a:r>
            <a:r>
              <a:rPr lang="en-US" dirty="0" smtClean="0"/>
              <a:t> programming familiarity</a:t>
            </a:r>
            <a:endParaRPr lang="en-US" dirty="0" smtClean="0"/>
          </a:p>
          <a:p>
            <a:r>
              <a:rPr lang="en-US" dirty="0" smtClean="0"/>
              <a:t>Programming is most rewarding as an auto-didactic process!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minimization algorithms</a:t>
            </a:r>
          </a:p>
          <a:p>
            <a:r>
              <a:rPr lang="en-US" dirty="0" smtClean="0"/>
              <a:t>Fitting example </a:t>
            </a:r>
            <a:r>
              <a:rPr lang="en-US" dirty="0"/>
              <a:t>from cookbook:</a:t>
            </a:r>
            <a:br>
              <a:rPr lang="en-US" dirty="0"/>
            </a:br>
            <a:r>
              <a:rPr lang="en-US" dirty="0" smtClean="0"/>
              <a:t>see </a:t>
            </a:r>
            <a:r>
              <a:rPr lang="en-US" dirty="0" err="1" smtClean="0"/>
              <a:t>scipy</a:t>
            </a:r>
            <a:r>
              <a:rPr lang="en-US" dirty="0" smtClean="0"/>
              <a:t>/</a:t>
            </a:r>
            <a:r>
              <a:rPr lang="en-US" dirty="0" err="1" smtClean="0"/>
              <a:t>fitting_data.ipynb</a:t>
            </a:r>
            <a:endParaRPr lang="en-US" dirty="0" smtClean="0"/>
          </a:p>
          <a:p>
            <a:r>
              <a:rPr lang="en-US" dirty="0" smtClean="0"/>
              <a:t>Optimization is a </a:t>
            </a:r>
            <a:r>
              <a:rPr lang="en-US" u="sng" dirty="0" smtClean="0"/>
              <a:t>very</a:t>
            </a:r>
            <a:r>
              <a:rPr lang="en-US" dirty="0" smtClean="0"/>
              <a:t> tricky subject, so be careful!</a:t>
            </a:r>
          </a:p>
          <a:p>
            <a:pPr lvl="1"/>
            <a:r>
              <a:rPr lang="en-US" dirty="0" smtClean="0"/>
              <a:t>…but for common problems, this will do well</a:t>
            </a:r>
          </a:p>
          <a:p>
            <a:r>
              <a:rPr lang="en-US" dirty="0" smtClean="0"/>
              <a:t>Non-linear solvers</a:t>
            </a:r>
          </a:p>
        </p:txBody>
      </p:sp>
    </p:spTree>
    <p:extLst>
      <p:ext uri="{BB962C8B-B14F-4D97-AF65-F5344CB8AC3E}">
        <p14:creationId xmlns:p14="http://schemas.microsoft.com/office/powerpoint/2010/main" val="2336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variety of tools for splining and filtering of 1D/2D data</a:t>
            </a:r>
          </a:p>
          <a:p>
            <a:r>
              <a:rPr lang="en-US" dirty="0" smtClean="0"/>
              <a:t>Chirp generation</a:t>
            </a:r>
          </a:p>
          <a:p>
            <a:r>
              <a:rPr lang="en-US" dirty="0" smtClean="0"/>
              <a:t>Low/high/bandpass filters, see </a:t>
            </a:r>
            <a:r>
              <a:rPr lang="en-US" dirty="0" err="1" smtClean="0"/>
              <a:t>scipy</a:t>
            </a:r>
            <a:r>
              <a:rPr lang="en-US" dirty="0" smtClean="0"/>
              <a:t>/</a:t>
            </a:r>
            <a:r>
              <a:rPr lang="en-US" dirty="0" err="1" smtClean="0"/>
              <a:t>FIR_filter.ipynb</a:t>
            </a:r>
            <a:endParaRPr lang="en-US" dirty="0" smtClean="0"/>
          </a:p>
          <a:p>
            <a:r>
              <a:rPr lang="en-US" dirty="0" smtClean="0"/>
              <a:t>Also of interest is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scipy.fftpack</a:t>
            </a:r>
            <a:r>
              <a:rPr lang="en-US" dirty="0" smtClean="0"/>
              <a:t>, which has (</a:t>
            </a:r>
            <a:r>
              <a:rPr lang="en-US" dirty="0" smtClean="0">
                <a:solidFill>
                  <a:schemeClr val="accent2"/>
                </a:solidFill>
              </a:rPr>
              <a:t>potentially slow!</a:t>
            </a:r>
            <a:r>
              <a:rPr lang="en-US" dirty="0" smtClean="0"/>
              <a:t>) FFT / DCT / DST transform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21226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number of available distributions for sampling random variables</a:t>
            </a:r>
          </a:p>
          <a:p>
            <a:r>
              <a:rPr lang="en-US" dirty="0" smtClean="0"/>
              <a:t>Some statistical tests, methods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www.scipy-lectures.org/packages/statistics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25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</a:t>
            </a:r>
            <a:r>
              <a:rPr lang="en-US" dirty="0" smtClean="0"/>
              <a:t>examples </a:t>
            </a:r>
            <a:r>
              <a:rPr lang="en-US" dirty="0"/>
              <a:t>in the cookbook:</a:t>
            </a:r>
          </a:p>
          <a:p>
            <a:pPr lvl="1"/>
            <a:r>
              <a:rPr lang="en-US" sz="2400" dirty="0">
                <a:hlinkClick r:id="rId2"/>
              </a:rPr>
              <a:t>http://scipy-cookbook.readthedocs.io/</a:t>
            </a:r>
            <a:r>
              <a:rPr lang="en-US" sz="2400" dirty="0"/>
              <a:t> </a:t>
            </a:r>
          </a:p>
          <a:p>
            <a:r>
              <a:rPr lang="en-US" dirty="0"/>
              <a:t>Full documentation:</a:t>
            </a:r>
          </a:p>
          <a:p>
            <a:pPr lvl="1"/>
            <a:r>
              <a:rPr lang="en-US" sz="2400" dirty="0">
                <a:hlinkClick r:id="rId3"/>
              </a:rPr>
              <a:t>http://docs.scipy.org/doc/scipy-0.18.0/reference/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3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structure: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Columns with names, expressive queries</a:t>
            </a:r>
            <a:endParaRPr lang="en-US" dirty="0" smtClean="0"/>
          </a:p>
          <a:p>
            <a:r>
              <a:rPr lang="en-US" dirty="0" smtClean="0"/>
              <a:t>Like R, but in Python!</a:t>
            </a:r>
          </a:p>
          <a:p>
            <a:r>
              <a:rPr lang="en-US" dirty="0" smtClean="0"/>
              <a:t>Tutorial given at </a:t>
            </a:r>
            <a:r>
              <a:rPr lang="en-US" dirty="0" err="1" smtClean="0"/>
              <a:t>SciPy</a:t>
            </a:r>
            <a:r>
              <a:rPr lang="en-US" dirty="0" smtClean="0"/>
              <a:t> 2015</a:t>
            </a:r>
          </a:p>
          <a:p>
            <a:r>
              <a:rPr lang="en-US" dirty="0" smtClean="0"/>
              <a:t>10 </a:t>
            </a:r>
            <a:r>
              <a:rPr lang="en-US" dirty="0" smtClean="0"/>
              <a:t>minutes to pandas: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pandas.pydata.org/pandas-docs/version/0.18.1/10min.html</a:t>
            </a:r>
            <a:r>
              <a:rPr lang="en-US" dirty="0" smtClean="0"/>
              <a:t> </a:t>
            </a:r>
          </a:p>
        </p:txBody>
      </p:sp>
      <p:pic>
        <p:nvPicPr>
          <p:cNvPr id="2052" name="Picture 4" descr="http://67.media.tumblr.com/c04462965362847c6eff54db63735dde/tumblr_o2cfo4EaUv1u659tro1_5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8" r="25045" b="6556"/>
          <a:stretch/>
        </p:blipFill>
        <p:spPr bwMode="auto">
          <a:xfrm>
            <a:off x="7497598" y="0"/>
            <a:ext cx="1646402" cy="17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2202" y="149655"/>
            <a:ext cx="91439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PANDAS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5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Astropy</a:t>
            </a:r>
            <a:r>
              <a:rPr lang="en-US" dirty="0" smtClean="0"/>
              <a:t> consists of a core package with common functionality: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constants</a:t>
            </a:r>
          </a:p>
          <a:p>
            <a:pPr lvl="1"/>
            <a:r>
              <a:rPr lang="en-US" dirty="0" smtClean="0"/>
              <a:t>Juggling coordinate systems with multiple frames, units, etc.  Seems to be mostly done with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SkyCoord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Working with FITS files 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astropy.io.fits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Fitting/modeling routines (looks WIP)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33067" y="0"/>
            <a:ext cx="2810933" cy="1083567"/>
            <a:chOff x="5596466" y="194733"/>
            <a:chExt cx="2810933" cy="1083567"/>
          </a:xfrm>
        </p:grpSpPr>
        <p:sp>
          <p:nvSpPr>
            <p:cNvPr id="10" name="Rectangle 9"/>
            <p:cNvSpPr/>
            <p:nvPr/>
          </p:nvSpPr>
          <p:spPr>
            <a:xfrm>
              <a:off x="5596466" y="194733"/>
              <a:ext cx="2810933" cy="108356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5731933" y="313267"/>
              <a:ext cx="942848" cy="812800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32423" y="262637"/>
              <a:ext cx="5418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8149" y="322478"/>
              <a:ext cx="1714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I’M NOT AN ASTRONOMER</a:t>
              </a:r>
            </a:p>
            <a:p>
              <a:pPr algn="ctr"/>
              <a:r>
                <a:rPr lang="en-US" altLang="ja-JP" sz="1600" b="1" dirty="0">
                  <a:solidFill>
                    <a:schemeClr val="bg1"/>
                  </a:solidFill>
                </a:rPr>
                <a:t>¯\_(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ツ</a:t>
              </a:r>
              <a:r>
                <a:rPr lang="en-US" altLang="ja-JP" sz="1600" b="1" dirty="0" smtClean="0">
                  <a:solidFill>
                    <a:schemeClr val="bg1"/>
                  </a:solidFill>
                </a:rPr>
                <a:t>)_/¯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41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2" descr="Dec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02" y="2412571"/>
            <a:ext cx="5479396" cy="310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18610" y="5519712"/>
            <a:ext cx="5306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from </a:t>
            </a:r>
            <a:r>
              <a:rPr lang="en-US" sz="1200" dirty="0"/>
              <a:t>https://xkcd.com/523</a:t>
            </a:r>
            <a:r>
              <a:rPr lang="en-US" sz="1200" dirty="0" smtClean="0"/>
              <a:t>/ under 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2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rant on </a:t>
            </a:r>
            <a:r>
              <a:rPr lang="en-US" dirty="0" err="1" smtClean="0"/>
              <a:t>colormaps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Colormap</a:t>
            </a:r>
            <a:r>
              <a:rPr lang="en-US" dirty="0" smtClean="0"/>
              <a:t> matters!  A poor choice can…</a:t>
            </a:r>
          </a:p>
          <a:p>
            <a:pPr lvl="1"/>
            <a:r>
              <a:rPr lang="en-US" dirty="0" smtClean="0"/>
              <a:t>…create perceptual artifacts in data</a:t>
            </a:r>
          </a:p>
          <a:p>
            <a:pPr lvl="1"/>
            <a:r>
              <a:rPr lang="en-US" dirty="0" smtClean="0"/>
              <a:t>…be a nightmare to print (</a:t>
            </a:r>
            <a:r>
              <a:rPr lang="en-US" dirty="0" smtClean="0">
                <a:sym typeface="Wingdings" panose="05000000000000000000" pitchFamily="2" charset="2"/>
              </a:rPr>
              <a:t> grayscale conv!)</a:t>
            </a:r>
            <a:endParaRPr lang="en-US" dirty="0" smtClean="0"/>
          </a:p>
          <a:p>
            <a:pPr lvl="1"/>
            <a:r>
              <a:rPr lang="en-US" dirty="0" smtClean="0"/>
              <a:t>…screw with colorblind readers</a:t>
            </a:r>
          </a:p>
          <a:p>
            <a:pPr lvl="1"/>
            <a:r>
              <a:rPr lang="en-US" dirty="0" smtClean="0"/>
              <a:t>…most importantly, be ugly</a:t>
            </a:r>
          </a:p>
        </p:txBody>
      </p:sp>
    </p:spTree>
    <p:extLst>
      <p:ext uri="{BB962C8B-B14F-4D97-AF65-F5344CB8AC3E}">
        <p14:creationId xmlns:p14="http://schemas.microsoft.com/office/powerpoint/2010/main" val="222162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“bad” choice: Jet</a:t>
            </a:r>
            <a:endParaRPr lang="en-US" dirty="0"/>
          </a:p>
        </p:txBody>
      </p:sp>
      <p:pic>
        <p:nvPicPr>
          <p:cNvPr id="1026" name="Picture 2" descr="https://bids.github.io/colormap/images/screenshots/j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11" y="1852933"/>
            <a:ext cx="7579778" cy="454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1111" y="6400800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from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://bids.github.io/colormap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“good” choice: </a:t>
            </a:r>
            <a:r>
              <a:rPr lang="en-US" dirty="0" err="1" smtClean="0"/>
              <a:t>Viridis</a:t>
            </a:r>
            <a:endParaRPr lang="en-US" dirty="0"/>
          </a:p>
        </p:txBody>
      </p:sp>
      <p:pic>
        <p:nvPicPr>
          <p:cNvPr id="2050" name="Picture 2" descr="https://bids.github.io/colormap/images/screenshots/option_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5" y="1852933"/>
            <a:ext cx="7599889" cy="4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61111" y="6397627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from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://bids.github.io/colormap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</a:p>
          <a:p>
            <a:pPr lvl="1"/>
            <a:r>
              <a:rPr lang="en-US" dirty="0" smtClean="0"/>
              <a:t>Basic types, flow control, functions, classes, modules</a:t>
            </a:r>
          </a:p>
          <a:p>
            <a:r>
              <a:rPr lang="en-US" dirty="0" smtClean="0"/>
              <a:t>Python tools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/>
              <a:t> </a:t>
            </a:r>
            <a:r>
              <a:rPr lang="en-US" dirty="0" smtClean="0"/>
              <a:t>and other editors</a:t>
            </a:r>
          </a:p>
          <a:p>
            <a:r>
              <a:rPr lang="en-US" dirty="0" smtClean="0"/>
              <a:t>Python libraries</a:t>
            </a:r>
          </a:p>
          <a:p>
            <a:pPr lvl="1"/>
            <a:r>
              <a:rPr lang="en-US" dirty="0" smtClean="0"/>
              <a:t>Primarily the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principal visualization library for Python is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matplotlib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matplotlib.pyplot</a:t>
            </a:r>
            <a:r>
              <a:rPr lang="en-US" dirty="0" smtClean="0"/>
              <a:t>: MATLAB-like plotting framework and probably already your BFF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matplotlib.cm</a:t>
            </a:r>
            <a:r>
              <a:rPr lang="en-US" dirty="0" smtClean="0"/>
              <a:t>: predefined </a:t>
            </a:r>
            <a:r>
              <a:rPr lang="en-US" dirty="0" err="1" smtClean="0"/>
              <a:t>colormaps</a:t>
            </a:r>
            <a:r>
              <a:rPr lang="en-US" dirty="0" smtClean="0"/>
              <a:t> and tools for making your own</a:t>
            </a:r>
          </a:p>
          <a:p>
            <a:pPr lvl="1"/>
            <a:r>
              <a:rPr lang="en-US" dirty="0" smtClean="0"/>
              <a:t>…and lots of minutiae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matplotlib</a:t>
            </a:r>
            <a:r>
              <a:rPr lang="en-US" dirty="0" smtClean="0"/>
              <a:t>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…in the form of a </a:t>
            </a:r>
            <a:r>
              <a:rPr lang="en-US" dirty="0" err="1" smtClean="0"/>
              <a:t>matplotlib</a:t>
            </a:r>
            <a:r>
              <a:rPr lang="en-US" dirty="0" smtClean="0"/>
              <a:t> figure!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matplotlib</a:t>
            </a:r>
            <a:r>
              <a:rPr lang="en-US" dirty="0" smtClean="0"/>
              <a:t>/</a:t>
            </a:r>
            <a:r>
              <a:rPr lang="en-US" dirty="0" err="1" smtClean="0"/>
              <a:t>anatomy_of_matplotlib_figure.ipynb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pyplot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interface is useful, it is often more reliable to interact directly with the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API.</a:t>
            </a:r>
          </a:p>
          <a:p>
            <a:pPr lvl="1"/>
            <a:r>
              <a:rPr lang="en-US" dirty="0" smtClean="0"/>
              <a:t>An example of a very creative plot that uses the </a:t>
            </a:r>
            <a:r>
              <a:rPr lang="en-US" dirty="0" err="1" smtClean="0"/>
              <a:t>GridSpec</a:t>
            </a:r>
            <a:r>
              <a:rPr lang="en-US" dirty="0" smtClean="0"/>
              <a:t> system to produce subplots with different sizes: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://gregj.net/JHEPC/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that doesn’t suck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64472"/>
          </a:xfrm>
        </p:spPr>
        <p:txBody>
          <a:bodyPr>
            <a:normAutofit/>
          </a:bodyPr>
          <a:lstStyle/>
          <a:p>
            <a:r>
              <a:rPr lang="en-US" dirty="0" smtClean="0"/>
              <a:t>Python makes it easier to write code that is simple to read</a:t>
            </a:r>
          </a:p>
          <a:p>
            <a:pPr lvl="1"/>
            <a:r>
              <a:rPr lang="en-US" dirty="0" smtClean="0"/>
              <a:t>Enforced indentation and lack of braces helps</a:t>
            </a:r>
          </a:p>
          <a:p>
            <a:r>
              <a:rPr lang="en-US" dirty="0" smtClean="0"/>
              <a:t>It doesn’t make writing bad code impossible!</a:t>
            </a:r>
          </a:p>
          <a:p>
            <a:r>
              <a:rPr lang="en-US" dirty="0" smtClean="0"/>
              <a:t>Python’s PEP 8 is long, but has good guidelines</a:t>
            </a:r>
          </a:p>
          <a:p>
            <a:pPr lvl="1"/>
            <a:r>
              <a:rPr lang="en-US" dirty="0">
                <a:hlinkClick r:id="rId2"/>
              </a:rPr>
              <a:t>https://www.python.org/dev/peps/pep-0008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CodeAcademy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www.codecademy.com/learn/python</a:t>
            </a: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b="1" dirty="0" err="1" smtClean="0"/>
              <a:t>Scipy</a:t>
            </a:r>
            <a:r>
              <a:rPr lang="en-US" b="1" dirty="0" smtClean="0"/>
              <a:t> lectures</a:t>
            </a:r>
            <a:br>
              <a:rPr lang="en-US" b="1" dirty="0" smtClean="0"/>
            </a:br>
            <a:r>
              <a:rPr lang="en-US" dirty="0" smtClean="0">
                <a:hlinkClick r:id="rId3"/>
              </a:rPr>
              <a:t>https://scipy-lectures.github.io/</a:t>
            </a:r>
            <a:endParaRPr lang="en-US" dirty="0" smtClean="0"/>
          </a:p>
          <a:p>
            <a:r>
              <a:rPr lang="en-US" dirty="0" smtClean="0"/>
              <a:t>A long list of other resources available on GitHub, along with </a:t>
            </a:r>
            <a:r>
              <a:rPr lang="en-US" dirty="0"/>
              <a:t>this </a:t>
            </a:r>
            <a:r>
              <a:rPr lang="en-US" dirty="0" smtClean="0"/>
              <a:t>presentation: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github.com/jgerity/talks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</a:t>
            </a:r>
            <a:r>
              <a:rPr lang="en-US" smtClean="0"/>
              <a:t>of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 doubt…</a:t>
            </a:r>
          </a:p>
          <a:p>
            <a:pPr lvl="1"/>
            <a:r>
              <a:rPr lang="en-US" b="1" dirty="0" smtClean="0"/>
              <a:t>import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0175"/>
            <a:ext cx="9143999" cy="1069660"/>
          </a:xfrm>
          <a:prstGeom prst="rect">
            <a:avLst/>
          </a:prstGeom>
          <a:solidFill>
            <a:srgbClr val="500000">
              <a:alpha val="9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9050" cap="sq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bg1"/>
                </a:solidFill>
                <a:latin typeface="+mj-lt"/>
              </a:rPr>
              <a:t>Thank you!</a:t>
            </a:r>
            <a:endParaRPr lang="en-US" sz="6000" dirty="0">
              <a:ln w="19050" cap="sq" cmpd="sng">
                <a:solidFill>
                  <a:schemeClr val="tx1"/>
                </a:solidFill>
                <a:prstDash val="solid"/>
                <a:round/>
              </a:ln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an </a:t>
            </a:r>
            <a:r>
              <a:rPr lang="en-US" b="1" dirty="0" smtClean="0"/>
              <a:t>interpreted </a:t>
            </a:r>
            <a:r>
              <a:rPr lang="en-US" dirty="0" smtClean="0"/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is an </a:t>
            </a:r>
            <a:r>
              <a:rPr lang="en-US" b="1" dirty="0" smtClean="0"/>
              <a:t>interpreted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dynamic typing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/>
              <a:t>Interpreted</a:t>
            </a:r>
            <a:r>
              <a:rPr lang="en-US" dirty="0"/>
              <a:t> </a:t>
            </a:r>
            <a:r>
              <a:rPr lang="en-US" dirty="0" smtClean="0"/>
              <a:t>(roughly*) means instructions are “translated” from a high level to machine code</a:t>
            </a:r>
          </a:p>
          <a:p>
            <a:pPr lvl="1"/>
            <a:r>
              <a:rPr lang="en-US" dirty="0" smtClean="0"/>
              <a:t>Python details are </a:t>
            </a:r>
            <a:r>
              <a:rPr lang="en-US" dirty="0" err="1" smtClean="0"/>
              <a:t>kinda</a:t>
            </a:r>
            <a:r>
              <a:rPr lang="en-US" dirty="0" smtClean="0"/>
              <a:t> complicated, but punchline: need to have a Python </a:t>
            </a:r>
            <a:r>
              <a:rPr lang="en-US" b="1" dirty="0" smtClean="0"/>
              <a:t>interpreter</a:t>
            </a:r>
            <a:r>
              <a:rPr lang="en-US" dirty="0" smtClean="0"/>
              <a:t> installed in order to run our programs!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3384" y="6122185"/>
            <a:ext cx="773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If you’re curious about </a:t>
            </a:r>
            <a:r>
              <a:rPr lang="en-US" sz="1200" dirty="0" err="1" smtClean="0"/>
              <a:t>CPython’s</a:t>
            </a:r>
            <a:r>
              <a:rPr lang="en-US" sz="1200" dirty="0" smtClean="0"/>
              <a:t> innards, check out this post series, which explains the whole process!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://akaptur.com/blog/2013/11/15/introduction-to-the-python-interpreter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417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is an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interpreted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type</a:t>
            </a:r>
            <a:r>
              <a:rPr lang="en-US" dirty="0" smtClean="0"/>
              <a:t> of an object must be known to check validity of operations, optimize, etc.  In Python, types are tracked </a:t>
            </a:r>
            <a:r>
              <a:rPr lang="en-US" b="1" dirty="0" smtClean="0"/>
              <a:t>dynamically</a:t>
            </a:r>
            <a:r>
              <a:rPr lang="en-US" dirty="0" smtClean="0"/>
              <a:t>, i.e. at runtime.</a:t>
            </a:r>
          </a:p>
          <a:p>
            <a:pPr lvl="1"/>
            <a:r>
              <a:rPr lang="en-US" dirty="0" smtClean="0"/>
              <a:t>Contrast with </a:t>
            </a:r>
            <a:r>
              <a:rPr lang="en-US" b="1" dirty="0" smtClean="0"/>
              <a:t>static</a:t>
            </a:r>
            <a:r>
              <a:rPr lang="en-US" dirty="0" smtClean="0"/>
              <a:t> typing in e.g. C/C++ (</a:t>
            </a:r>
            <a:r>
              <a:rPr lang="en-US" i="1" dirty="0" smtClean="0"/>
              <a:t>declaring</a:t>
            </a:r>
            <a:r>
              <a:rPr lang="en-US" dirty="0" smtClean="0"/>
              <a:t> type with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in Python. </a:t>
            </a:r>
            <a:r>
              <a:rPr lang="en-US" dirty="0" smtClean="0"/>
              <a:t>What </a:t>
            </a:r>
            <a:r>
              <a:rPr lang="en-US" dirty="0" smtClean="0"/>
              <a:t>does this do?</a:t>
            </a:r>
          </a:p>
          <a:p>
            <a:pPr lvl="1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A: It depends on the types!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1+1 </a:t>
            </a:r>
            <a:r>
              <a:rPr lang="en-US" dirty="0" smtClean="0">
                <a:cs typeface="Consolas" panose="020B0609020204030204" pitchFamily="49" charset="0"/>
              </a:rPr>
              <a:t>gives 2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a’+’b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en-US" dirty="0">
                <a:cs typeface="Consolas" panose="020B0609020204030204" pitchFamily="49" charset="0"/>
              </a:rPr>
              <a:t>gives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‘ab’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[1,2]+[3]</a:t>
            </a:r>
            <a:r>
              <a:rPr lang="en-US" dirty="0">
                <a:cs typeface="Consolas" panose="020B0609020204030204" pitchFamily="49" charset="0"/>
              </a:rPr>
              <a:t> gives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[1,2,3]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1+‘a’ </a:t>
            </a:r>
            <a:r>
              <a:rPr lang="en-US" dirty="0" smtClean="0">
                <a:cs typeface="Consolas" panose="020B0609020204030204" pitchFamily="49" charset="0"/>
              </a:rPr>
              <a:t>gives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AMU_jgerityTemplate.potx" id="{01B0AE65-288F-486D-A92F-9CC32B3D3F6F}" vid="{A780CC68-0313-44D4-A388-764489CE3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8075</TotalTime>
  <Words>1956</Words>
  <Application>Microsoft Office PowerPoint</Application>
  <PresentationFormat>On-screen Show (4:3)</PresentationFormat>
  <Paragraphs>308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MS PGothic</vt:lpstr>
      <vt:lpstr>Arial</vt:lpstr>
      <vt:lpstr>Calibri</vt:lpstr>
      <vt:lpstr>Consolas</vt:lpstr>
      <vt:lpstr>Miriam</vt:lpstr>
      <vt:lpstr>Wingdings</vt:lpstr>
      <vt:lpstr>Office Theme</vt:lpstr>
      <vt:lpstr>Follow-along instructions</vt:lpstr>
      <vt:lpstr>Introduction to Python</vt:lpstr>
      <vt:lpstr>Scope of this talk</vt:lpstr>
      <vt:lpstr>Scope of this talk</vt:lpstr>
      <vt:lpstr>Scope of this talk</vt:lpstr>
      <vt:lpstr>What is Python?</vt:lpstr>
      <vt:lpstr>What is Python?</vt:lpstr>
      <vt:lpstr>What is Python?</vt:lpstr>
      <vt:lpstr>What is Python?</vt:lpstr>
      <vt:lpstr>What is Python?</vt:lpstr>
      <vt:lpstr>A note on Python 2/3</vt:lpstr>
      <vt:lpstr>A note on Python 2/3</vt:lpstr>
      <vt:lpstr>What is Python good for?</vt:lpstr>
      <vt:lpstr>What does a Python program look like?</vt:lpstr>
      <vt:lpstr>A second short program in Python</vt:lpstr>
      <vt:lpstr>Functions</vt:lpstr>
      <vt:lpstr>A third program in Python</vt:lpstr>
      <vt:lpstr>Classes</vt:lpstr>
      <vt:lpstr>What is Python not good for?</vt:lpstr>
      <vt:lpstr>A word on speed</vt:lpstr>
      <vt:lpstr>Numeric types</vt:lpstr>
      <vt:lpstr>Other types in Python</vt:lpstr>
      <vt:lpstr>Iterables, iterators, and sequences, oh my!</vt:lpstr>
      <vt:lpstr>Exploring these types in REPL</vt:lpstr>
      <vt:lpstr>Other keywords</vt:lpstr>
      <vt:lpstr>Managing your Python environment</vt:lpstr>
      <vt:lpstr>Three more Python Programs</vt:lpstr>
      <vt:lpstr>IPython/Jupyter interface</vt:lpstr>
      <vt:lpstr>PowerPoint Presentation</vt:lpstr>
      <vt:lpstr>The Python Standard Library</vt:lpstr>
      <vt:lpstr>Numpy</vt:lpstr>
      <vt:lpstr>Numpy</vt:lpstr>
      <vt:lpstr>Numpy</vt:lpstr>
      <vt:lpstr>Numpy broadcasting</vt:lpstr>
      <vt:lpstr>Numpy broadcasting</vt:lpstr>
      <vt:lpstr>Numpy broadcasting</vt:lpstr>
      <vt:lpstr>SciPy</vt:lpstr>
      <vt:lpstr>SciPy subpackages</vt:lpstr>
      <vt:lpstr>scipy.integrate</vt:lpstr>
      <vt:lpstr>scipy.optimize</vt:lpstr>
      <vt:lpstr>scipy.signal</vt:lpstr>
      <vt:lpstr>scipy.stats</vt:lpstr>
      <vt:lpstr>SciPy library</vt:lpstr>
      <vt:lpstr>Pandas</vt:lpstr>
      <vt:lpstr>Astropy</vt:lpstr>
      <vt:lpstr>Plotting in Python</vt:lpstr>
      <vt:lpstr>A brief rant on colormaps</vt:lpstr>
      <vt:lpstr>A “bad” choice: Jet</vt:lpstr>
      <vt:lpstr>A “good” choice: Viridis</vt:lpstr>
      <vt:lpstr>matplotlib</vt:lpstr>
      <vt:lpstr>Anatomy of a matplotlib figure</vt:lpstr>
      <vt:lpstr>matplotlib objects</vt:lpstr>
      <vt:lpstr>Writing code that doesn’t suck</vt:lpstr>
      <vt:lpstr>Useful resources</vt:lpstr>
      <vt:lpstr>The Zen of Python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Unpacking IPAC’18</dc:title>
  <dc:creator>James</dc:creator>
  <cp:lastModifiedBy>James</cp:lastModifiedBy>
  <cp:revision>126</cp:revision>
  <dcterms:created xsi:type="dcterms:W3CDTF">2018-05-07T22:55:16Z</dcterms:created>
  <dcterms:modified xsi:type="dcterms:W3CDTF">2018-09-26T04:31:12Z</dcterms:modified>
</cp:coreProperties>
</file>