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352" r:id="rId3"/>
    <p:sldId id="370" r:id="rId4"/>
    <p:sldId id="343" r:id="rId5"/>
    <p:sldId id="371" r:id="rId6"/>
    <p:sldId id="379" r:id="rId7"/>
    <p:sldId id="380" r:id="rId8"/>
    <p:sldId id="381" r:id="rId9"/>
    <p:sldId id="374" r:id="rId10"/>
    <p:sldId id="382" r:id="rId11"/>
    <p:sldId id="383" r:id="rId12"/>
    <p:sldId id="377" r:id="rId13"/>
    <p:sldId id="376" r:id="rId14"/>
    <p:sldId id="384" r:id="rId15"/>
    <p:sldId id="373" r:id="rId16"/>
    <p:sldId id="375" r:id="rId17"/>
    <p:sldId id="368" r:id="rId18"/>
    <p:sldId id="341" r:id="rId19"/>
    <p:sldId id="385" r:id="rId20"/>
    <p:sldId id="339" r:id="rId21"/>
    <p:sldId id="366" r:id="rId22"/>
    <p:sldId id="340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4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0000"/>
    <a:srgbClr val="440418"/>
    <a:srgbClr val="540000"/>
    <a:srgbClr val="710626"/>
    <a:srgbClr val="860000"/>
    <a:srgbClr val="1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5501" autoAdjust="0"/>
  </p:normalViewPr>
  <p:slideViewPr>
    <p:cSldViewPr snapToGrid="0" snapToObjects="1">
      <p:cViewPr varScale="1">
        <p:scale>
          <a:sx n="114" d="100"/>
          <a:sy n="114" d="100"/>
        </p:scale>
        <p:origin x="870" y="120"/>
      </p:cViewPr>
      <p:guideLst>
        <p:guide orient="horz" pos="2064"/>
        <p:guide pos="2880"/>
      </p:guideLst>
    </p:cSldViewPr>
  </p:slideViewPr>
  <p:outlineViewPr>
    <p:cViewPr>
      <p:scale>
        <a:sx n="33" d="100"/>
        <a:sy n="33" d="100"/>
      </p:scale>
      <p:origin x="0" y="-168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96A192-89F2-44C6-B07F-1B83CE44D511}" type="datetimeFigureOut">
              <a:rPr lang="en-US" smtClean="0"/>
              <a:t>1/22/2017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D32F87-7895-4624-A4AE-ACD3588F6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858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D32F87-7895-4624-A4AE-ACD3588F6ED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772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>
          <a:gsLst>
            <a:gs pos="0">
              <a:srgbClr val="500000">
                <a:lumMod val="67000"/>
              </a:srgbClr>
            </a:gs>
            <a:gs pos="100000">
              <a:srgbClr val="540000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9582" y="2130425"/>
            <a:ext cx="4488617" cy="1470025"/>
          </a:xfrm>
        </p:spPr>
        <p:txBody>
          <a:bodyPr>
            <a:normAutofit/>
          </a:bodyPr>
          <a:lstStyle>
            <a:lvl1pPr algn="r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24200" y="3886200"/>
            <a:ext cx="5333999" cy="1752600"/>
          </a:xfrm>
        </p:spPr>
        <p:txBody>
          <a:bodyPr>
            <a:normAutofit/>
          </a:bodyPr>
          <a:lstStyle>
            <a:lvl1pPr marL="0" indent="0" algn="r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-23815"/>
            <a:ext cx="2956863" cy="2956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585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6" y="-59531"/>
            <a:ext cx="3557116" cy="88927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49177"/>
            <a:ext cx="8229600" cy="803756"/>
          </a:xfrm>
        </p:spPr>
        <p:txBody>
          <a:bodyPr>
            <a:normAutofit/>
          </a:bodyPr>
          <a:lstStyle>
            <a:lvl1pPr algn="ctr"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49270"/>
            <a:ext cx="8229600" cy="407689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671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75644"/>
            <a:ext cx="4038600" cy="4150519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75644"/>
            <a:ext cx="4038600" cy="4150519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1/22/2017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1049177"/>
            <a:ext cx="8229600" cy="803756"/>
          </a:xfrm>
        </p:spPr>
        <p:txBody>
          <a:bodyPr>
            <a:normAutofit/>
          </a:bodyPr>
          <a:lstStyle>
            <a:lvl1pPr algn="ctr"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685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00649"/>
            <a:ext cx="8229600" cy="1143000"/>
          </a:xfr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1/22/2017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493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6968"/>
            <a:ext cx="3008313" cy="73688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073720"/>
            <a:ext cx="5111750" cy="5052443"/>
          </a:xfrm>
        </p:spPr>
        <p:txBody>
          <a:bodyPr/>
          <a:lstStyle>
            <a:lvl1pPr>
              <a:defRPr sz="2800" b="1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803850"/>
            <a:ext cx="3008313" cy="432231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1/22/2017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263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96430"/>
            <a:ext cx="2573672" cy="566738"/>
          </a:xfrm>
        </p:spPr>
        <p:txBody>
          <a:bodyPr anchor="b">
            <a:noAutofit/>
          </a:bodyPr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1196430"/>
            <a:ext cx="5486400" cy="48502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68043"/>
            <a:ext cx="2573672" cy="427867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1/22/2017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722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1039F-CB0C-E14D-A7EF-3BACE2CEF4EA}" type="datetimeFigureOut">
              <a:rPr lang="en-US" smtClean="0"/>
              <a:t>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166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6" r:id="rId5"/>
    <p:sldLayoutId id="2147483657" r:id="rId6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zytrax.com/tech/web/regex.htm" TargetMode="External"/><Relationship Id="rId2" Type="http://schemas.openxmlformats.org/officeDocument/2006/relationships/hyperlink" Target="http://www.regular-expressions.info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python.org/3/library/re.html" TargetMode="External"/><Relationship Id="rId4" Type="http://schemas.openxmlformats.org/officeDocument/2006/relationships/hyperlink" Target="https://www.gnu.org/software/gawk/manual/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amedev.net/resources/_/technical/general-programming/finite-state-machines-and-regular-expressions-r3176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xkcd.com/208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xkcd.com/1171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00000">
                <a:lumMod val="16000"/>
              </a:srgbClr>
            </a:gs>
            <a:gs pos="100000">
              <a:srgbClr val="540000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30864" y="2227031"/>
            <a:ext cx="5361690" cy="1755957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>
                <a:latin typeface="Miriam" panose="020B0502050101010101" pitchFamily="34" charset="-79"/>
                <a:cs typeface="Miriam" panose="020B0502050101010101" pitchFamily="34" charset="-79"/>
              </a:rPr>
              <a:t>Regular Expressions</a:t>
            </a:r>
            <a:endParaRPr lang="en-US" sz="2800" dirty="0">
              <a:latin typeface="Miriam" panose="020B0502050101010101" pitchFamily="34" charset="-79"/>
              <a:cs typeface="Miriam" panose="020B0502050101010101" pitchFamily="34" charset="-79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7069" y="3537793"/>
            <a:ext cx="2169279" cy="388814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2000" dirty="0" smtClean="0">
                <a:latin typeface="Miriam" panose="020B0502050101010101" pitchFamily="34" charset="-79"/>
                <a:cs typeface="Miriam" panose="020B0502050101010101" pitchFamily="34" charset="-79"/>
              </a:rPr>
              <a:t>James </a:t>
            </a:r>
            <a:r>
              <a:rPr lang="en-US" sz="2000" dirty="0" err="1" smtClean="0">
                <a:latin typeface="Miriam" panose="020B0502050101010101" pitchFamily="34" charset="-79"/>
                <a:cs typeface="Miriam" panose="020B0502050101010101" pitchFamily="34" charset="-79"/>
              </a:rPr>
              <a:t>Gerity</a:t>
            </a:r>
            <a:endParaRPr lang="en-US" sz="2000" dirty="0" smtClean="0">
              <a:latin typeface="Miriam" panose="020B0502050101010101" pitchFamily="34" charset="-79"/>
              <a:cs typeface="Miriam" panose="020B0502050101010101" pitchFamily="34" charset="-79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709" y="170249"/>
            <a:ext cx="4632291" cy="1158073"/>
          </a:xfrm>
          <a:prstGeom prst="rect">
            <a:avLst/>
          </a:prstGeom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3659089" y="3926607"/>
            <a:ext cx="1705239" cy="45552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latin typeface="Miriam" panose="020B0502050101010101" pitchFamily="34" charset="-79"/>
                <a:cs typeface="Miriam" panose="020B0502050101010101" pitchFamily="34" charset="-79"/>
              </a:rPr>
              <a:t>September 1, 2016</a:t>
            </a: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2057996" y="6328391"/>
            <a:ext cx="4907425" cy="4555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latin typeface="Miriam" panose="020B0502050101010101" pitchFamily="34" charset="-79"/>
                <a:cs typeface="Miriam" panose="020B0502050101010101" pitchFamily="34" charset="-79"/>
              </a:rPr>
              <a:t>Slides available at http://www.github.com/jgerity/talks</a:t>
            </a:r>
          </a:p>
        </p:txBody>
      </p:sp>
    </p:spTree>
    <p:extLst>
      <p:ext uri="{BB962C8B-B14F-4D97-AF65-F5344CB8AC3E}">
        <p14:creationId xmlns:p14="http://schemas.microsoft.com/office/powerpoint/2010/main" val="1628571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word on regex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436" y="2053202"/>
            <a:ext cx="8229600" cy="149041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Below is a state machine describing the regular expression /(</a:t>
            </a:r>
            <a:r>
              <a:rPr lang="en-US" dirty="0" err="1" smtClean="0"/>
              <a:t>a|b</a:t>
            </a:r>
            <a:r>
              <a:rPr lang="en-US" dirty="0" smtClean="0"/>
              <a:t>)*</a:t>
            </a:r>
            <a:r>
              <a:rPr lang="en-US" dirty="0" err="1" smtClean="0"/>
              <a:t>abb</a:t>
            </a:r>
            <a:r>
              <a:rPr lang="en-US" dirty="0" smtClean="0"/>
              <a:t>/. At any step, we can take an arrow if we match its target</a:t>
            </a:r>
            <a:endParaRPr lang="en-US" dirty="0" smtClean="0"/>
          </a:p>
        </p:txBody>
      </p:sp>
      <p:pic>
        <p:nvPicPr>
          <p:cNvPr id="1026" name="Picture 2" descr="https://www.gamedev.net/uploads/monthly_06_2013/ccs-209764-0-73208900-137005381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964" y="3743881"/>
            <a:ext cx="8232836" cy="2586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0270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word on regex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436" y="2053202"/>
            <a:ext cx="8229600" cy="149041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This regex matches </a:t>
            </a:r>
            <a:r>
              <a:rPr lang="en-US" i="1" dirty="0" err="1" smtClean="0"/>
              <a:t>aaabb</a:t>
            </a:r>
            <a:r>
              <a:rPr lang="en-US" dirty="0" smtClean="0"/>
              <a:t> and </a:t>
            </a:r>
            <a:r>
              <a:rPr lang="en-US" i="1" dirty="0" err="1" smtClean="0"/>
              <a:t>abaabb</a:t>
            </a:r>
            <a:r>
              <a:rPr lang="en-US" dirty="0" smtClean="0"/>
              <a:t>, but not </a:t>
            </a:r>
            <a:r>
              <a:rPr lang="en-US" i="1" dirty="0" err="1" smtClean="0"/>
              <a:t>baab</a:t>
            </a:r>
            <a:r>
              <a:rPr lang="en-US" dirty="0" smtClean="0"/>
              <a:t>, because we get ‘stuck’ in state 2.</a:t>
            </a:r>
            <a:endParaRPr lang="en-US" i="1" dirty="0" smtClean="0"/>
          </a:p>
        </p:txBody>
      </p:sp>
      <p:pic>
        <p:nvPicPr>
          <p:cNvPr id="1026" name="Picture 2" descr="https://www.gamedev.net/uploads/monthly_06_2013/ccs-209764-0-73208900-137005381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964" y="3743881"/>
            <a:ext cx="8232836" cy="2586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5432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regular </a:t>
            </a:r>
            <a:r>
              <a:rPr lang="en-US" dirty="0" smtClean="0"/>
              <a:t>expressions?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Extensions </a:t>
            </a:r>
            <a:r>
              <a:rPr lang="en-US" dirty="0" smtClean="0"/>
              <a:t>give much more powerful tools like </a:t>
            </a:r>
            <a:r>
              <a:rPr lang="en-US" dirty="0" err="1" smtClean="0"/>
              <a:t>backreference</a:t>
            </a:r>
            <a:r>
              <a:rPr lang="en-US" dirty="0" smtClean="0"/>
              <a:t>, but </a:t>
            </a:r>
            <a:r>
              <a:rPr lang="en-US" u="sng" dirty="0" smtClean="0"/>
              <a:t>these generally discard the regularity of the grammar</a:t>
            </a:r>
            <a:endParaRPr lang="en-US" dirty="0" smtClean="0"/>
          </a:p>
          <a:p>
            <a:pPr lvl="1"/>
            <a:r>
              <a:rPr lang="en-US" dirty="0" smtClean="0"/>
              <a:t>As a result, relying heavily on these can result in a much slower expression evaluation</a:t>
            </a:r>
          </a:p>
        </p:txBody>
      </p:sp>
    </p:spTree>
    <p:extLst>
      <p:ext uri="{BB962C8B-B14F-4D97-AF65-F5344CB8AC3E}">
        <p14:creationId xmlns:p14="http://schemas.microsoft.com/office/powerpoint/2010/main" val="1032991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regular expressions useful for?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Searching for a vague target</a:t>
            </a:r>
          </a:p>
          <a:p>
            <a:pPr lvl="1"/>
            <a:r>
              <a:rPr lang="en-US" dirty="0" smtClean="0"/>
              <a:t>If you know the </a:t>
            </a:r>
            <a:r>
              <a:rPr lang="en-US" i="1" dirty="0" smtClean="0"/>
              <a:t>structure</a:t>
            </a:r>
            <a:r>
              <a:rPr lang="en-US" dirty="0" smtClean="0"/>
              <a:t> of a string, you can encode this information into your search</a:t>
            </a:r>
          </a:p>
          <a:p>
            <a:r>
              <a:rPr lang="en-US" dirty="0" smtClean="0"/>
              <a:t>Search-and-replace</a:t>
            </a:r>
          </a:p>
          <a:p>
            <a:pPr lvl="1"/>
            <a:r>
              <a:rPr lang="en-US" dirty="0" err="1" smtClean="0"/>
              <a:t>Sed</a:t>
            </a:r>
            <a:r>
              <a:rPr lang="en-US" dirty="0" smtClean="0"/>
              <a:t>, vim, </a:t>
            </a:r>
            <a:r>
              <a:rPr lang="en-US" dirty="0" err="1" smtClean="0"/>
              <a:t>awk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27175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regular expressions useful for?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Hands-on examples, one or two with grep and </a:t>
            </a:r>
            <a:r>
              <a:rPr lang="en-US" dirty="0" err="1" smtClean="0"/>
              <a:t>sed</a:t>
            </a:r>
            <a:r>
              <a:rPr lang="en-US" dirty="0" smtClean="0"/>
              <a:t>, two with Python</a:t>
            </a:r>
          </a:p>
          <a:p>
            <a:pPr lvl="1"/>
            <a:r>
              <a:rPr lang="en-US" dirty="0"/>
              <a:t>Matching a time</a:t>
            </a:r>
          </a:p>
          <a:p>
            <a:pPr lvl="1"/>
            <a:r>
              <a:rPr lang="en-US" dirty="0" smtClean="0"/>
              <a:t>Matching a mm/</a:t>
            </a:r>
            <a:r>
              <a:rPr lang="en-US" dirty="0" err="1" smtClean="0"/>
              <a:t>dd</a:t>
            </a:r>
            <a:r>
              <a:rPr lang="en-US" dirty="0" smtClean="0"/>
              <a:t>/</a:t>
            </a:r>
            <a:r>
              <a:rPr lang="en-US" dirty="0" err="1" smtClean="0"/>
              <a:t>yyyy</a:t>
            </a:r>
            <a:r>
              <a:rPr lang="en-US" dirty="0" smtClean="0"/>
              <a:t> date</a:t>
            </a:r>
          </a:p>
          <a:p>
            <a:pPr lvl="1"/>
            <a:r>
              <a:rPr lang="en-US" dirty="0" smtClean="0"/>
              <a:t>Matching a phone number</a:t>
            </a:r>
          </a:p>
          <a:p>
            <a:pPr lvl="1"/>
            <a:r>
              <a:rPr lang="en-US" dirty="0" smtClean="0"/>
              <a:t>Matching a repeated string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07021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Regex in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`re` module</a:t>
            </a:r>
          </a:p>
          <a:p>
            <a:r>
              <a:rPr lang="en-US" dirty="0" smtClean="0"/>
              <a:t>Match objects are the return value</a:t>
            </a:r>
          </a:p>
          <a:p>
            <a:pPr lvl="1"/>
            <a:r>
              <a:rPr lang="en-US" dirty="0" smtClean="0"/>
              <a:t>In particular, groups() is very useful</a:t>
            </a:r>
          </a:p>
          <a:p>
            <a:r>
              <a:rPr lang="en-US" dirty="0" smtClean="0"/>
              <a:t>Flags like case insensitivity</a:t>
            </a:r>
          </a:p>
          <a:p>
            <a:r>
              <a:rPr lang="en-US" dirty="0" smtClean="0"/>
              <a:t>Replacement (mention `</a:t>
            </a:r>
            <a:r>
              <a:rPr lang="en-US" dirty="0" err="1" smtClean="0"/>
              <a:t>str.replace</a:t>
            </a:r>
            <a:r>
              <a:rPr lang="en-US" dirty="0" smtClean="0"/>
              <a:t>()`)</a:t>
            </a:r>
          </a:p>
          <a:p>
            <a:r>
              <a:rPr lang="en-US" dirty="0" smtClean="0"/>
              <a:t>Pre-compiled regex if you use one frequently</a:t>
            </a:r>
          </a:p>
          <a:p>
            <a:pPr lvl="1"/>
            <a:r>
              <a:rPr lang="en-US" dirty="0" smtClean="0"/>
              <a:t>Show a timing test?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66442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are regular expressions </a:t>
            </a:r>
            <a:r>
              <a:rPr lang="en-US" i="1" dirty="0" smtClean="0"/>
              <a:t>not </a:t>
            </a:r>
            <a:r>
              <a:rPr lang="en-US" dirty="0" smtClean="0"/>
              <a:t>useful for?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Prime number sieve</a:t>
            </a:r>
          </a:p>
          <a:p>
            <a:pPr lvl="1"/>
            <a:r>
              <a:rPr lang="en-US" dirty="0" smtClean="0"/>
              <a:t>The right tool for the right job!</a:t>
            </a:r>
          </a:p>
        </p:txBody>
      </p:sp>
    </p:spTree>
    <p:extLst>
      <p:ext uri="{BB962C8B-B14F-4D97-AF65-F5344CB8AC3E}">
        <p14:creationId xmlns:p14="http://schemas.microsoft.com/office/powerpoint/2010/main" val="162716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I </a:t>
            </a:r>
            <a:r>
              <a:rPr lang="en-US" i="1" dirty="0" smtClean="0"/>
              <a:t>didn’t</a:t>
            </a:r>
            <a:r>
              <a:rPr lang="en-US" dirty="0" smtClean="0"/>
              <a:t> mention…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couple different flavors with differences</a:t>
            </a:r>
          </a:p>
          <a:p>
            <a:pPr lvl="1"/>
            <a:r>
              <a:rPr lang="en-US" dirty="0"/>
              <a:t>i.e. POSIX has [:alpha:] and [:blank:], vim uses \a and </a:t>
            </a:r>
            <a:r>
              <a:rPr lang="en-US" dirty="0" smtClean="0"/>
              <a:t>\</a:t>
            </a:r>
            <a:r>
              <a:rPr lang="en-US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3192961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http://www.regular-expressions.info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www.zytrax.com/tech/web/regex.htm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https://www.gnu.org/software/gawk/manual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https</a:t>
            </a:r>
            <a:r>
              <a:rPr lang="en-US" dirty="0">
                <a:hlinkClick r:id="rId5"/>
              </a:rPr>
              <a:t>://</a:t>
            </a:r>
            <a:r>
              <a:rPr lang="en-US" dirty="0" smtClean="0">
                <a:hlinkClick r:id="rId5"/>
              </a:rPr>
              <a:t>docs.python.org/3/library/re.html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84811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Slightly less useful </a:t>
            </a:r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https://swtch.com/~rsc/regexp/regexp1.html</a:t>
            </a:r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://www.gamedev.net/resources/_/</a:t>
            </a:r>
            <a:r>
              <a:rPr lang="en-US" dirty="0" smtClean="0">
                <a:hlinkClick r:id="rId2"/>
              </a:rPr>
              <a:t>technical/general-programming/finite-state-machines-and-regular-expressions-r3176</a:t>
            </a:r>
            <a:r>
              <a:rPr lang="en-US" dirty="0" smtClean="0"/>
              <a:t> 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32062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of this talk</a:t>
            </a:r>
            <a:endParaRPr lang="en-US" dirty="0"/>
          </a:p>
        </p:txBody>
      </p:sp>
      <p:pic>
        <p:nvPicPr>
          <p:cNvPr id="1026" name="Picture 2" descr="Regular Express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5230" y="2469643"/>
            <a:ext cx="3853540" cy="389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570514" y="1852933"/>
            <a:ext cx="2002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Learn to do this…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73867" y="6369351"/>
            <a:ext cx="39962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Image from </a:t>
            </a:r>
            <a:r>
              <a:rPr lang="en-US" sz="1200" dirty="0">
                <a:hlinkClick r:id="rId3"/>
              </a:rPr>
              <a:t>https://xkcd.com/208</a:t>
            </a:r>
            <a:r>
              <a:rPr lang="en-US" sz="1200" dirty="0" smtClean="0">
                <a:hlinkClick r:id="rId3"/>
              </a:rPr>
              <a:t>/</a:t>
            </a:r>
            <a:r>
              <a:rPr lang="en-US" sz="1200" dirty="0" smtClean="0"/>
              <a:t> under </a:t>
            </a:r>
            <a:r>
              <a:rPr lang="en-US" sz="1200" dirty="0" smtClean="0"/>
              <a:t>CC BY-NC 2.5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39801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74722"/>
            <a:ext cx="8229600" cy="803756"/>
          </a:xfrm>
        </p:spPr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849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74722"/>
            <a:ext cx="8229600" cy="803756"/>
          </a:xfrm>
        </p:spPr>
        <p:txBody>
          <a:bodyPr/>
          <a:lstStyle/>
          <a:p>
            <a:r>
              <a:rPr lang="en-US" dirty="0" smtClean="0"/>
              <a:t>Feedback?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265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 Slides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961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of this talk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82685" y="1852933"/>
            <a:ext cx="3178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…without falling prey to this</a:t>
            </a:r>
            <a:endParaRPr lang="en-US" dirty="0"/>
          </a:p>
        </p:txBody>
      </p:sp>
      <p:pic>
        <p:nvPicPr>
          <p:cNvPr id="5" name="Picture 2" descr="Perl Problem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2149" y="3026021"/>
            <a:ext cx="5219700" cy="195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573866" y="5141684"/>
            <a:ext cx="39962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Image from </a:t>
            </a:r>
            <a:r>
              <a:rPr lang="en-US" sz="1200" dirty="0">
                <a:hlinkClick r:id="rId3"/>
              </a:rPr>
              <a:t>https://xkcd.com/1171</a:t>
            </a:r>
            <a:r>
              <a:rPr lang="en-US" sz="1200" dirty="0" smtClean="0">
                <a:hlinkClick r:id="rId3"/>
              </a:rPr>
              <a:t>/</a:t>
            </a:r>
            <a:r>
              <a:rPr lang="en-US" sz="1200" dirty="0" smtClean="0"/>
              <a:t> under </a:t>
            </a:r>
            <a:r>
              <a:rPr lang="en-US" sz="1200" dirty="0" smtClean="0"/>
              <a:t>CC BY-NC 2.5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11567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of this talk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are regular expressions?</a:t>
            </a:r>
          </a:p>
          <a:p>
            <a:r>
              <a:rPr lang="en-US" dirty="0" smtClean="0"/>
              <a:t>What are regular expressions used for?</a:t>
            </a:r>
          </a:p>
          <a:p>
            <a:r>
              <a:rPr lang="en-US" dirty="0" smtClean="0"/>
              <a:t>How are regular expressions used with some common tools?</a:t>
            </a:r>
          </a:p>
          <a:p>
            <a:pPr lvl="1"/>
            <a:r>
              <a:rPr lang="en-US" dirty="0" smtClean="0"/>
              <a:t>Hands on!</a:t>
            </a:r>
          </a:p>
        </p:txBody>
      </p:sp>
    </p:spTree>
    <p:extLst>
      <p:ext uri="{BB962C8B-B14F-4D97-AF65-F5344CB8AC3E}">
        <p14:creationId xmlns:p14="http://schemas.microsoft.com/office/powerpoint/2010/main" val="1885548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regular expressions (regex)?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Many operations boil down to searching for strings and then Doing Something™ (printing, replacing, etc.) with that string</a:t>
            </a:r>
          </a:p>
          <a:p>
            <a:endParaRPr lang="en-US" dirty="0"/>
          </a:p>
          <a:p>
            <a:r>
              <a:rPr lang="en-US" dirty="0" smtClean="0"/>
              <a:t>Wikipedia: </a:t>
            </a:r>
            <a:r>
              <a:rPr lang="en-US" i="1" dirty="0" smtClean="0"/>
              <a:t>“A </a:t>
            </a:r>
            <a:r>
              <a:rPr lang="en-US" i="1" dirty="0"/>
              <a:t>regular </a:t>
            </a:r>
            <a:r>
              <a:rPr lang="en-US" i="1" dirty="0" smtClean="0"/>
              <a:t>expression…is </a:t>
            </a:r>
            <a:r>
              <a:rPr lang="en-US" i="1" dirty="0"/>
              <a:t>an expression used to </a:t>
            </a:r>
            <a:r>
              <a:rPr lang="en-US" b="1" i="1" dirty="0"/>
              <a:t>specify a set of strings</a:t>
            </a:r>
            <a:r>
              <a:rPr lang="en-US" i="1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36423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regular </a:t>
            </a:r>
            <a:r>
              <a:rPr lang="en-US" dirty="0" smtClean="0"/>
              <a:t>expressions?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Simplest way is to list each member of the set:</a:t>
            </a:r>
          </a:p>
          <a:p>
            <a:pPr lvl="1"/>
            <a:r>
              <a:rPr lang="en-US" dirty="0" smtClean="0"/>
              <a:t>/</a:t>
            </a:r>
            <a:r>
              <a:rPr lang="en-US" dirty="0" err="1" smtClean="0"/>
              <a:t>grey|gray</a:t>
            </a:r>
            <a:r>
              <a:rPr lang="en-US" dirty="0" smtClean="0"/>
              <a:t>/ defines the set containing the strings “grey” and “gray”</a:t>
            </a:r>
          </a:p>
          <a:p>
            <a:r>
              <a:rPr lang="en-US" b="1" dirty="0" err="1" smtClean="0"/>
              <a:t>Metacharacters</a:t>
            </a:r>
            <a:r>
              <a:rPr lang="en-US" dirty="0" smtClean="0"/>
              <a:t> let us be more concise:</a:t>
            </a:r>
            <a:endParaRPr lang="en-US" b="1" dirty="0" smtClean="0"/>
          </a:p>
          <a:p>
            <a:pPr lvl="1"/>
            <a:r>
              <a:rPr lang="en-US" dirty="0"/>
              <a:t>/</a:t>
            </a:r>
            <a:r>
              <a:rPr lang="en-US" dirty="0" smtClean="0"/>
              <a:t>gr[</a:t>
            </a:r>
            <a:r>
              <a:rPr lang="en-US" dirty="0" err="1" smtClean="0"/>
              <a:t>ea</a:t>
            </a:r>
            <a:r>
              <a:rPr lang="en-US" dirty="0" smtClean="0"/>
              <a:t>]y/ and /gr(</a:t>
            </a:r>
            <a:r>
              <a:rPr lang="en-US" dirty="0" err="1" smtClean="0"/>
              <a:t>e|a</a:t>
            </a:r>
            <a:r>
              <a:rPr lang="en-US" dirty="0" smtClean="0"/>
              <a:t>)y/ define the same set of strings!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721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regular </a:t>
            </a:r>
            <a:r>
              <a:rPr lang="en-US" dirty="0" smtClean="0"/>
              <a:t>expressions?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Metacharacters</a:t>
            </a:r>
            <a:r>
              <a:rPr lang="en-US" dirty="0" smtClean="0"/>
              <a:t> let us describe </a:t>
            </a:r>
            <a:r>
              <a:rPr lang="en-US" u="sng" dirty="0" smtClean="0"/>
              <a:t>large</a:t>
            </a:r>
            <a:r>
              <a:rPr lang="en-US" dirty="0" smtClean="0"/>
              <a:t> sets of strings based on their structure</a:t>
            </a:r>
          </a:p>
          <a:p>
            <a:pPr lvl="1"/>
            <a:r>
              <a:rPr lang="en-US" dirty="0" smtClean="0"/>
              <a:t>/</a:t>
            </a:r>
            <a:r>
              <a:rPr lang="en-US" dirty="0" err="1" smtClean="0"/>
              <a:t>Galile</a:t>
            </a:r>
            <a:r>
              <a:rPr lang="en-US" dirty="0" smtClean="0"/>
              <a:t>./ matches “</a:t>
            </a:r>
            <a:r>
              <a:rPr lang="en-US" i="1" dirty="0" smtClean="0"/>
              <a:t>Galileo,” </a:t>
            </a:r>
            <a:r>
              <a:rPr lang="en-US" dirty="0" smtClean="0"/>
              <a:t>“</a:t>
            </a:r>
            <a:r>
              <a:rPr lang="en-US" i="1" dirty="0" smtClean="0"/>
              <a:t>Galilei”, </a:t>
            </a:r>
            <a:r>
              <a:rPr lang="en-US" dirty="0" smtClean="0"/>
              <a:t>but also </a:t>
            </a:r>
            <a:r>
              <a:rPr lang="en-US" i="1" dirty="0" smtClean="0"/>
              <a:t>“Galilea,”</a:t>
            </a:r>
            <a:r>
              <a:rPr lang="en-US" dirty="0" smtClean="0"/>
              <a:t> </a:t>
            </a:r>
            <a:r>
              <a:rPr lang="en-US" i="1" dirty="0" smtClean="0"/>
              <a:t>“</a:t>
            </a:r>
            <a:r>
              <a:rPr lang="en-US" i="1" dirty="0" err="1" smtClean="0"/>
              <a:t>Galile</a:t>
            </a:r>
            <a:r>
              <a:rPr lang="en-US" i="1" dirty="0"/>
              <a:t>%</a:t>
            </a:r>
            <a:r>
              <a:rPr lang="en-US" i="1" dirty="0" smtClean="0"/>
              <a:t>”</a:t>
            </a:r>
            <a:r>
              <a:rPr lang="en-US" dirty="0" smtClean="0"/>
              <a:t>, and so on using the ‘.’ </a:t>
            </a:r>
            <a:r>
              <a:rPr lang="en-US" dirty="0" err="1" smtClean="0"/>
              <a:t>metacharacter</a:t>
            </a:r>
            <a:r>
              <a:rPr lang="en-US" dirty="0" smtClean="0"/>
              <a:t>, which stands for </a:t>
            </a:r>
            <a:r>
              <a:rPr lang="en-US" u="sng" dirty="0" smtClean="0"/>
              <a:t>any</a:t>
            </a:r>
            <a:r>
              <a:rPr lang="en-US" u="sng" dirty="0"/>
              <a:t> </a:t>
            </a:r>
            <a:r>
              <a:rPr lang="en-US" u="sng" dirty="0" smtClean="0"/>
              <a:t>single</a:t>
            </a:r>
            <a:r>
              <a:rPr lang="en-US" dirty="0" smtClean="0"/>
              <a:t> character.</a:t>
            </a:r>
          </a:p>
        </p:txBody>
      </p:sp>
    </p:spTree>
    <p:extLst>
      <p:ext uri="{BB962C8B-B14F-4D97-AF65-F5344CB8AC3E}">
        <p14:creationId xmlns:p14="http://schemas.microsoft.com/office/powerpoint/2010/main" val="1495750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regular </a:t>
            </a:r>
            <a:r>
              <a:rPr lang="en-US" dirty="0" smtClean="0"/>
              <a:t>expressions?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Metacharacters</a:t>
            </a:r>
            <a:r>
              <a:rPr lang="en-US" dirty="0" smtClean="0"/>
              <a:t> let us describe </a:t>
            </a:r>
            <a:r>
              <a:rPr lang="en-US" u="sng" dirty="0" smtClean="0"/>
              <a:t>large</a:t>
            </a:r>
            <a:r>
              <a:rPr lang="en-US" dirty="0" smtClean="0"/>
              <a:t> sets of strings based on their structure</a:t>
            </a:r>
          </a:p>
          <a:p>
            <a:pPr lvl="1"/>
            <a:r>
              <a:rPr lang="en-US" dirty="0"/>
              <a:t>/</a:t>
            </a:r>
            <a:r>
              <a:rPr lang="en-US" dirty="0" err="1"/>
              <a:t>Galile</a:t>
            </a:r>
            <a:r>
              <a:rPr lang="en-US" dirty="0"/>
              <a:t>.*/ matches </a:t>
            </a:r>
            <a:r>
              <a:rPr lang="en-US" i="1" dirty="0"/>
              <a:t>“</a:t>
            </a:r>
            <a:r>
              <a:rPr lang="en-US" i="1" dirty="0" err="1"/>
              <a:t>Galile</a:t>
            </a:r>
            <a:r>
              <a:rPr lang="en-US" i="1" dirty="0"/>
              <a:t>, Galileo, Galilei, Galileo </a:t>
            </a:r>
            <a:r>
              <a:rPr lang="en-US" i="1" dirty="0" err="1"/>
              <a:t>Galileo</a:t>
            </a:r>
            <a:r>
              <a:rPr lang="en-US" i="1" dirty="0"/>
              <a:t>, Galileo Galilei,”</a:t>
            </a:r>
            <a:r>
              <a:rPr lang="en-US" dirty="0"/>
              <a:t> etc. using the ‘*’ character, which matches </a:t>
            </a:r>
            <a:r>
              <a:rPr lang="en-US" u="sng" dirty="0"/>
              <a:t>any number of repeats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95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Metacharacters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322627"/>
              </p:ext>
            </p:extLst>
          </p:nvPr>
        </p:nvGraphicFramePr>
        <p:xfrm>
          <a:off x="521293" y="1717846"/>
          <a:ext cx="8165507" cy="4361747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75118"/>
                <a:gridCol w="3638372"/>
                <a:gridCol w="1102408"/>
                <a:gridCol w="2749609"/>
              </a:tblGrid>
              <a:tr h="359739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.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Any character 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(  )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A group </a:t>
                      </a:r>
                      <a:r>
                        <a:rPr lang="en-US" b="0" baseline="0" dirty="0" smtClean="0"/>
                        <a:t>for nesting expressions</a:t>
                      </a:r>
                      <a:endParaRPr lang="en-US" b="0" dirty="0"/>
                    </a:p>
                  </a:txBody>
                  <a:tcPr anchor="ctr"/>
                </a:tc>
              </a:tr>
              <a:tr h="88702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  ]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Group of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chars</a:t>
                      </a:r>
                      <a:r>
                        <a:rPr lang="en-US" baseline="0" dirty="0" smtClean="0"/>
                        <a:t> to match:</a:t>
                      </a:r>
                      <a:r>
                        <a:rPr lang="en-US" dirty="0" smtClean="0"/>
                        <a:t> [</a:t>
                      </a:r>
                      <a:r>
                        <a:rPr lang="en-US" dirty="0" err="1" smtClean="0"/>
                        <a:t>xXy</a:t>
                      </a:r>
                      <a:r>
                        <a:rPr lang="en-US" dirty="0" smtClean="0"/>
                        <a:t>] matches ‘x,’ ‘X’ or ‘y’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\1,</a:t>
                      </a:r>
                      <a:r>
                        <a:rPr lang="en-US" baseline="0" dirty="0" smtClean="0"/>
                        <a:t> \2, etc.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 reference to the </a:t>
                      </a:r>
                      <a:r>
                        <a:rPr lang="en-US" i="1" dirty="0" smtClean="0"/>
                        <a:t>nth</a:t>
                      </a:r>
                      <a:r>
                        <a:rPr lang="en-US" i="0" baseline="0" dirty="0" smtClean="0"/>
                        <a:t> group</a:t>
                      </a:r>
                      <a:endParaRPr lang="en-US" dirty="0"/>
                    </a:p>
                  </a:txBody>
                  <a:tcPr anchor="ctr"/>
                </a:tc>
              </a:tr>
              <a:tr h="62091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[^  ]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Group of chars </a:t>
                      </a:r>
                      <a:r>
                        <a:rPr lang="en-US" u="sng" dirty="0" smtClean="0"/>
                        <a:t>not</a:t>
                      </a:r>
                      <a:r>
                        <a:rPr lang="en-US" u="none" dirty="0" smtClean="0"/>
                        <a:t> to match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Match the preceding element 0 or more times</a:t>
                      </a:r>
                      <a:endParaRPr lang="en-US" dirty="0"/>
                    </a:p>
                  </a:txBody>
                  <a:tcPr anchor="ctr"/>
                </a:tc>
              </a:tr>
              <a:tr h="62091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^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Matches the</a:t>
                      </a:r>
                      <a:r>
                        <a:rPr lang="en-US" baseline="0" dirty="0" smtClean="0"/>
                        <a:t> start of the string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{m,</a:t>
                      </a:r>
                      <a:r>
                        <a:rPr lang="en-US" baseline="0" dirty="0" smtClean="0"/>
                        <a:t> n}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Match the preceding element at</a:t>
                      </a:r>
                      <a:r>
                        <a:rPr lang="en-US" baseline="0" dirty="0" smtClean="0"/>
                        <a:t> least m times, at most n</a:t>
                      </a:r>
                      <a:endParaRPr lang="en-US" dirty="0"/>
                    </a:p>
                  </a:txBody>
                  <a:tcPr anchor="ctr"/>
                </a:tc>
              </a:tr>
              <a:tr h="62091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Matches the end of the string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Match the preceding 0</a:t>
                      </a:r>
                      <a:r>
                        <a:rPr lang="en-US" baseline="0" dirty="0" smtClean="0"/>
                        <a:t> or 1 time</a:t>
                      </a:r>
                      <a:endParaRPr lang="en-US" dirty="0"/>
                    </a:p>
                  </a:txBody>
                  <a:tcPr anchor="ctr"/>
                </a:tc>
              </a:tr>
              <a:tr h="359739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|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Boolean OR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Match the preceding 1 or</a:t>
                      </a:r>
                      <a:r>
                        <a:rPr lang="en-US" baseline="0" dirty="0" smtClean="0"/>
                        <a:t> more times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69422" y="6079593"/>
            <a:ext cx="6669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Any of these can be matched literally by escaping them, e.g. \*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239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3" id="{F8E5B0CE-07C2-40AF-A82A-267AB57CCB32}" vid="{37FAEE6E-2312-4063-AA6B-DA4A83A430D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TAMU_jgerityTemplate</Template>
  <TotalTime>6601</TotalTime>
  <Words>704</Words>
  <Application>Microsoft Office PowerPoint</Application>
  <PresentationFormat>On-screen Show (4:3)</PresentationFormat>
  <Paragraphs>100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Miriam</vt:lpstr>
      <vt:lpstr>Office Theme</vt:lpstr>
      <vt:lpstr>Regular Expressions</vt:lpstr>
      <vt:lpstr>Scope of this talk</vt:lpstr>
      <vt:lpstr>Scope of this talk</vt:lpstr>
      <vt:lpstr>Scope of this talk</vt:lpstr>
      <vt:lpstr>What are regular expressions (regex)?</vt:lpstr>
      <vt:lpstr>What are regular expressions?</vt:lpstr>
      <vt:lpstr>What are regular expressions?</vt:lpstr>
      <vt:lpstr>What are regular expressions?</vt:lpstr>
      <vt:lpstr>Metacharacters</vt:lpstr>
      <vt:lpstr>A word on regex implementation</vt:lpstr>
      <vt:lpstr>A word on regex implementation</vt:lpstr>
      <vt:lpstr>What are regular expressions?</vt:lpstr>
      <vt:lpstr>What are regular expressions useful for?</vt:lpstr>
      <vt:lpstr>What are regular expressions useful for?</vt:lpstr>
      <vt:lpstr>Regex in Python</vt:lpstr>
      <vt:lpstr>What are regular expressions not useful for?</vt:lpstr>
      <vt:lpstr>Things I didn’t mention…</vt:lpstr>
      <vt:lpstr>Useful resources</vt:lpstr>
      <vt:lpstr>Slightly less useful resources</vt:lpstr>
      <vt:lpstr>Thank you!</vt:lpstr>
      <vt:lpstr>Feedback?</vt:lpstr>
      <vt:lpstr>Backup Slides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</dc:title>
  <dc:creator>James</dc:creator>
  <cp:lastModifiedBy>James</cp:lastModifiedBy>
  <cp:revision>92</cp:revision>
  <dcterms:created xsi:type="dcterms:W3CDTF">2016-08-22T17:05:55Z</dcterms:created>
  <dcterms:modified xsi:type="dcterms:W3CDTF">2017-01-24T05:02:35Z</dcterms:modified>
</cp:coreProperties>
</file>