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9" r:id="rId1"/>
    <p:sldMasterId id="2147483841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9" r:id="rId4"/>
    <p:sldId id="275" r:id="rId5"/>
    <p:sldId id="276" r:id="rId6"/>
    <p:sldId id="277" r:id="rId7"/>
    <p:sldId id="279" r:id="rId8"/>
    <p:sldId id="278" r:id="rId9"/>
    <p:sldId id="271" r:id="rId10"/>
    <p:sldId id="269" r:id="rId11"/>
    <p:sldId id="272" r:id="rId12"/>
    <p:sldId id="273" r:id="rId13"/>
    <p:sldId id="274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72"/>
    <p:restoredTop sz="93709"/>
  </p:normalViewPr>
  <p:slideViewPr>
    <p:cSldViewPr snapToGrid="0" snapToObjects="1">
      <p:cViewPr varScale="1">
        <p:scale>
          <a:sx n="97" d="100"/>
          <a:sy n="97" d="100"/>
        </p:scale>
        <p:origin x="6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20F7-DF72-534A-B4D0-C922E41159AD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BE0F7-C8EC-F448-BDFB-23779A2D4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45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E5339-C447-9947-BC79-8A8CB22D3A57}" type="datetimeFigureOut">
              <a:t>1/19/22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0CA82-2693-904C-B766-2BA672D050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40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0CA82-2693-904C-B766-2BA672D050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75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0CA82-2693-904C-B766-2BA672D050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06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0CA82-2693-904C-B766-2BA672D050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5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0CA82-2693-904C-B766-2BA672D050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69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0CA82-2693-904C-B766-2BA672D050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92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0CA82-2693-904C-B766-2BA672D050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2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93192" lvl="1" indent="0">
              <a:buNone/>
            </a:pPr>
            <a:r>
              <a:rPr lang="en-US" dirty="0">
                <a:latin typeface="+mn-lt"/>
                <a:cs typeface="Calibri"/>
              </a:rPr>
              <a:t>Dual-channel / dual coding theory </a:t>
            </a:r>
            <a:r>
              <a:rPr lang="en-US" sz="1200" dirty="0">
                <a:latin typeface="+mn-lt"/>
                <a:cs typeface="Calibri"/>
              </a:rPr>
              <a:t>(</a:t>
            </a:r>
            <a:r>
              <a:rPr lang="en-US" sz="1200" dirty="0" err="1">
                <a:latin typeface="+mn-lt"/>
                <a:cs typeface="Calibri"/>
              </a:rPr>
              <a:t>Paivio</a:t>
            </a:r>
            <a:r>
              <a:rPr lang="en-US" sz="1200" dirty="0">
                <a:latin typeface="+mn-lt"/>
                <a:cs typeface="Calibri"/>
              </a:rPr>
              <a:t>, 1971)</a:t>
            </a:r>
          </a:p>
          <a:p>
            <a:pPr marL="393192" lvl="1" indent="0">
              <a:buNone/>
            </a:pPr>
            <a:r>
              <a:rPr lang="en-US" dirty="0">
                <a:latin typeface="+mn-lt"/>
                <a:cs typeface="Calibri"/>
              </a:rPr>
              <a:t>Limited-capacity </a:t>
            </a:r>
            <a:r>
              <a:rPr lang="en-US" sz="1200" dirty="0">
                <a:latin typeface="+mn-lt"/>
                <a:cs typeface="Calibri"/>
              </a:rPr>
              <a:t>(from CLT)</a:t>
            </a:r>
          </a:p>
          <a:p>
            <a:pPr marL="393192" lvl="1" indent="0">
              <a:buNone/>
            </a:pPr>
            <a:r>
              <a:rPr lang="en-US" dirty="0">
                <a:latin typeface="+mn-lt"/>
                <a:cs typeface="Calibri"/>
              </a:rPr>
              <a:t>Active-learning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0CA82-2693-904C-B766-2BA672D050AF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15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93192" lvl="1" indent="0">
              <a:buNone/>
            </a:pPr>
            <a:r>
              <a:rPr lang="en-US" dirty="0">
                <a:latin typeface="+mn-lt"/>
                <a:cs typeface="Calibri"/>
              </a:rPr>
              <a:t>Dual-channel / dual coding theory </a:t>
            </a:r>
            <a:r>
              <a:rPr lang="en-US" sz="1200" dirty="0">
                <a:latin typeface="+mn-lt"/>
                <a:cs typeface="Calibri"/>
              </a:rPr>
              <a:t>(</a:t>
            </a:r>
            <a:r>
              <a:rPr lang="en-US" sz="1200" dirty="0" err="1">
                <a:latin typeface="+mn-lt"/>
                <a:cs typeface="Calibri"/>
              </a:rPr>
              <a:t>Paivio</a:t>
            </a:r>
            <a:r>
              <a:rPr lang="en-US" sz="1200" dirty="0">
                <a:latin typeface="+mn-lt"/>
                <a:cs typeface="Calibri"/>
              </a:rPr>
              <a:t>, 1971)</a:t>
            </a:r>
          </a:p>
          <a:p>
            <a:pPr marL="393192" lvl="1" indent="0">
              <a:buNone/>
            </a:pPr>
            <a:r>
              <a:rPr lang="en-US" dirty="0">
                <a:latin typeface="+mn-lt"/>
                <a:cs typeface="Calibri"/>
              </a:rPr>
              <a:t>Limited-capacity </a:t>
            </a:r>
            <a:r>
              <a:rPr lang="en-US" sz="1200" dirty="0">
                <a:latin typeface="+mn-lt"/>
                <a:cs typeface="Calibri"/>
              </a:rPr>
              <a:t>(from CLT)</a:t>
            </a:r>
          </a:p>
          <a:p>
            <a:pPr marL="393192" lvl="1" indent="0">
              <a:buNone/>
            </a:pPr>
            <a:r>
              <a:rPr lang="en-US" dirty="0">
                <a:latin typeface="+mn-lt"/>
                <a:cs typeface="Calibri"/>
              </a:rPr>
              <a:t>Active-learning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0CA82-2693-904C-B766-2BA672D050AF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15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93192" lvl="1" indent="0">
              <a:buNone/>
            </a:pPr>
            <a:r>
              <a:rPr lang="en-US" dirty="0">
                <a:latin typeface="+mn-lt"/>
                <a:cs typeface="Calibri"/>
              </a:rPr>
              <a:t>Dual-channel / dual coding theory </a:t>
            </a:r>
            <a:r>
              <a:rPr lang="en-US" sz="1200" dirty="0">
                <a:latin typeface="+mn-lt"/>
                <a:cs typeface="Calibri"/>
              </a:rPr>
              <a:t>(</a:t>
            </a:r>
            <a:r>
              <a:rPr lang="en-US" sz="1200" dirty="0" err="1">
                <a:latin typeface="+mn-lt"/>
                <a:cs typeface="Calibri"/>
              </a:rPr>
              <a:t>Paivio</a:t>
            </a:r>
            <a:r>
              <a:rPr lang="en-US" sz="1200" dirty="0">
                <a:latin typeface="+mn-lt"/>
                <a:cs typeface="Calibri"/>
              </a:rPr>
              <a:t>, 1971)</a:t>
            </a:r>
          </a:p>
          <a:p>
            <a:pPr marL="393192" lvl="1" indent="0">
              <a:buNone/>
            </a:pPr>
            <a:r>
              <a:rPr lang="en-US" dirty="0">
                <a:latin typeface="+mn-lt"/>
                <a:cs typeface="Calibri"/>
              </a:rPr>
              <a:t>Limited-capacity </a:t>
            </a:r>
            <a:r>
              <a:rPr lang="en-US" sz="1200" dirty="0">
                <a:latin typeface="+mn-lt"/>
                <a:cs typeface="Calibri"/>
              </a:rPr>
              <a:t>(from CLT)</a:t>
            </a:r>
          </a:p>
          <a:p>
            <a:pPr marL="393192" lvl="1" indent="0">
              <a:buNone/>
            </a:pPr>
            <a:r>
              <a:rPr lang="en-US" dirty="0">
                <a:latin typeface="+mn-lt"/>
                <a:cs typeface="Calibri"/>
              </a:rPr>
              <a:t>Active-learning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0CA82-2693-904C-B766-2BA672D050AF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15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9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9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2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963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8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6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9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1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9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99A4-0A3E-C241-83FE-D07B2FBA788C}" type="datetimeFigureOut">
              <a:t>1/19/22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016C-4039-E948-A8DF-08B3E1340F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6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A99A4-0A3E-C241-83FE-D07B2FBA788C}" type="datetimeFigureOut"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0016C-4039-E948-A8DF-08B3E1340F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2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B360948-2BE7-784C-84F6-20D3A28F2D9A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CE791BC-1799-9E4E-B3BE-0BBED08867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view-source:https://drglenngsmith.github.io/WP1/" TargetMode="External"/><Relationship Id="rId3" Type="http://schemas.openxmlformats.org/officeDocument/2006/relationships/hyperlink" Target="https://www.w3schools.com/cssref/tryit.asp?filename=trycss_sel_element" TargetMode="External"/><Relationship Id="rId7" Type="http://schemas.openxmlformats.org/officeDocument/2006/relationships/hyperlink" Target="https://www.w3schools.com/css/tryit.asp?filename=trycss_syntax_eleme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w3schools.com/cssref/tryit.asp?filename=trycss_sel_all" TargetMode="External"/><Relationship Id="rId5" Type="http://schemas.openxmlformats.org/officeDocument/2006/relationships/hyperlink" Target="https://www.w3schools.com/cssref/tryit.asp?filename=trycss_sel_class" TargetMode="External"/><Relationship Id="rId4" Type="http://schemas.openxmlformats.org/officeDocument/2006/relationships/hyperlink" Target="https://www.w3schools.com/cssref/tryit.asp?filename=trycss_sel_i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1 - Web Programming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Styling across web pages, also starting visual design</a:t>
            </a:r>
          </a:p>
        </p:txBody>
      </p:sp>
    </p:spTree>
    <p:extLst>
      <p:ext uri="{BB962C8B-B14F-4D97-AF65-F5344CB8AC3E}">
        <p14:creationId xmlns:p14="http://schemas.microsoft.com/office/powerpoint/2010/main" val="4124835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Cognitive-Affective Theory of Learning with Media (CATLM)</a:t>
            </a:r>
            <a:br>
              <a:rPr lang="en-US" sz="3200" dirty="0"/>
            </a:br>
            <a:r>
              <a:rPr lang="en-US" sz="1800" dirty="0"/>
              <a:t>(Moreno, 2007; Mayer &amp; Moreno, 2009)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57200" y="2228840"/>
            <a:ext cx="82677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8942" lvl="1" indent="-285750">
              <a:buFont typeface="Arial"/>
              <a:buChar char="•"/>
            </a:pPr>
            <a:r>
              <a:rPr lang="en-US" sz="2400" dirty="0">
                <a:cs typeface="Arial" panose="020B0604020202020204" pitchFamily="34" charset="0"/>
              </a:rPr>
              <a:t>Motivational factors mediate learning by increasing/decreasing cognitive engagement.</a:t>
            </a:r>
          </a:p>
          <a:p>
            <a:pPr marL="678942" lvl="1" indent="-285750">
              <a:buFont typeface="Arial"/>
              <a:buChar char="•"/>
            </a:pPr>
            <a:endParaRPr lang="en-US" sz="2400" dirty="0">
              <a:cs typeface="Arial" panose="020B0604020202020204" pitchFamily="34" charset="0"/>
            </a:endParaRPr>
          </a:p>
          <a:p>
            <a:pPr marL="678942" lvl="1" indent="-285750">
              <a:buFont typeface="Arial"/>
              <a:buChar char="•"/>
            </a:pPr>
            <a:r>
              <a:rPr lang="en-US" sz="2400" dirty="0">
                <a:cs typeface="Arial" panose="020B0604020202020204" pitchFamily="34" charset="0"/>
              </a:rPr>
              <a:t>Metacognitive factors mediate learning by regulating cognitive and affective processing.</a:t>
            </a:r>
          </a:p>
          <a:p>
            <a:pPr marL="678942" lvl="1" indent="-285750">
              <a:buFont typeface="Arial"/>
              <a:buChar char="•"/>
            </a:pPr>
            <a:endParaRPr lang="en-US" sz="2400" dirty="0">
              <a:cs typeface="Arial" panose="020B0604020202020204" pitchFamily="34" charset="0"/>
            </a:endParaRPr>
          </a:p>
          <a:p>
            <a:pPr marL="678942" lvl="1" indent="-285750">
              <a:buFont typeface="Arial"/>
              <a:buChar char="•"/>
            </a:pPr>
            <a:r>
              <a:rPr lang="en-US" sz="2400" dirty="0">
                <a:cs typeface="Arial" panose="020B0604020202020204" pitchFamily="34" charset="0"/>
              </a:rPr>
              <a:t>Differences in learners prior knowledge, and abilities may affects how much is learned with specific media.</a:t>
            </a:r>
          </a:p>
        </p:txBody>
      </p:sp>
    </p:spTree>
    <p:extLst>
      <p:ext uri="{BB962C8B-B14F-4D97-AF65-F5344CB8AC3E}">
        <p14:creationId xmlns:p14="http://schemas.microsoft.com/office/powerpoint/2010/main" val="1990978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0B739-9DDD-8940-B261-2A214D9E8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8AD06-E07B-4B41-A632-3F4011319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48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CDAD-D249-2F46-8D38-FF1A314A8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4350-29E1-144D-9FBD-451B984D8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88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Multimedia Design Principles </a:t>
            </a:r>
            <a:r>
              <a:rPr lang="en-US" sz="1200"/>
              <a:t>(summary)</a:t>
            </a:r>
            <a:br>
              <a:rPr lang="en-US" sz="3200"/>
            </a:br>
            <a:endParaRPr lang="en-US" sz="320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46101"/>
              </p:ext>
            </p:extLst>
          </p:nvPr>
        </p:nvGraphicFramePr>
        <p:xfrm>
          <a:off x="152400" y="1333497"/>
          <a:ext cx="8839200" cy="49419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191">
                <a:tc gridSpan="2"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Extraneous (extraneous</a:t>
                      </a:r>
                      <a:r>
                        <a:rPr lang="en-US" sz="1400" b="0" baseline="0" dirty="0">
                          <a:latin typeface="+mj-lt"/>
                        </a:rPr>
                        <a:t> cognitive load) processing (reduce)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87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Coherence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Exclude extraneous materials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7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Signaling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Include</a:t>
                      </a:r>
                      <a:r>
                        <a:rPr lang="en-US" sz="1400" baseline="0" dirty="0">
                          <a:latin typeface="+mj-lt"/>
                        </a:rPr>
                        <a:t> cues that highlight the organization of essential material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7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Redundancy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Avoid</a:t>
                      </a:r>
                      <a:r>
                        <a:rPr lang="en-US" sz="1400" baseline="0" dirty="0">
                          <a:latin typeface="+mj-lt"/>
                        </a:rPr>
                        <a:t> redundant narration and text information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7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Spatial</a:t>
                      </a:r>
                      <a:r>
                        <a:rPr lang="en-US" sz="1400" b="0" baseline="0" dirty="0">
                          <a:latin typeface="+mj-lt"/>
                        </a:rPr>
                        <a:t> contiguity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Place pictures</a:t>
                      </a:r>
                      <a:r>
                        <a:rPr lang="en-US" sz="1400" baseline="0" dirty="0">
                          <a:latin typeface="+mj-lt"/>
                        </a:rPr>
                        <a:t> and corresponding words next to each other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018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Temporal contiguity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Present pictures and corresponding words at the</a:t>
                      </a:r>
                      <a:r>
                        <a:rPr lang="en-US" sz="1400" baseline="0" dirty="0">
                          <a:latin typeface="+mj-lt"/>
                        </a:rPr>
                        <a:t> same time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381">
                <a:tc gridSpan="2"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Essential</a:t>
                      </a:r>
                      <a:r>
                        <a:rPr lang="en-US" sz="1400" b="0" baseline="0" dirty="0">
                          <a:latin typeface="+mj-lt"/>
                        </a:rPr>
                        <a:t> processing (intrinsic cognitive load) processing (increase)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359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Segmenting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Use user-paced</a:t>
                      </a:r>
                      <a:r>
                        <a:rPr lang="en-US" sz="1400" baseline="0" dirty="0">
                          <a:latin typeface="+mj-lt"/>
                        </a:rPr>
                        <a:t> segments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7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Pre-training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Introduce</a:t>
                      </a:r>
                      <a:r>
                        <a:rPr lang="en-US" sz="1400" baseline="0" dirty="0">
                          <a:latin typeface="+mj-lt"/>
                        </a:rPr>
                        <a:t> names and characteristics of main concepts beforehand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742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Modality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Use pictures and spoken words instead</a:t>
                      </a:r>
                      <a:r>
                        <a:rPr lang="en-US" sz="1400" b="0" baseline="0" dirty="0">
                          <a:latin typeface="+mj-lt"/>
                        </a:rPr>
                        <a:t> of pictures and written words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509">
                <a:tc gridSpan="2"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Generative</a:t>
                      </a:r>
                      <a:r>
                        <a:rPr lang="en-US" sz="1400" b="0" baseline="0" dirty="0">
                          <a:latin typeface="+mj-lt"/>
                        </a:rPr>
                        <a:t> (germane cognitive load) processing (increase)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679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Multimedia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Use words</a:t>
                      </a:r>
                      <a:r>
                        <a:rPr lang="en-US" sz="1400" b="0" baseline="0" dirty="0">
                          <a:latin typeface="+mj-lt"/>
                        </a:rPr>
                        <a:t> and pictures instead of just words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7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Personalization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Use conversation</a:t>
                      </a:r>
                      <a:r>
                        <a:rPr lang="en-US" sz="1400" b="0" baseline="0" dirty="0">
                          <a:latin typeface="+mj-lt"/>
                        </a:rPr>
                        <a:t> style instead of formal style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70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Voice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Use</a:t>
                      </a:r>
                      <a:r>
                        <a:rPr lang="en-US" sz="1400" b="0" baseline="0" dirty="0">
                          <a:latin typeface="+mj-lt"/>
                        </a:rPr>
                        <a:t> friendly human voice instead of computer generated voice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45018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Embodiment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</a:rPr>
                        <a:t>Design</a:t>
                      </a:r>
                      <a:r>
                        <a:rPr lang="en-US" sz="1400" b="0" baseline="0" dirty="0">
                          <a:latin typeface="+mj-lt"/>
                        </a:rPr>
                        <a:t> agents with human like gesturing, movement, eye contact and facial expressions</a:t>
                      </a:r>
                      <a:endParaRPr lang="en-US" sz="1400" b="0" dirty="0">
                        <a:latin typeface="+mj-lt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212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 ?</a:t>
            </a:r>
          </a:p>
          <a:p>
            <a:r>
              <a:rPr lang="en-US" dirty="0"/>
              <a:t>       ?</a:t>
            </a:r>
          </a:p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8053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Recording on</a:t>
            </a:r>
          </a:p>
          <a:p>
            <a:r>
              <a:rPr lang="en-US" dirty="0"/>
              <a:t>How did it go last week? </a:t>
            </a:r>
          </a:p>
          <a:p>
            <a:r>
              <a:rPr lang="en-US" dirty="0"/>
              <a:t>Did you get GitHub? Help with that.</a:t>
            </a:r>
          </a:p>
          <a:p>
            <a:pPr marL="349250" lvl="1" indent="-34925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dirty="0"/>
              <a:t>Content, CSS: Walk through code, Be the computer. </a:t>
            </a:r>
          </a:p>
          <a:p>
            <a:pPr marL="349250" lvl="1" indent="-34925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dirty="0"/>
              <a:t>Homework</a:t>
            </a:r>
          </a:p>
          <a:p>
            <a:r>
              <a:rPr lang="en-US" dirty="0"/>
              <a:t>Visual Design</a:t>
            </a:r>
          </a:p>
          <a:p>
            <a:r>
              <a:rPr lang="en-US" dirty="0"/>
              <a:t>Briefly go through the web pages HMK 0, Home work Week 0 </a:t>
            </a:r>
            <a:r>
              <a:rPr lang="en-US"/>
              <a:t>critiquingd</a:t>
            </a:r>
            <a:endParaRPr lang="en-US" dirty="0"/>
          </a:p>
          <a:p>
            <a:pPr marL="349250" lvl="1" indent="-34925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dirty="0"/>
              <a:t>If time now, else next week: Functional design: Cognitive load</a:t>
            </a:r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8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dirty="0"/>
              <a:t>Recording on</a:t>
            </a:r>
          </a:p>
          <a:p>
            <a:r>
              <a:rPr lang="en-US" dirty="0"/>
              <a:t>How did it go last week? </a:t>
            </a:r>
          </a:p>
          <a:p>
            <a:r>
              <a:rPr lang="en-US" dirty="0"/>
              <a:t>Did you get GitHub? Help with that.</a:t>
            </a:r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6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marL="349250" lvl="1" indent="-34925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dirty="0"/>
              <a:t>Content, CSS: Walk through code, Be the computer. </a:t>
            </a:r>
          </a:p>
          <a:p>
            <a:pPr marL="349250" lvl="1" indent="-34925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dirty="0"/>
              <a:t>CSS selectors</a:t>
            </a:r>
          </a:p>
          <a:p>
            <a:pPr marL="927100" lvl="3" indent="-349250">
              <a:spcBef>
                <a:spcPts val="2000"/>
              </a:spcBef>
            </a:pPr>
            <a:r>
              <a:rPr lang="en-US" sz="2000" dirty="0">
                <a:hlinkClick r:id="rId3"/>
              </a:rPr>
              <a:t>element selector</a:t>
            </a:r>
            <a:endParaRPr lang="en-US" sz="2000" dirty="0"/>
          </a:p>
          <a:p>
            <a:pPr marL="927100" lvl="3" indent="-349250">
              <a:spcBef>
                <a:spcPts val="2000"/>
              </a:spcBef>
            </a:pPr>
            <a:r>
              <a:rPr lang="en-US" sz="2000" dirty="0">
                <a:hlinkClick r:id="rId4"/>
              </a:rPr>
              <a:t>Id selector</a:t>
            </a:r>
            <a:endParaRPr lang="en-US" sz="2000" dirty="0"/>
          </a:p>
          <a:p>
            <a:pPr marL="927100" lvl="3" indent="-349250">
              <a:spcBef>
                <a:spcPts val="2000"/>
              </a:spcBef>
            </a:pPr>
            <a:r>
              <a:rPr lang="en-US" sz="2000" dirty="0">
                <a:hlinkClick r:id="rId5"/>
              </a:rPr>
              <a:t>Class selector</a:t>
            </a:r>
            <a:endParaRPr lang="en-US" sz="2000" dirty="0"/>
          </a:p>
          <a:p>
            <a:pPr marL="927100" lvl="3" indent="-349250">
              <a:spcBef>
                <a:spcPts val="2000"/>
              </a:spcBef>
            </a:pPr>
            <a:r>
              <a:rPr lang="en-US" sz="2000" dirty="0">
                <a:hlinkClick r:id="rId6"/>
              </a:rPr>
              <a:t>Universal selector</a:t>
            </a:r>
            <a:endParaRPr lang="en-US" sz="2000" dirty="0"/>
          </a:p>
          <a:p>
            <a:pPr marL="927100" lvl="3" indent="-349250">
              <a:spcBef>
                <a:spcPts val="2000"/>
              </a:spcBef>
            </a:pPr>
            <a:r>
              <a:rPr lang="en-US" sz="2000" dirty="0">
                <a:hlinkClick r:id="rId7"/>
              </a:rPr>
              <a:t>Grouping selectors</a:t>
            </a:r>
            <a:endParaRPr lang="en-US" sz="2000" dirty="0"/>
          </a:p>
          <a:p>
            <a:pPr marL="927100" lvl="3" indent="-349250">
              <a:spcBef>
                <a:spcPts val="2000"/>
              </a:spcBef>
            </a:pPr>
            <a:r>
              <a:rPr lang="en-US" sz="2000" dirty="0">
                <a:hlinkClick r:id="rId8"/>
              </a:rPr>
              <a:t>CSS include file</a:t>
            </a:r>
            <a:endParaRPr lang="en-US" sz="2400" dirty="0"/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4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marL="349250" lvl="1" indent="-34925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dirty="0"/>
              <a:t>Homework this week </a:t>
            </a:r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5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Fonts (2-3, thematically related to content)</a:t>
            </a:r>
          </a:p>
          <a:p>
            <a:pPr lvl="1"/>
            <a:r>
              <a:rPr lang="en-US" dirty="0"/>
              <a:t>Simplicity of design (minimize implied lines). </a:t>
            </a:r>
          </a:p>
          <a:p>
            <a:pPr lvl="1"/>
            <a:r>
              <a:rPr lang="en-US" dirty="0"/>
              <a:t>Color schemes (analogous, complementary, etc.)</a:t>
            </a:r>
          </a:p>
          <a:p>
            <a:pPr lvl="1"/>
            <a:r>
              <a:rPr lang="en-US" dirty="0"/>
              <a:t>Balance, harmony, visual interest</a:t>
            </a:r>
            <a:endParaRPr lang="en-US" sz="2400" dirty="0"/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935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sz="2400" dirty="0"/>
              <a:t>Briefly go through the web pages HMK 0, Home work Week 0 critiquing</a:t>
            </a:r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79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Functional Design: Cognitive Load Theory (CLT)</a:t>
            </a:r>
            <a:br>
              <a:rPr lang="en-US" sz="3600" dirty="0"/>
            </a:br>
            <a:r>
              <a:rPr lang="en-US" sz="1200" dirty="0"/>
              <a:t>(Sweller, 1988)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57200" y="2228840"/>
            <a:ext cx="82677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192" lvl="1" indent="0">
              <a:buNone/>
            </a:pPr>
            <a:r>
              <a:rPr lang="en-US" sz="2400" dirty="0">
                <a:latin typeface="Calibri"/>
                <a:cs typeface="Calibri"/>
              </a:rPr>
              <a:t>Working (short-term) and long-term primary memory types</a:t>
            </a:r>
          </a:p>
          <a:p>
            <a:pPr marL="393192" lvl="1" indent="0"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678942" lvl="1" indent="-285750">
              <a:buFont typeface="Arial"/>
              <a:buChar char="•"/>
            </a:pPr>
            <a:r>
              <a:rPr lang="en-US" sz="2400" dirty="0">
                <a:cs typeface="Arial" panose="020B0604020202020204" pitchFamily="34" charset="0"/>
              </a:rPr>
              <a:t>Limited capacity of working memory</a:t>
            </a:r>
          </a:p>
          <a:p>
            <a:pPr marL="678942" lvl="1" indent="-285750">
              <a:buFont typeface="Arial"/>
              <a:buChar char="•"/>
            </a:pPr>
            <a:endParaRPr lang="en-US" sz="2400" dirty="0">
              <a:cs typeface="Arial" panose="020B0604020202020204" pitchFamily="34" charset="0"/>
            </a:endParaRPr>
          </a:p>
          <a:p>
            <a:pPr marL="678942" lvl="1" indent="-285750">
              <a:buFont typeface="Arial"/>
              <a:buChar char="•"/>
            </a:pPr>
            <a:r>
              <a:rPr lang="en-US" sz="2400" dirty="0">
                <a:cs typeface="Arial" panose="020B0604020202020204" pitchFamily="34" charset="0"/>
              </a:rPr>
              <a:t>Three types of cognitive loads:</a:t>
            </a:r>
          </a:p>
          <a:p>
            <a:pPr marL="678942" lvl="1" indent="-285750">
              <a:buFont typeface="Arial"/>
              <a:buChar char="•"/>
            </a:pPr>
            <a:endParaRPr lang="en-US" sz="1600" dirty="0">
              <a:cs typeface="Arial" panose="020B0604020202020204" pitchFamily="34" charset="0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cs typeface="Arial" panose="020B0604020202020204" pitchFamily="34" charset="0"/>
              </a:rPr>
              <a:t>intrinsic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cs typeface="Arial" panose="020B0604020202020204" pitchFamily="34" charset="0"/>
              </a:rPr>
              <a:t>extraneous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cs typeface="Arial" panose="020B0604020202020204" pitchFamily="34" charset="0"/>
              </a:rPr>
              <a:t>germane</a:t>
            </a:r>
          </a:p>
        </p:txBody>
      </p:sp>
    </p:spTree>
    <p:extLst>
      <p:ext uri="{BB962C8B-B14F-4D97-AF65-F5344CB8AC3E}">
        <p14:creationId xmlns:p14="http://schemas.microsoft.com/office/powerpoint/2010/main" val="99327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Cognitive Theory of </a:t>
            </a:r>
            <a:br>
              <a:rPr lang="en-US" sz="3200" dirty="0"/>
            </a:br>
            <a:r>
              <a:rPr lang="en-US" sz="3200" dirty="0"/>
              <a:t>Multimedia Learning</a:t>
            </a:r>
            <a:br>
              <a:rPr lang="en-US" sz="3200" dirty="0"/>
            </a:br>
            <a:r>
              <a:rPr lang="en-US" sz="1200" dirty="0"/>
              <a:t>(Mayer 2001-2009)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262802"/>
              </p:ext>
            </p:extLst>
          </p:nvPr>
        </p:nvGraphicFramePr>
        <p:xfrm>
          <a:off x="234949" y="1676400"/>
          <a:ext cx="8680450" cy="420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5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67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67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Caused by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Learning</a:t>
                      </a:r>
                      <a:r>
                        <a:rPr lang="en-US" sz="1400" baseline="0" dirty="0"/>
                        <a:t> process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Example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Cognitive load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400" dirty="0"/>
                        <a:t>Extraneous processing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Cognitive processing that is not related to instructional</a:t>
                      </a:r>
                      <a:r>
                        <a:rPr lang="en-US" sz="1400" baseline="0" dirty="0"/>
                        <a:t> goal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Poor instructional</a:t>
                      </a:r>
                      <a:r>
                        <a:rPr lang="en-US" sz="1400" baseline="0" dirty="0"/>
                        <a:t> design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None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Focusing on irrelevant pictures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Analogous</a:t>
                      </a:r>
                      <a:r>
                        <a:rPr lang="en-US" sz="1400" baseline="0" dirty="0"/>
                        <a:t> to extraneous cognitive load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Essential</a:t>
                      </a:r>
                      <a:r>
                        <a:rPr lang="en-US" sz="1400" baseline="0" dirty="0"/>
                        <a:t> processing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Cognitive processing to represent</a:t>
                      </a:r>
                      <a:r>
                        <a:rPr lang="en-US" sz="1400" baseline="0" dirty="0"/>
                        <a:t> the essential  presented material in working memory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Complexity</a:t>
                      </a:r>
                      <a:r>
                        <a:rPr lang="en-US" sz="1400" baseline="0" dirty="0"/>
                        <a:t> of the material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Memorizing the description</a:t>
                      </a:r>
                      <a:r>
                        <a:rPr lang="en-US" sz="1400" baseline="0" dirty="0"/>
                        <a:t> of essential processing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Analogous to intrinsic cognitive 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Generative processing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Cognitive processing aimed</a:t>
                      </a:r>
                      <a:r>
                        <a:rPr lang="en-US" sz="1400" b="0" baseline="0" dirty="0"/>
                        <a:t> at making sense of the material</a:t>
                      </a:r>
                      <a:endParaRPr lang="en-US" sz="1400" b="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Motivation</a:t>
                      </a:r>
                      <a:r>
                        <a:rPr lang="en-US" sz="1400" b="0" dirty="0"/>
                        <a:t> to learn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Organizing and integrating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Explaining</a:t>
                      </a:r>
                      <a:r>
                        <a:rPr lang="en-US" sz="1400" b="0" baseline="0" dirty="0"/>
                        <a:t> generative processing in ones’ own words</a:t>
                      </a:r>
                      <a:endParaRPr lang="en-US" sz="1400" b="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Analogous to germane cognitive load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43256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1736</TotalTime>
  <Words>591</Words>
  <Application>Microsoft Macintosh PowerPoint</Application>
  <PresentationFormat>On-screen Show (4:3)</PresentationFormat>
  <Paragraphs>144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News Gothic MT</vt:lpstr>
      <vt:lpstr>Wingdings 2</vt:lpstr>
      <vt:lpstr>Custom Design</vt:lpstr>
      <vt:lpstr>1_Breeze</vt:lpstr>
      <vt:lpstr>Week 1 - Web Programming I</vt:lpstr>
      <vt:lpstr>Agenda</vt:lpstr>
      <vt:lpstr>Start</vt:lpstr>
      <vt:lpstr>Agenda</vt:lpstr>
      <vt:lpstr>Homework</vt:lpstr>
      <vt:lpstr>Visual Design</vt:lpstr>
      <vt:lpstr>Critique</vt:lpstr>
      <vt:lpstr>Functional Design: Cognitive Load Theory (CLT) (Sweller, 1988) </vt:lpstr>
      <vt:lpstr>Cognitive Theory of  Multimedia Learning (Mayer 2001-2009)</vt:lpstr>
      <vt:lpstr>Cognitive-Affective Theory of Learning with Media (CATLM) (Moreno, 2007; Mayer &amp; Moreno, 2009)</vt:lpstr>
      <vt:lpstr>PowerPoint Presentation</vt:lpstr>
      <vt:lpstr>PowerPoint Presentation</vt:lpstr>
      <vt:lpstr>Multimedia Design Principles (summary) </vt:lpstr>
      <vt:lpstr>Questions</vt:lpstr>
    </vt:vector>
  </TitlesOfParts>
  <Company>University of South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EME 6930 Web Prog I</dc:title>
  <dc:creator>Glenn Smith</dc:creator>
  <cp:lastModifiedBy>Glenn Smith</cp:lastModifiedBy>
  <cp:revision>138</cp:revision>
  <cp:lastPrinted>2017-01-11T18:59:53Z</cp:lastPrinted>
  <dcterms:created xsi:type="dcterms:W3CDTF">2012-01-11T21:02:37Z</dcterms:created>
  <dcterms:modified xsi:type="dcterms:W3CDTF">2022-01-19T21:59:26Z</dcterms:modified>
</cp:coreProperties>
</file>