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sldIdLst>
    <p:sldId id="256" r:id="rId2"/>
    <p:sldId id="258" r:id="rId3"/>
    <p:sldId id="271" r:id="rId4"/>
    <p:sldId id="272" r:id="rId5"/>
    <p:sldId id="273" r:id="rId6"/>
    <p:sldId id="279" r:id="rId7"/>
    <p:sldId id="261" r:id="rId8"/>
    <p:sldId id="270" r:id="rId9"/>
    <p:sldId id="269" r:id="rId10"/>
    <p:sldId id="259" r:id="rId11"/>
    <p:sldId id="274" r:id="rId12"/>
    <p:sldId id="275" r:id="rId13"/>
    <p:sldId id="277" r:id="rId14"/>
    <p:sldId id="278" r:id="rId15"/>
    <p:sldId id="276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k%20Lee\Desktop\&#38642;&#31471;mid_temp\&#32113;&#35336;&#36039;&#2600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工作表1!$B$2:$B$41</c:f>
              <c:numCache>
                <c:formatCode>General</c:formatCode>
                <c:ptCount val="40"/>
                <c:pt idx="0">
                  <c:v>1.5622854232788003E-2</c:v>
                </c:pt>
                <c:pt idx="1">
                  <c:v>198.77746319770779</c:v>
                </c:pt>
                <c:pt idx="2">
                  <c:v>0.28126430511500189</c:v>
                </c:pt>
                <c:pt idx="3">
                  <c:v>0</c:v>
                </c:pt>
                <c:pt idx="4">
                  <c:v>0</c:v>
                </c:pt>
                <c:pt idx="5">
                  <c:v>139.57493138313302</c:v>
                </c:pt>
                <c:pt idx="6">
                  <c:v>0.25001263618395342</c:v>
                </c:pt>
                <c:pt idx="7">
                  <c:v>0</c:v>
                </c:pt>
                <c:pt idx="8">
                  <c:v>0</c:v>
                </c:pt>
                <c:pt idx="9">
                  <c:v>54.395228147506998</c:v>
                </c:pt>
                <c:pt idx="10">
                  <c:v>0.26564168930099186</c:v>
                </c:pt>
                <c:pt idx="11">
                  <c:v>0</c:v>
                </c:pt>
                <c:pt idx="12">
                  <c:v>0</c:v>
                </c:pt>
                <c:pt idx="13">
                  <c:v>39.014525890350001</c:v>
                </c:pt>
                <c:pt idx="14">
                  <c:v>0.26564335823002239</c:v>
                </c:pt>
                <c:pt idx="15">
                  <c:v>0</c:v>
                </c:pt>
                <c:pt idx="16">
                  <c:v>0</c:v>
                </c:pt>
                <c:pt idx="17">
                  <c:v>38.098438739777009</c:v>
                </c:pt>
                <c:pt idx="18">
                  <c:v>0.23438954353298413</c:v>
                </c:pt>
                <c:pt idx="19">
                  <c:v>1.5628576279027584E-2</c:v>
                </c:pt>
                <c:pt idx="20">
                  <c:v>0</c:v>
                </c:pt>
                <c:pt idx="21">
                  <c:v>37.443492412566968</c:v>
                </c:pt>
                <c:pt idx="22">
                  <c:v>0.28126454353400732</c:v>
                </c:pt>
                <c:pt idx="23">
                  <c:v>0</c:v>
                </c:pt>
                <c:pt idx="24">
                  <c:v>0</c:v>
                </c:pt>
                <c:pt idx="25">
                  <c:v>36.64340043067898</c:v>
                </c:pt>
                <c:pt idx="26">
                  <c:v>0.2658174037929939</c:v>
                </c:pt>
                <c:pt idx="27">
                  <c:v>0</c:v>
                </c:pt>
                <c:pt idx="28">
                  <c:v>0</c:v>
                </c:pt>
                <c:pt idx="29">
                  <c:v>36.271081447602</c:v>
                </c:pt>
                <c:pt idx="30">
                  <c:v>0.26563787460304411</c:v>
                </c:pt>
                <c:pt idx="31">
                  <c:v>0</c:v>
                </c:pt>
                <c:pt idx="32">
                  <c:v>1.5626430511019862E-2</c:v>
                </c:pt>
                <c:pt idx="33">
                  <c:v>35.410736322402954</c:v>
                </c:pt>
                <c:pt idx="34">
                  <c:v>0.26563930511497347</c:v>
                </c:pt>
                <c:pt idx="35">
                  <c:v>0</c:v>
                </c:pt>
                <c:pt idx="36">
                  <c:v>1.5625E-2</c:v>
                </c:pt>
                <c:pt idx="37">
                  <c:v>35.389299631119002</c:v>
                </c:pt>
                <c:pt idx="38">
                  <c:v>0.23447966575599821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2F-4979-B1F4-A47F2B5A8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3701824"/>
        <c:axId val="1683702656"/>
      </c:lineChart>
      <c:catAx>
        <c:axId val="168370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時間點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83702656"/>
        <c:crosses val="autoZero"/>
        <c:auto val="1"/>
        <c:lblAlgn val="ctr"/>
        <c:lblOffset val="100"/>
        <c:noMultiLvlLbl val="0"/>
      </c:catAx>
      <c:valAx>
        <c:axId val="16837026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花費時間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8370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4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98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33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9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58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53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1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5578" y="601656"/>
            <a:ext cx="10668000" cy="225820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新細明體"/>
                <a:ea typeface="新細明體"/>
              </a:rPr>
              <a:t>雲端運算程式設計期中</a:t>
            </a:r>
            <a:r>
              <a:rPr lang="zh-TW" altLang="en-US" dirty="0" smtClean="0">
                <a:latin typeface="新細明體"/>
                <a:ea typeface="新細明體"/>
              </a:rPr>
              <a:t>報告</a:t>
            </a:r>
            <a:r>
              <a:rPr lang="en-US" altLang="zh-TW" dirty="0" smtClean="0">
                <a:latin typeface="新細明體"/>
                <a:ea typeface="新細明體"/>
              </a:rPr>
              <a:t/>
            </a:r>
            <a:br>
              <a:rPr lang="en-US" altLang="zh-TW" dirty="0" smtClean="0">
                <a:latin typeface="新細明體"/>
                <a:ea typeface="新細明體"/>
              </a:rPr>
            </a:br>
            <a:r>
              <a:rPr lang="zh-TW" altLang="en-US" dirty="0" smtClean="0">
                <a:latin typeface="新細明體"/>
                <a:ea typeface="新細明體"/>
              </a:rPr>
              <a:t>第</a:t>
            </a:r>
            <a:r>
              <a:rPr lang="zh-TW" altLang="en-US" dirty="0">
                <a:latin typeface="新細明體"/>
                <a:ea typeface="新細明體"/>
              </a:rPr>
              <a:t>13組</a:t>
            </a:r>
            <a:endParaRPr lang="zh-TW" dirty="0">
              <a:solidFill>
                <a:srgbClr val="FFFFFF"/>
              </a:solidFill>
              <a:latin typeface="新細明體"/>
              <a:ea typeface="新細明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91115" y="3366043"/>
            <a:ext cx="6815669" cy="30020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3600" dirty="0" smtClean="0">
                <a:latin typeface="新細明體"/>
                <a:ea typeface="新細明體"/>
              </a:rPr>
              <a:t>8105056009</a:t>
            </a:r>
            <a:r>
              <a:rPr lang="zh-TW" altLang="en-US" sz="3600" dirty="0">
                <a:latin typeface="新細明體"/>
                <a:ea typeface="新細明體"/>
              </a:rPr>
              <a:t>陳原</a:t>
            </a:r>
            <a:r>
              <a:rPr lang="zh-TW" altLang="en-US" sz="3600" dirty="0" smtClean="0">
                <a:latin typeface="新細明體"/>
                <a:ea typeface="新細明體"/>
              </a:rPr>
              <a:t>禾</a:t>
            </a:r>
            <a:endParaRPr lang="en-US" altLang="zh-TW" sz="3600" dirty="0">
              <a:latin typeface="新細明體"/>
              <a:ea typeface="新細明體"/>
            </a:endParaRPr>
          </a:p>
          <a:p>
            <a:r>
              <a:rPr lang="zh-TW" altLang="en-US" sz="3600" dirty="0" smtClean="0">
                <a:latin typeface="新細明體"/>
                <a:ea typeface="新細明體"/>
              </a:rPr>
              <a:t>7106056054</a:t>
            </a:r>
            <a:r>
              <a:rPr lang="zh-TW" altLang="en-US" sz="3600" dirty="0">
                <a:latin typeface="新細明體"/>
                <a:ea typeface="新細明體"/>
              </a:rPr>
              <a:t>黃筱真</a:t>
            </a:r>
            <a:endParaRPr lang="zh-TW" sz="3600" dirty="0">
              <a:latin typeface="新細明體"/>
              <a:ea typeface="新細明體"/>
            </a:endParaRPr>
          </a:p>
          <a:p>
            <a:r>
              <a:rPr lang="zh-TW" altLang="en-US" sz="3600" dirty="0" smtClean="0">
                <a:latin typeface="新細明體"/>
                <a:ea typeface="新細明體"/>
              </a:rPr>
              <a:t>7106056091</a:t>
            </a:r>
            <a:r>
              <a:rPr lang="zh-TW" altLang="en-US" sz="3600" dirty="0">
                <a:latin typeface="新細明體"/>
                <a:ea typeface="新細明體"/>
              </a:rPr>
              <a:t>李明翰</a:t>
            </a:r>
          </a:p>
          <a:p>
            <a:r>
              <a:rPr lang="zh-TW" altLang="en-US" sz="3600" dirty="0" smtClean="0">
                <a:latin typeface="新細明體"/>
                <a:ea typeface="新細明體"/>
              </a:rPr>
              <a:t>7106056111</a:t>
            </a:r>
            <a:r>
              <a:rPr lang="zh-TW" altLang="en-US" sz="3600" dirty="0">
                <a:latin typeface="新細明體"/>
                <a:ea typeface="新細明體"/>
              </a:rPr>
              <a:t>徐昀汝</a:t>
            </a: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DDE58-9CB2-49D6-BAB4-E0337331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70" y="2434245"/>
            <a:ext cx="9601196" cy="1303867"/>
          </a:xfrm>
        </p:spPr>
        <p:txBody>
          <a:bodyPr/>
          <a:lstStyle/>
          <a:p>
            <a:r>
              <a:rPr lang="zh-TW" altLang="en-US" dirty="0">
                <a:latin typeface="新細明體"/>
                <a:ea typeface="新細明體"/>
              </a:rPr>
              <a:t>2. 運用三角不等式</a:t>
            </a:r>
            <a:r>
              <a:rPr lang="zh-TW" altLang="en-US" dirty="0" smtClean="0">
                <a:latin typeface="新細明體"/>
                <a:ea typeface="新細明體"/>
              </a:rPr>
              <a:t>加速</a:t>
            </a:r>
            <a:r>
              <a:rPr lang="en-US" altLang="zh-TW" i="1" dirty="0" smtClean="0">
                <a:latin typeface="新細明體"/>
                <a:ea typeface="新細明體"/>
              </a:rPr>
              <a:t>k</a:t>
            </a:r>
            <a:r>
              <a:rPr lang="zh-TW" altLang="en-US" dirty="0" smtClean="0">
                <a:latin typeface="新細明體"/>
                <a:ea typeface="新細明體"/>
              </a:rPr>
              <a:t>-</a:t>
            </a:r>
            <a:r>
              <a:rPr lang="en-US" altLang="zh-TW" dirty="0" smtClean="0">
                <a:latin typeface="新細明體"/>
                <a:ea typeface="新細明體"/>
              </a:rPr>
              <a:t>M</a:t>
            </a:r>
            <a:r>
              <a:rPr lang="zh-TW" altLang="en-US" dirty="0" smtClean="0">
                <a:latin typeface="新細明體"/>
                <a:ea typeface="新細明體"/>
              </a:rPr>
              <a:t>eans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63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三角不等式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886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任一三角形，兩邊之合必大於等於第三邊，兩邊之差必小於第三邊。</a:t>
            </a:r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資料點集合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X = {x</a:t>
            </a:r>
            <a:r>
              <a:rPr lang="en-US" altLang="zh-TW" baseline="-25000" dirty="0" smtClean="0"/>
              <a:t>1</a:t>
            </a:r>
            <a:r>
              <a:rPr lang="zh-TW" altLang="en-US" baseline="-25000" dirty="0" smtClean="0"/>
              <a:t>，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2 </a:t>
            </a:r>
            <a:r>
              <a:rPr lang="en-US" altLang="zh-TW" dirty="0" smtClean="0"/>
              <a:t>, …, 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n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}</a:t>
            </a:r>
            <a:br>
              <a:rPr lang="en-US" altLang="zh-TW" dirty="0" smtClean="0"/>
            </a:br>
            <a:r>
              <a:rPr lang="zh-TW" altLang="en-US" dirty="0" smtClean="0"/>
              <a:t>群心點集合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 = {c</a:t>
            </a:r>
            <a:r>
              <a:rPr lang="en-US" altLang="zh-TW" baseline="-25000" dirty="0" smtClean="0"/>
              <a:t>1</a:t>
            </a:r>
            <a:r>
              <a:rPr lang="zh-TW" altLang="en-US" baseline="-25000" dirty="0" smtClean="0"/>
              <a:t>，</a:t>
            </a:r>
            <a:r>
              <a:rPr lang="en-US" altLang="zh-TW" dirty="0"/>
              <a:t>c</a:t>
            </a:r>
            <a:r>
              <a:rPr lang="en-US" altLang="zh-TW" baseline="-25000" dirty="0" smtClean="0"/>
              <a:t>2 </a:t>
            </a:r>
            <a:r>
              <a:rPr lang="en-US" altLang="zh-TW" dirty="0" smtClean="0"/>
              <a:t>, …,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n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}</a:t>
            </a:r>
          </a:p>
          <a:p>
            <a:r>
              <a:rPr lang="zh-TW" altLang="en-US" dirty="0" smtClean="0"/>
              <a:t>定理</a:t>
            </a:r>
            <a:r>
              <a:rPr lang="en-US" altLang="zh-TW" dirty="0" smtClean="0"/>
              <a:t>1:</a:t>
            </a:r>
            <a:br>
              <a:rPr lang="en-US" altLang="zh-TW" dirty="0" smtClean="0"/>
            </a:br>
            <a:r>
              <a:rPr lang="en-US" altLang="zh-TW" dirty="0" smtClean="0"/>
              <a:t>if 2d(x, 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) ≤ d(C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) → d(x, 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) ≤ d(x,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定理</a:t>
            </a:r>
            <a:r>
              <a:rPr lang="en-US" altLang="zh-TW" dirty="0" smtClean="0"/>
              <a:t>2:</a:t>
            </a:r>
            <a:br>
              <a:rPr lang="en-US" altLang="zh-TW" dirty="0" smtClean="0"/>
            </a:br>
            <a:r>
              <a:rPr lang="zh-TW" altLang="zh-TW" dirty="0" smtClean="0"/>
              <a:t>設</a:t>
            </a:r>
            <a:r>
              <a:rPr lang="en-US" altLang="zh-TW" dirty="0" smtClean="0"/>
              <a:t>C</a:t>
            </a:r>
            <a:r>
              <a:rPr lang="en-US" altLang="zh-TW" baseline="-25000" dirty="0" smtClean="0"/>
              <a:t>i  </a:t>
            </a:r>
            <a:r>
              <a:rPr lang="en-US" altLang="zh-TW" dirty="0" smtClean="0"/>
              <a:t>∈ C, ∃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j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∈ C</a:t>
            </a:r>
            <a:r>
              <a:rPr lang="en-US" altLang="zh-TW" dirty="0"/>
              <a:t>,</a:t>
            </a:r>
            <a:r>
              <a:rPr lang="zh-TW" altLang="zh-TW" dirty="0"/>
              <a:t>使得</a:t>
            </a:r>
            <a:r>
              <a:rPr lang="en-US" altLang="zh-TW" dirty="0" smtClean="0"/>
              <a:t>d(C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) = min</a:t>
            </a:r>
            <a:r>
              <a:rPr lang="en-US" altLang="zh-TW" dirty="0"/>
              <a:t> </a:t>
            </a:r>
            <a:r>
              <a:rPr lang="en-US" altLang="zh-TW" dirty="0" smtClean="0"/>
              <a:t>d(C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, C)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 smtClean="0"/>
              <a:t>對於</a:t>
            </a:r>
            <a:r>
              <a:rPr lang="zh-TW" altLang="zh-TW" dirty="0"/>
              <a:t>資料點</a:t>
            </a:r>
            <a:r>
              <a:rPr lang="en-US" altLang="zh-TW" dirty="0" smtClean="0"/>
              <a:t>x ∈ X,</a:t>
            </a:r>
            <a:br>
              <a:rPr lang="en-US" altLang="zh-TW" dirty="0" smtClean="0"/>
            </a:br>
            <a:r>
              <a:rPr lang="en-US" altLang="zh-TW" dirty="0" smtClean="0"/>
              <a:t>if 2d(x, 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) ≤ d(C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) → min</a:t>
            </a:r>
            <a:r>
              <a:rPr lang="en-US" altLang="zh-TW" dirty="0"/>
              <a:t> d(x</a:t>
            </a:r>
            <a:r>
              <a:rPr lang="en-US" altLang="zh-TW" dirty="0" smtClean="0"/>
              <a:t>, C) = d(C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, x)</a:t>
            </a:r>
            <a:endParaRPr lang="zh-TW" altLang="en-US" dirty="0"/>
          </a:p>
        </p:txBody>
      </p:sp>
      <p:sp>
        <p:nvSpPr>
          <p:cNvPr id="4" name="等腰三角形 3"/>
          <p:cNvSpPr/>
          <p:nvPr/>
        </p:nvSpPr>
        <p:spPr>
          <a:xfrm>
            <a:off x="8177347" y="2795451"/>
            <a:ext cx="2913019" cy="2468880"/>
          </a:xfrm>
          <a:custGeom>
            <a:avLst/>
            <a:gdLst>
              <a:gd name="connsiteX0" fmla="*/ 0 w 2403567"/>
              <a:gd name="connsiteY0" fmla="*/ 2181497 h 2181497"/>
              <a:gd name="connsiteX1" fmla="*/ 1201784 w 2403567"/>
              <a:gd name="connsiteY1" fmla="*/ 0 h 2181497"/>
              <a:gd name="connsiteX2" fmla="*/ 2403567 w 2403567"/>
              <a:gd name="connsiteY2" fmla="*/ 2181497 h 2181497"/>
              <a:gd name="connsiteX3" fmla="*/ 0 w 2403567"/>
              <a:gd name="connsiteY3" fmla="*/ 2181497 h 2181497"/>
              <a:gd name="connsiteX0" fmla="*/ 0 w 2612573"/>
              <a:gd name="connsiteY0" fmla="*/ 1436915 h 2181497"/>
              <a:gd name="connsiteX1" fmla="*/ 1410790 w 2612573"/>
              <a:gd name="connsiteY1" fmla="*/ 0 h 2181497"/>
              <a:gd name="connsiteX2" fmla="*/ 2612573 w 2612573"/>
              <a:gd name="connsiteY2" fmla="*/ 2181497 h 2181497"/>
              <a:gd name="connsiteX3" fmla="*/ 0 w 2612573"/>
              <a:gd name="connsiteY3" fmla="*/ 1436915 h 2181497"/>
              <a:gd name="connsiteX0" fmla="*/ 0 w 2612573"/>
              <a:gd name="connsiteY0" fmla="*/ 1724298 h 2468880"/>
              <a:gd name="connsiteX1" fmla="*/ 1645921 w 2612573"/>
              <a:gd name="connsiteY1" fmla="*/ 0 h 2468880"/>
              <a:gd name="connsiteX2" fmla="*/ 2612573 w 2612573"/>
              <a:gd name="connsiteY2" fmla="*/ 2468880 h 2468880"/>
              <a:gd name="connsiteX3" fmla="*/ 0 w 2612573"/>
              <a:gd name="connsiteY3" fmla="*/ 1724298 h 2468880"/>
              <a:gd name="connsiteX0" fmla="*/ 0 w 2913019"/>
              <a:gd name="connsiteY0" fmla="*/ 1632858 h 2468880"/>
              <a:gd name="connsiteX1" fmla="*/ 1946367 w 2913019"/>
              <a:gd name="connsiteY1" fmla="*/ 0 h 2468880"/>
              <a:gd name="connsiteX2" fmla="*/ 2913019 w 2913019"/>
              <a:gd name="connsiteY2" fmla="*/ 2468880 h 2468880"/>
              <a:gd name="connsiteX3" fmla="*/ 0 w 2913019"/>
              <a:gd name="connsiteY3" fmla="*/ 1632858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019" h="2468880">
                <a:moveTo>
                  <a:pt x="0" y="1632858"/>
                </a:moveTo>
                <a:lnTo>
                  <a:pt x="1946367" y="0"/>
                </a:lnTo>
                <a:lnTo>
                  <a:pt x="2913019" y="2468880"/>
                </a:lnTo>
                <a:lnTo>
                  <a:pt x="0" y="163285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267348" y="3265715"/>
            <a:ext cx="110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d(x, 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)</a:t>
            </a:r>
            <a:endParaRPr lang="zh-TW" altLang="en-US" baseline="-250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0802983" y="40012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d(x,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126846" y="49624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d(C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0051867" y="271205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8087347" y="437062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1013128" y="517433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44636" y="42759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en-US" altLang="zh-TW" baseline="-25000" dirty="0" smtClean="0"/>
              <a:t>i</a:t>
            </a:r>
            <a:endParaRPr lang="zh-TW" altLang="en-US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972590" y="23586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095582" y="524439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j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348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3528" y="0"/>
            <a:ext cx="11218817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 smtClean="0"/>
              <a:t>隨機選擇</a:t>
            </a:r>
            <a:r>
              <a:rPr lang="en-US" altLang="zh-TW" i="1" dirty="0" smtClean="0">
                <a:latin typeface="新細明體"/>
                <a:ea typeface="新細明體"/>
              </a:rPr>
              <a:t>k</a:t>
            </a:r>
            <a:r>
              <a:rPr lang="zh-TW" altLang="zh-TW" dirty="0" smtClean="0"/>
              <a:t>個</a:t>
            </a:r>
            <a:r>
              <a:rPr lang="zh-TW" altLang="zh-TW" dirty="0"/>
              <a:t>資料點作為初始質心</a:t>
            </a:r>
          </a:p>
          <a:p>
            <a:pPr marL="0" lvl="0" indent="0">
              <a:buNone/>
            </a:pPr>
            <a:r>
              <a:rPr lang="en-US" altLang="zh-TW" b="1" dirty="0"/>
              <a:t>w</a:t>
            </a:r>
            <a:r>
              <a:rPr lang="en-US" altLang="zh-TW" b="1" dirty="0" smtClean="0"/>
              <a:t>hile:</a:t>
            </a:r>
            <a:endParaRPr lang="zh-TW" altLang="zh-TW" dirty="0"/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TW" dirty="0" smtClean="0"/>
              <a:t>      </a:t>
            </a:r>
            <a:r>
              <a:rPr lang="zh-TW" altLang="zh-TW" dirty="0" smtClean="0"/>
              <a:t>計算</a:t>
            </a:r>
            <a:r>
              <a:rPr lang="en-US" altLang="zh-TW" i="1" dirty="0">
                <a:latin typeface="新細明體"/>
                <a:ea typeface="新細明體"/>
              </a:rPr>
              <a:t>k</a:t>
            </a:r>
            <a:r>
              <a:rPr lang="zh-TW" altLang="zh-TW" dirty="0" smtClean="0"/>
              <a:t>個</a:t>
            </a:r>
            <a:r>
              <a:rPr lang="zh-TW" altLang="zh-TW" dirty="0"/>
              <a:t>質心間的距離，</a:t>
            </a:r>
            <a:r>
              <a:rPr lang="zh-TW" altLang="zh-TW" dirty="0" smtClean="0"/>
              <a:t>並且保存</a:t>
            </a:r>
            <a:r>
              <a:rPr lang="zh-TW" altLang="zh-TW" dirty="0"/>
              <a:t>每個質心的到其他質心的最短距離</a:t>
            </a:r>
            <a:r>
              <a:rPr lang="zh-TW" altLang="zh-TW" dirty="0" smtClean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</a:t>
            </a:r>
            <a:r>
              <a:rPr lang="en-US" altLang="zh-TW" dirty="0"/>
              <a:t> </a:t>
            </a:r>
            <a:r>
              <a:rPr lang="en-US" altLang="zh-TW" b="1" dirty="0"/>
              <a:t>f</a:t>
            </a:r>
            <a:r>
              <a:rPr lang="en-US" altLang="zh-TW" b="1" dirty="0" smtClean="0"/>
              <a:t>or</a:t>
            </a:r>
            <a:r>
              <a:rPr lang="en-US" altLang="zh-TW" dirty="0" smtClean="0"/>
              <a:t> </a:t>
            </a:r>
            <a:r>
              <a:rPr lang="zh-TW" altLang="zh-TW" dirty="0" smtClean="0"/>
              <a:t>對於</a:t>
            </a:r>
            <a:r>
              <a:rPr lang="zh-TW" altLang="zh-TW" dirty="0"/>
              <a:t>每個數據點</a:t>
            </a:r>
            <a:r>
              <a:rPr lang="en-US" altLang="zh-TW" dirty="0" smtClean="0"/>
              <a:t>x :</a:t>
            </a:r>
            <a:endParaRPr lang="en-US" altLang="zh-TW" dirty="0"/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TW" b="1" dirty="0"/>
              <a:t>	</a:t>
            </a:r>
            <a:r>
              <a:rPr lang="en-US" altLang="zh-TW" b="1" dirty="0" smtClean="0"/>
              <a:t>if</a:t>
            </a:r>
            <a:r>
              <a:rPr lang="en-US" altLang="zh-TW" dirty="0"/>
              <a:t> </a:t>
            </a:r>
            <a:r>
              <a:rPr lang="zh-TW" altLang="zh-TW" dirty="0" smtClean="0"/>
              <a:t>資料</a:t>
            </a:r>
            <a:r>
              <a:rPr lang="zh-TW" altLang="zh-TW" dirty="0"/>
              <a:t>點</a:t>
            </a:r>
            <a:r>
              <a:rPr lang="en-US" altLang="zh-TW" dirty="0"/>
              <a:t>x</a:t>
            </a:r>
            <a:r>
              <a:rPr lang="zh-TW" altLang="zh-TW" dirty="0"/>
              <a:t>已分配在質心</a:t>
            </a:r>
            <a:r>
              <a:rPr lang="en-US" altLang="zh-TW" dirty="0"/>
              <a:t>C</a:t>
            </a:r>
            <a:r>
              <a:rPr lang="en-US" altLang="zh-TW" baseline="-25000" dirty="0"/>
              <a:t>i</a:t>
            </a:r>
            <a:r>
              <a:rPr lang="zh-TW" altLang="zh-TW" dirty="0" smtClean="0"/>
              <a:t>所在</a:t>
            </a:r>
            <a:r>
              <a:rPr lang="zh-TW" altLang="en-US" dirty="0" smtClean="0"/>
              <a:t>群</a:t>
            </a:r>
            <a:r>
              <a:rPr lang="en-US" altLang="zh-TW" dirty="0"/>
              <a:t>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     </a:t>
            </a:r>
            <a:r>
              <a:rPr lang="en-US" altLang="zh-TW" b="1" dirty="0" smtClean="0"/>
              <a:t>if</a:t>
            </a:r>
            <a:r>
              <a:rPr lang="en-US" altLang="zh-TW" dirty="0"/>
              <a:t> 2d(Ci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en-US" altLang="zh-TW" dirty="0"/>
              <a:t>) </a:t>
            </a:r>
            <a:r>
              <a:rPr lang="en-US" altLang="zh-TW" dirty="0" smtClean="0"/>
              <a:t>&lt;=</a:t>
            </a:r>
            <a:r>
              <a:rPr lang="zh-TW" altLang="en-US" dirty="0" smtClean="0"/>
              <a:t> </a:t>
            </a:r>
            <a:r>
              <a:rPr lang="en-US" altLang="zh-TW" dirty="0" smtClean="0"/>
              <a:t>d(Ci,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Cj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      x</a:t>
            </a:r>
            <a:r>
              <a:rPr lang="zh-TW" altLang="zh-TW" dirty="0"/>
              <a:t>分配無需變動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     </a:t>
            </a:r>
            <a:r>
              <a:rPr lang="en-US" altLang="zh-TW" b="1" dirty="0" smtClean="0"/>
              <a:t>else: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      </a:t>
            </a:r>
            <a:r>
              <a:rPr lang="zh-TW" altLang="zh-TW" dirty="0"/>
              <a:t>繼續計算</a:t>
            </a:r>
            <a:r>
              <a:rPr lang="en-US" altLang="zh-TW" dirty="0"/>
              <a:t>x</a:t>
            </a:r>
            <a:r>
              <a:rPr lang="zh-TW" altLang="zh-TW" dirty="0"/>
              <a:t>到</a:t>
            </a:r>
            <a:r>
              <a:rPr lang="zh-TW" altLang="zh-TW" dirty="0" smtClean="0"/>
              <a:t>現有</a:t>
            </a:r>
            <a:r>
              <a:rPr lang="en-US" altLang="zh-TW" i="1" dirty="0">
                <a:latin typeface="新細明體"/>
                <a:ea typeface="新細明體"/>
              </a:rPr>
              <a:t>k</a:t>
            </a:r>
            <a:r>
              <a:rPr lang="zh-TW" altLang="zh-TW" dirty="0" smtClean="0"/>
              <a:t>個</a:t>
            </a:r>
            <a:r>
              <a:rPr lang="zh-TW" altLang="zh-TW" dirty="0"/>
              <a:t>質心的距離，將它</a:t>
            </a:r>
            <a:r>
              <a:rPr lang="zh-TW" altLang="zh-TW" dirty="0" smtClean="0"/>
              <a:t>歸到</a:t>
            </a:r>
            <a:r>
              <a:rPr lang="zh-TW" altLang="zh-TW" dirty="0"/>
              <a:t>距離最近質心的</a:t>
            </a:r>
            <a:r>
              <a:rPr lang="zh-TW" altLang="zh-TW" dirty="0" smtClean="0"/>
              <a:t>所在</a:t>
            </a:r>
            <a:r>
              <a:rPr lang="zh-TW" altLang="en-US" dirty="0" smtClean="0"/>
              <a:t>群</a:t>
            </a:r>
            <a:r>
              <a:rPr lang="zh-TW" altLang="zh-TW" dirty="0" smtClean="0"/>
              <a:t>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b="1" dirty="0" smtClean="0"/>
              <a:t>else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zh-TW" dirty="0" smtClean="0"/>
              <a:t>資料</a:t>
            </a:r>
            <a:r>
              <a:rPr lang="zh-TW" altLang="zh-TW" dirty="0"/>
              <a:t>點</a:t>
            </a:r>
            <a:r>
              <a:rPr lang="en-US" altLang="zh-TW" dirty="0"/>
              <a:t>x</a:t>
            </a:r>
            <a:r>
              <a:rPr lang="zh-TW" altLang="zh-TW" dirty="0"/>
              <a:t>未分配到任</a:t>
            </a:r>
            <a:r>
              <a:rPr lang="zh-TW" altLang="zh-TW" dirty="0" smtClean="0"/>
              <a:t>何</a:t>
            </a:r>
            <a:r>
              <a:rPr lang="zh-TW" altLang="en-US" dirty="0" smtClean="0"/>
              <a:t>群</a:t>
            </a:r>
            <a:r>
              <a:rPr lang="en-US" altLang="zh-TW" dirty="0" smtClean="0"/>
              <a:t>):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     </a:t>
            </a:r>
            <a:r>
              <a:rPr lang="en-US" altLang="zh-TW" b="1" dirty="0"/>
              <a:t>for</a:t>
            </a:r>
            <a:r>
              <a:rPr lang="en-US" altLang="zh-TW" dirty="0"/>
              <a:t> </a:t>
            </a:r>
            <a:r>
              <a:rPr lang="en-US" altLang="zh-TW" dirty="0" err="1"/>
              <a:t>i</a:t>
            </a:r>
            <a:r>
              <a:rPr lang="en-US" altLang="zh-TW" dirty="0"/>
              <a:t> from 0 to K </a:t>
            </a:r>
            <a:r>
              <a:rPr lang="en-US" altLang="zh-TW" b="1" dirty="0"/>
              <a:t>do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      </a:t>
            </a:r>
            <a:r>
              <a:rPr lang="en-US" altLang="zh-TW" b="1" dirty="0"/>
              <a:t>if</a:t>
            </a:r>
            <a:r>
              <a:rPr lang="en-US" altLang="zh-TW" dirty="0"/>
              <a:t> 2d(C</a:t>
            </a:r>
            <a:r>
              <a:rPr lang="en-US" altLang="zh-TW" baseline="-25000" dirty="0"/>
              <a:t>i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x)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&lt;=</a:t>
            </a:r>
            <a:r>
              <a:rPr lang="zh-TW" altLang="en-US" dirty="0" smtClean="0"/>
              <a:t> </a:t>
            </a:r>
            <a:r>
              <a:rPr lang="en-US" altLang="zh-TW" dirty="0" smtClean="0"/>
              <a:t>d(C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):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       </a:t>
            </a:r>
            <a:r>
              <a:rPr lang="zh-TW" altLang="zh-TW" dirty="0"/>
              <a:t>將</a:t>
            </a:r>
            <a:r>
              <a:rPr lang="en-US" altLang="zh-TW" dirty="0"/>
              <a:t>x</a:t>
            </a:r>
            <a:r>
              <a:rPr lang="zh-TW" altLang="zh-TW" dirty="0"/>
              <a:t>歸屬到</a:t>
            </a:r>
            <a:r>
              <a:rPr lang="en-US" altLang="zh-TW" dirty="0"/>
              <a:t>Ci</a:t>
            </a:r>
            <a:r>
              <a:rPr lang="zh-TW" altLang="zh-TW" dirty="0" smtClean="0"/>
              <a:t>所在</a:t>
            </a:r>
            <a:r>
              <a:rPr lang="zh-TW" altLang="en-US" dirty="0" smtClean="0"/>
              <a:t>群</a:t>
            </a:r>
            <a:r>
              <a:rPr lang="zh-TW" altLang="zh-TW" dirty="0" smtClean="0"/>
              <a:t>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       退出</a:t>
            </a:r>
            <a:r>
              <a:rPr lang="en-US" altLang="zh-TW" dirty="0"/>
              <a:t>for</a:t>
            </a:r>
            <a:r>
              <a:rPr lang="zh-TW" altLang="zh-TW" dirty="0"/>
              <a:t>迴</a:t>
            </a:r>
            <a:r>
              <a:rPr lang="zh-TW" altLang="zh-TW" dirty="0" smtClean="0"/>
              <a:t>圈</a:t>
            </a:r>
            <a:endParaRPr lang="en-US" altLang="zh-TW" dirty="0"/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zh-TW" dirty="0" smtClean="0"/>
              <a:t>重新計算</a:t>
            </a:r>
            <a:r>
              <a:rPr lang="zh-TW" altLang="en-US" dirty="0" smtClean="0"/>
              <a:t>群</a:t>
            </a:r>
            <a:r>
              <a:rPr lang="zh-TW" altLang="zh-TW" dirty="0" smtClean="0"/>
              <a:t>心</a:t>
            </a:r>
            <a:endParaRPr lang="zh-TW" altLang="zh-TW" dirty="0"/>
          </a:p>
          <a:p>
            <a:pPr marL="0" lv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 if </a:t>
            </a:r>
            <a:r>
              <a:rPr lang="zh-TW" altLang="en-US" dirty="0" smtClean="0"/>
              <a:t>跑完</a:t>
            </a:r>
            <a:r>
              <a:rPr lang="en-US" altLang="zh-TW" dirty="0" smtClean="0"/>
              <a:t>10</a:t>
            </a:r>
            <a:r>
              <a:rPr lang="zh-TW" altLang="en-US" dirty="0" smtClean="0"/>
              <a:t> </a:t>
            </a:r>
            <a:r>
              <a:rPr lang="en-US" altLang="zh-TW" dirty="0" smtClean="0"/>
              <a:t>round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marL="0" lvl="0" indent="0">
              <a:buNone/>
            </a:pPr>
            <a:r>
              <a:rPr lang="en-US" altLang="zh-TW" dirty="0" smtClean="0"/>
              <a:t>	break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054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439194" cy="62834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37" y="416629"/>
            <a:ext cx="4966063" cy="62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65125"/>
            <a:ext cx="11567160" cy="587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每一</a:t>
            </a:r>
            <a:r>
              <a:rPr lang="en-US" altLang="zh-TW" dirty="0" smtClean="0"/>
              <a:t> Round </a:t>
            </a:r>
            <a:r>
              <a:rPr lang="zh-TW" altLang="en-US" dirty="0" smtClean="0"/>
              <a:t>所花的時間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38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2988BF-23AB-4984-8D44-B94629EEC91A}"/>
              </a:ext>
            </a:extLst>
          </p:cNvPr>
          <p:cNvSpPr txBox="1"/>
          <p:nvPr/>
        </p:nvSpPr>
        <p:spPr>
          <a:xfrm>
            <a:off x="4019907" y="2359324"/>
            <a:ext cx="4180935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5400" b="1">
                <a:latin typeface="PMingLiU"/>
                <a:ea typeface="PMingLiU"/>
              </a:rPr>
              <a:t>The End</a:t>
            </a:r>
          </a:p>
          <a:p>
            <a:pPr algn="ctr"/>
            <a:r>
              <a:rPr lang="zh-TW" altLang="en-US" sz="5400" b="1">
                <a:latin typeface="PMingLiU"/>
                <a:ea typeface="PMingLiU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377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DDE58-9CB2-49D6-BAB4-E0337331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38" y="2951830"/>
            <a:ext cx="9601196" cy="1303867"/>
          </a:xfrm>
        </p:spPr>
        <p:txBody>
          <a:bodyPr/>
          <a:lstStyle/>
          <a:p>
            <a:r>
              <a:rPr lang="zh-TW" altLang="en-US" dirty="0">
                <a:latin typeface="新細明體"/>
                <a:ea typeface="新細明體"/>
              </a:rPr>
              <a:t>1. SPARK 實</a:t>
            </a:r>
            <a:r>
              <a:rPr lang="zh-TW" altLang="en-US" dirty="0" smtClean="0">
                <a:latin typeface="新細明體"/>
                <a:ea typeface="新細明體"/>
              </a:rPr>
              <a:t>作</a:t>
            </a:r>
            <a:r>
              <a:rPr lang="en-US" altLang="zh-TW" i="1" dirty="0">
                <a:latin typeface="新細明體"/>
                <a:ea typeface="新細明體"/>
              </a:rPr>
              <a:t>k</a:t>
            </a:r>
            <a:r>
              <a:rPr lang="zh-TW" altLang="en-US" dirty="0">
                <a:latin typeface="新細明體"/>
                <a:ea typeface="新細明體"/>
              </a:rPr>
              <a:t>-</a:t>
            </a:r>
            <a:r>
              <a:rPr lang="en-US" altLang="zh-TW" dirty="0">
                <a:latin typeface="新細明體"/>
                <a:ea typeface="新細明體"/>
              </a:rPr>
              <a:t>M</a:t>
            </a:r>
            <a:r>
              <a:rPr lang="zh-TW" altLang="en-US" dirty="0">
                <a:latin typeface="新細明體"/>
                <a:ea typeface="新細明體"/>
              </a:rPr>
              <a:t>eans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52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Implement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創建</a:t>
            </a:r>
            <a:r>
              <a:rPr lang="en-US" altLang="zh-TW" dirty="0" smtClean="0"/>
              <a:t>RDD(pandas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轉成 </a:t>
            </a:r>
            <a:r>
              <a:rPr lang="en-US" altLang="zh-TW" dirty="0" smtClean="0"/>
              <a:t>RDD  Row(Feature_0. Feature_1…)</a:t>
            </a:r>
          </a:p>
          <a:p>
            <a:r>
              <a:rPr lang="zh-TW" altLang="en-US" dirty="0" smtClean="0"/>
              <a:t>隨機選取 </a:t>
            </a:r>
            <a:r>
              <a:rPr lang="en-US" altLang="zh-TW" i="1" dirty="0" smtClean="0">
                <a:latin typeface="新細明體"/>
                <a:ea typeface="新細明體"/>
              </a:rPr>
              <a:t>k </a:t>
            </a:r>
            <a:r>
              <a:rPr lang="zh-TW" altLang="en-US" dirty="0" smtClean="0"/>
              <a:t>個群心，當作初始化群心</a:t>
            </a:r>
            <a:endParaRPr lang="zh-TW" altLang="en-US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21" y="3193501"/>
            <a:ext cx="5601434" cy="21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計算某個點的類別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被分到哪個群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初始化某個點與任意一個群心的最小距離為無限大</a:t>
            </a:r>
            <a:endParaRPr lang="en-US" altLang="zh-TW" dirty="0" smtClean="0"/>
          </a:p>
          <a:p>
            <a:r>
              <a:rPr lang="zh-TW" altLang="en-US" dirty="0" smtClean="0"/>
              <a:t>更新與任意一個群心的最小距離</a:t>
            </a:r>
            <a:endParaRPr lang="en-US" altLang="zh-TW" dirty="0" smtClean="0"/>
          </a:p>
          <a:p>
            <a:r>
              <a:rPr lang="zh-TW" altLang="en-US" dirty="0" smtClean="0"/>
              <a:t>更新類別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3900488"/>
            <a:ext cx="75628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1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每一個</a:t>
            </a:r>
            <a:r>
              <a:rPr lang="en-US" altLang="zh-TW" dirty="0" smtClean="0"/>
              <a:t>RDD</a:t>
            </a:r>
            <a:r>
              <a:rPr lang="zh-TW" altLang="en-US" dirty="0" smtClean="0"/>
              <a:t>去計算所有點與群心的距離，算出離自己最近的群心，</a:t>
            </a:r>
            <a:r>
              <a:rPr lang="en-US" altLang="zh-TW" dirty="0" smtClean="0"/>
              <a:t>return(</a:t>
            </a:r>
            <a:r>
              <a:rPr lang="zh-TW" altLang="en-US" dirty="0" smtClean="0"/>
              <a:t>群心</a:t>
            </a:r>
            <a:r>
              <a:rPr lang="en-US" altLang="zh-TW" dirty="0" smtClean="0"/>
              <a:t>,(</a:t>
            </a:r>
            <a:r>
              <a:rPr lang="zh-TW" altLang="en-US" dirty="0" smtClean="0"/>
              <a:t>資料點</a:t>
            </a:r>
            <a:r>
              <a:rPr lang="en-US" altLang="zh-TW" dirty="0" smtClean="0"/>
              <a:t>))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Reduce by key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分群後，將某一群中的所有點加總，</a:t>
            </a:r>
            <a:r>
              <a:rPr lang="zh-TW" altLang="en-US" dirty="0"/>
              <a:t>並</a:t>
            </a:r>
            <a:r>
              <a:rPr lang="zh-TW" altLang="en-US" dirty="0" smtClean="0"/>
              <a:t>計算某一群的總點</a:t>
            </a:r>
            <a:r>
              <a:rPr lang="zh-TW" altLang="en-US" dirty="0"/>
              <a:t>，</a:t>
            </a:r>
            <a:r>
              <a:rPr lang="en-US" altLang="zh-TW" dirty="0" smtClean="0"/>
              <a:t>reduce</a:t>
            </a:r>
            <a:r>
              <a:rPr lang="zh-TW" altLang="en-US" dirty="0" smtClean="0"/>
              <a:t>完後新群</a:t>
            </a:r>
            <a:r>
              <a:rPr lang="zh-TW" altLang="en-US" dirty="0"/>
              <a:t>心</a:t>
            </a:r>
            <a:r>
              <a:rPr lang="zh-TW" altLang="en-US" dirty="0" smtClean="0"/>
              <a:t>產出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07" y="3259687"/>
            <a:ext cx="8515350" cy="476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7" y="5322643"/>
            <a:ext cx="7124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Problem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Spark </a:t>
            </a:r>
            <a:r>
              <a:rPr lang="zh-TW" altLang="en-US" dirty="0" smtClean="0"/>
              <a:t>邏輯與之前學的程式不同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轉換</a:t>
            </a:r>
            <a:r>
              <a:rPr lang="en-US" altLang="zh-TW" dirty="0" smtClean="0"/>
              <a:t>RDD</a:t>
            </a:r>
            <a:r>
              <a:rPr lang="zh-TW" altLang="en-US" dirty="0" smtClean="0"/>
              <a:t>的方式 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pandas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以 </a:t>
            </a:r>
            <a:r>
              <a:rPr lang="en-US" altLang="zh-TW" dirty="0" err="1" smtClean="0"/>
              <a:t>sc.parallelize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轉換成</a:t>
            </a:r>
            <a:r>
              <a:rPr lang="en-US" altLang="zh-TW" dirty="0" smtClean="0"/>
              <a:t>RDD</a:t>
            </a:r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err="1" smtClean="0"/>
              <a:t>pyspark.sql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err="1" smtClean="0"/>
              <a:t>sc.textfile</a:t>
            </a:r>
            <a:r>
              <a:rPr lang="zh-TW" altLang="en-US" dirty="0" smtClean="0"/>
              <a:t> 讀資料，轉換成</a:t>
            </a:r>
            <a:r>
              <a:rPr lang="en-US" altLang="zh-TW" dirty="0" smtClean="0"/>
              <a:t>RDD</a:t>
            </a:r>
            <a:endParaRPr lang="en-US" altLang="zh-TW" dirty="0"/>
          </a:p>
          <a:p>
            <a:r>
              <a:rPr lang="en-US" altLang="zh-TW" dirty="0" smtClean="0"/>
              <a:t>map, reduce </a:t>
            </a:r>
            <a:r>
              <a:rPr lang="zh-TW" altLang="en-US" dirty="0" smtClean="0"/>
              <a:t>操作資料的方式不熟悉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79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描述是以高可信度產生">
            <a:extLst>
              <a:ext uri="{FF2B5EF4-FFF2-40B4-BE49-F238E27FC236}">
                <a16:creationId xmlns:a16="http://schemas.microsoft.com/office/drawing/2014/main" id="{3DCA72CE-5E2E-4084-8D50-E92C5AE0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4" y="994997"/>
            <a:ext cx="10967047" cy="48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0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4626F1-0AC0-455B-9852-8ACDD031B9FD}"/>
              </a:ext>
            </a:extLst>
          </p:cNvPr>
          <p:cNvSpPr txBox="1"/>
          <p:nvPr/>
        </p:nvSpPr>
        <p:spPr>
          <a:xfrm>
            <a:off x="1224644" y="1583872"/>
            <a:ext cx="7228113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4800" dirty="0">
                <a:latin typeface="新細明體"/>
                <a:ea typeface="新細明體"/>
              </a:rPr>
              <a:t>當我們要 update center 時....</a:t>
            </a:r>
          </a:p>
          <a:p>
            <a:pPr algn="ctr"/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30521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, 書 的圖片&#10;&#10;描述是以高可信度產生">
            <a:extLst>
              <a:ext uri="{FF2B5EF4-FFF2-40B4-BE49-F238E27FC236}">
                <a16:creationId xmlns:a16="http://schemas.microsoft.com/office/drawing/2014/main" id="{8F0B646B-D658-4090-9E84-E49E52CBA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113" y="999564"/>
            <a:ext cx="4539342" cy="50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0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寬螢幕</PresentationFormat>
  <Paragraphs>60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PMingLiU</vt:lpstr>
      <vt:lpstr>PMingLiU</vt:lpstr>
      <vt:lpstr>Arial</vt:lpstr>
      <vt:lpstr>Calibri</vt:lpstr>
      <vt:lpstr>Calibri Light</vt:lpstr>
      <vt:lpstr>Office 佈景主題</vt:lpstr>
      <vt:lpstr>雲端運算程式設計期中報告 第13組</vt:lpstr>
      <vt:lpstr>1. SPARK 實作k-Means</vt:lpstr>
      <vt:lpstr>Implement</vt:lpstr>
      <vt:lpstr>Implement</vt:lpstr>
      <vt:lpstr>Implement</vt:lpstr>
      <vt:lpstr>Problem</vt:lpstr>
      <vt:lpstr>PowerPoint 簡報</vt:lpstr>
      <vt:lpstr>PowerPoint 簡報</vt:lpstr>
      <vt:lpstr>PowerPoint 簡報</vt:lpstr>
      <vt:lpstr>2. 運用三角不等式加速k-Means</vt:lpstr>
      <vt:lpstr>三角不等式</vt:lpstr>
      <vt:lpstr>PowerPoint 簡報</vt:lpstr>
      <vt:lpstr>PowerPoint 簡報</vt:lpstr>
      <vt:lpstr>PowerPoint 簡報</vt:lpstr>
      <vt:lpstr>每一 Round 所花的時間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筠</dc:title>
  <dc:creator/>
  <cp:lastModifiedBy/>
  <cp:revision>8</cp:revision>
  <dcterms:created xsi:type="dcterms:W3CDTF">2012-07-30T21:28:29Z</dcterms:created>
  <dcterms:modified xsi:type="dcterms:W3CDTF">2018-04-25T14:23:40Z</dcterms:modified>
</cp:coreProperties>
</file>