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F628204-CDCF-4287-B89A-4A8254F0FAB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0693" y="1911208"/>
            <a:ext cx="9440034" cy="1828801"/>
          </a:xfrm>
        </p:spPr>
        <p:txBody>
          <a:bodyPr/>
          <a:lstStyle/>
          <a:p>
            <a:r>
              <a:rPr lang="zh-TW" altLang="en-US" dirty="0" smtClean="0"/>
              <a:t>程式語言期末報告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0693" y="4126372"/>
            <a:ext cx="9440034" cy="1049867"/>
          </a:xfrm>
        </p:spPr>
        <p:txBody>
          <a:bodyPr/>
          <a:lstStyle/>
          <a:p>
            <a:r>
              <a:rPr lang="en-US" altLang="zh-TW" dirty="0"/>
              <a:t>4102056044</a:t>
            </a:r>
            <a:r>
              <a:rPr lang="zh-TW" altLang="en-US" dirty="0"/>
              <a:t> 黃筱真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37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764146"/>
            <a:ext cx="10353762" cy="970450"/>
          </a:xfrm>
        </p:spPr>
        <p:txBody>
          <a:bodyPr>
            <a:normAutofit/>
          </a:bodyPr>
          <a:lstStyle/>
          <a:p>
            <a:r>
              <a:rPr lang="zh-TW" altLang="zh-TW" b="1" dirty="0">
                <a:effectLst/>
              </a:rPr>
              <a:t>預測</a:t>
            </a:r>
            <a:r>
              <a:rPr lang="zh-TW" altLang="zh-TW" b="1" dirty="0" smtClean="0">
                <a:effectLst/>
              </a:rPr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208967"/>
            <a:ext cx="10353762" cy="4058751"/>
          </a:xfrm>
        </p:spPr>
        <p:txBody>
          <a:bodyPr/>
          <a:lstStyle/>
          <a:p>
            <a:r>
              <a:rPr lang="zh-TW" altLang="zh-TW" sz="2800" dirty="0">
                <a:effectLst/>
              </a:rPr>
              <a:t>執行速度</a:t>
            </a:r>
            <a:r>
              <a:rPr lang="zh-TW" altLang="en-US" sz="2800" dirty="0" smtClean="0">
                <a:effectLst/>
              </a:rPr>
              <a:t>最慢</a:t>
            </a:r>
            <a:r>
              <a:rPr lang="en-US" altLang="zh-TW" sz="2800" dirty="0" smtClean="0">
                <a:effectLst/>
              </a:rPr>
              <a:t>:</a:t>
            </a:r>
            <a:r>
              <a:rPr lang="zh-TW" altLang="en-US" sz="2800" dirty="0" smtClean="0">
                <a:effectLst/>
              </a:rPr>
              <a:t>  </a:t>
            </a:r>
            <a:r>
              <a:rPr lang="en-US" altLang="zh-TW" sz="2800" dirty="0" smtClean="0">
                <a:effectLst/>
              </a:rPr>
              <a:t>JavaScript</a:t>
            </a:r>
            <a:r>
              <a:rPr lang="zh-TW" altLang="en-US" sz="2800" dirty="0" smtClean="0">
                <a:effectLst/>
              </a:rPr>
              <a:t> </a:t>
            </a:r>
            <a:r>
              <a:rPr lang="en-US" altLang="zh-TW" sz="2800" dirty="0" smtClean="0">
                <a:effectLst/>
              </a:rPr>
              <a:t>(</a:t>
            </a:r>
            <a:r>
              <a:rPr lang="zh-TW" altLang="zh-TW" sz="2800" dirty="0" smtClean="0">
                <a:effectLst/>
              </a:rPr>
              <a:t>動態</a:t>
            </a:r>
            <a:r>
              <a:rPr lang="zh-TW" altLang="en-US" sz="2800" dirty="0">
                <a:effectLst/>
              </a:rPr>
              <a:t>、</a:t>
            </a:r>
            <a:r>
              <a:rPr lang="zh-TW" altLang="zh-TW" sz="2800" dirty="0" smtClean="0">
                <a:effectLst/>
              </a:rPr>
              <a:t>直譯式語言</a:t>
            </a:r>
            <a:r>
              <a:rPr lang="en-US" altLang="zh-TW" sz="2800" dirty="0" smtClean="0">
                <a:effectLst/>
              </a:rPr>
              <a:t>)</a:t>
            </a:r>
          </a:p>
          <a:p>
            <a:endParaRPr lang="en-US" altLang="zh-TW" sz="2800" dirty="0">
              <a:effectLst/>
            </a:endParaRPr>
          </a:p>
          <a:p>
            <a:r>
              <a:rPr lang="en-US" altLang="zh-TW" sz="2800" dirty="0" smtClean="0">
                <a:effectLst/>
              </a:rPr>
              <a:t> </a:t>
            </a:r>
            <a:r>
              <a:rPr lang="zh-TW" altLang="zh-TW" sz="2800" dirty="0">
                <a:effectLst/>
              </a:rPr>
              <a:t>執行速度</a:t>
            </a:r>
            <a:r>
              <a:rPr lang="zh-TW" altLang="en-US" sz="2800" dirty="0" smtClean="0">
                <a:effectLst/>
              </a:rPr>
              <a:t>最快</a:t>
            </a:r>
            <a:r>
              <a:rPr lang="en-US" altLang="zh-TW" sz="2800" dirty="0" smtClean="0">
                <a:effectLst/>
              </a:rPr>
              <a:t>:</a:t>
            </a:r>
            <a:r>
              <a:rPr lang="zh-TW" altLang="en-US" sz="2800" dirty="0" smtClean="0">
                <a:effectLst/>
              </a:rPr>
              <a:t>  </a:t>
            </a:r>
            <a:r>
              <a:rPr lang="en-US" altLang="zh-TW" sz="2800" dirty="0">
                <a:effectLst/>
              </a:rPr>
              <a:t>C</a:t>
            </a:r>
            <a:r>
              <a:rPr lang="zh-TW" altLang="zh-TW" sz="2800" dirty="0" smtClean="0">
                <a:effectLst/>
              </a:rPr>
              <a:t>語言</a:t>
            </a:r>
            <a:r>
              <a:rPr lang="zh-TW" altLang="en-US" sz="2800" dirty="0" smtClean="0">
                <a:effectLst/>
              </a:rPr>
              <a:t> </a:t>
            </a:r>
            <a:r>
              <a:rPr lang="en-US" altLang="zh-TW" sz="2800" dirty="0" smtClean="0">
                <a:effectLst/>
              </a:rPr>
              <a:t>(</a:t>
            </a:r>
            <a:r>
              <a:rPr lang="zh-TW" altLang="zh-TW" sz="2800" dirty="0" smtClean="0">
                <a:effectLst/>
              </a:rPr>
              <a:t>靜態</a:t>
            </a:r>
            <a:r>
              <a:rPr lang="zh-TW" altLang="en-US" sz="2800" dirty="0">
                <a:effectLst/>
              </a:rPr>
              <a:t>、</a:t>
            </a:r>
            <a:r>
              <a:rPr lang="zh-TW" altLang="zh-TW" sz="2800" dirty="0" smtClean="0">
                <a:effectLst/>
              </a:rPr>
              <a:t>編譯</a:t>
            </a:r>
            <a:r>
              <a:rPr lang="zh-TW" altLang="zh-TW" sz="2800" dirty="0">
                <a:effectLst/>
              </a:rPr>
              <a:t>式</a:t>
            </a:r>
            <a:r>
              <a:rPr lang="zh-TW" altLang="zh-TW" sz="2800" dirty="0" smtClean="0">
                <a:effectLst/>
              </a:rPr>
              <a:t>語言</a:t>
            </a:r>
            <a:r>
              <a:rPr lang="en-US" altLang="zh-TW" sz="2800" dirty="0" smtClean="0">
                <a:effectLst/>
              </a:rPr>
              <a:t>)</a:t>
            </a:r>
            <a:endParaRPr lang="zh-TW" altLang="zh-TW" sz="2800" dirty="0" smtClean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41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實際執行</a:t>
            </a:r>
            <a:r>
              <a:rPr lang="zh-TW" altLang="zh-TW" b="1" dirty="0" smtClean="0">
                <a:effectLst/>
              </a:rPr>
              <a:t>結果</a:t>
            </a:r>
            <a:r>
              <a:rPr lang="zh-TW" altLang="en-US" b="1" dirty="0" smtClean="0">
                <a:effectLst/>
              </a:rPr>
              <a:t> </a:t>
            </a:r>
            <a:r>
              <a:rPr lang="en-US" altLang="zh-TW" b="1" dirty="0" smtClean="0">
                <a:effectLst/>
              </a:rPr>
              <a:t>-</a:t>
            </a:r>
            <a:r>
              <a:rPr lang="zh-TW" altLang="en-US" b="1" dirty="0" smtClean="0">
                <a:effectLst/>
              </a:rPr>
              <a:t> </a:t>
            </a:r>
            <a:r>
              <a:rPr lang="en-US" altLang="zh-TW" dirty="0" smtClean="0"/>
              <a:t>Execution Time (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2838760" y="1580050"/>
          <a:ext cx="6503832" cy="4679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958"/>
                <a:gridCol w="1625958"/>
                <a:gridCol w="1625958"/>
                <a:gridCol w="1625958"/>
              </a:tblGrid>
              <a:tr h="35992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排列數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/PL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3726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4545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3255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5846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6506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8433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8229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91442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14174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12279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 smtClean="0">
                          <a:effectLst/>
                        </a:rPr>
                        <a:t>                          沒有</a:t>
                      </a:r>
                      <a:r>
                        <a:rPr lang="zh-TW" altLang="en-US" sz="1200" u="none" strike="noStrike" dirty="0">
                          <a:effectLst/>
                        </a:rPr>
                        <a:t>回應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82514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136082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 smtClean="0">
                          <a:effectLst/>
                        </a:rPr>
                        <a:t>                          沒有</a:t>
                      </a:r>
                      <a:r>
                        <a:rPr lang="zh-TW" altLang="en-US" sz="1200" u="none" strike="noStrike" dirty="0">
                          <a:effectLst/>
                        </a:rPr>
                        <a:t>回應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35992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989852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1764564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 smtClean="0">
                          <a:effectLst/>
                        </a:rPr>
                        <a:t>                          沒有</a:t>
                      </a:r>
                      <a:r>
                        <a:rPr lang="zh-TW" altLang="en-US" sz="1200" u="none" strike="noStrike" dirty="0">
                          <a:effectLst/>
                        </a:rPr>
                        <a:t>回應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248" y="1094825"/>
            <a:ext cx="8128855" cy="54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41" y="764344"/>
            <a:ext cx="8483469" cy="51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sz="2800" dirty="0">
                <a:effectLst/>
              </a:rPr>
              <a:t>排列數</a:t>
            </a:r>
            <a:r>
              <a:rPr lang="en-US" altLang="zh-TW" sz="2800" dirty="0">
                <a:effectLst/>
              </a:rPr>
              <a:t>&lt;=8</a:t>
            </a:r>
            <a:r>
              <a:rPr lang="zh-TW" altLang="zh-TW" sz="2800" dirty="0">
                <a:effectLst/>
              </a:rPr>
              <a:t>時，三種語言的時間複雜度差不多</a:t>
            </a:r>
            <a:r>
              <a:rPr lang="zh-TW" altLang="zh-TW" sz="2800" dirty="0" smtClean="0">
                <a:effectLst/>
              </a:rPr>
              <a:t>，</a:t>
            </a:r>
            <a:r>
              <a:rPr lang="en-US" altLang="zh-TW" sz="2800" dirty="0" smtClean="0">
                <a:effectLst/>
              </a:rPr>
              <a:t>C</a:t>
            </a:r>
            <a:r>
              <a:rPr lang="zh-TW" altLang="zh-TW" sz="2800" dirty="0" smtClean="0">
                <a:effectLst/>
              </a:rPr>
              <a:t>語言</a:t>
            </a:r>
            <a:r>
              <a:rPr lang="zh-TW" altLang="en-US" sz="2800" dirty="0" smtClean="0">
                <a:effectLst/>
              </a:rPr>
              <a:t>反而</a:t>
            </a:r>
            <a:r>
              <a:rPr lang="zh-TW" altLang="zh-TW" sz="2800" dirty="0" smtClean="0">
                <a:effectLst/>
              </a:rPr>
              <a:t>較</a:t>
            </a:r>
            <a:r>
              <a:rPr lang="zh-TW" altLang="zh-TW" sz="2800" dirty="0">
                <a:effectLst/>
              </a:rPr>
              <a:t>慢。推測應為開發環境的差異問題。</a:t>
            </a:r>
          </a:p>
          <a:p>
            <a:pPr lvl="0"/>
            <a:r>
              <a:rPr lang="zh-TW" altLang="zh-TW" sz="2800" dirty="0">
                <a:effectLst/>
              </a:rPr>
              <a:t>排列數為</a:t>
            </a:r>
            <a:r>
              <a:rPr lang="en-US" altLang="zh-TW" sz="2800" dirty="0">
                <a:effectLst/>
              </a:rPr>
              <a:t>8~10</a:t>
            </a:r>
            <a:r>
              <a:rPr lang="zh-TW" altLang="zh-TW" sz="2800" dirty="0">
                <a:effectLst/>
              </a:rPr>
              <a:t>之間</a:t>
            </a:r>
            <a:r>
              <a:rPr lang="zh-TW" altLang="zh-TW" sz="2800" dirty="0" smtClean="0">
                <a:effectLst/>
              </a:rPr>
              <a:t>，</a:t>
            </a:r>
            <a:r>
              <a:rPr lang="en-US" altLang="zh-TW" sz="2800" dirty="0" smtClean="0">
                <a:effectLst/>
              </a:rPr>
              <a:t>JavaScript</a:t>
            </a:r>
            <a:r>
              <a:rPr lang="zh-TW" altLang="zh-TW" sz="2800" dirty="0" smtClean="0">
                <a:effectLst/>
              </a:rPr>
              <a:t>的</a:t>
            </a:r>
            <a:r>
              <a:rPr lang="zh-TW" altLang="en-US" sz="2800" dirty="0" smtClean="0">
                <a:effectLst/>
              </a:rPr>
              <a:t>執行</a:t>
            </a:r>
            <a:r>
              <a:rPr lang="zh-TW" altLang="zh-TW" sz="2800" dirty="0" smtClean="0">
                <a:effectLst/>
              </a:rPr>
              <a:t>時間上升</a:t>
            </a:r>
            <a:r>
              <a:rPr lang="zh-TW" altLang="zh-TW" sz="2800" dirty="0">
                <a:effectLst/>
              </a:rPr>
              <a:t>的非常明顯</a:t>
            </a:r>
            <a:r>
              <a:rPr lang="zh-TW" altLang="zh-TW" sz="2800" dirty="0" smtClean="0">
                <a:effectLst/>
              </a:rPr>
              <a:t>，顯示</a:t>
            </a:r>
            <a:r>
              <a:rPr lang="zh-TW" altLang="zh-TW" sz="2800" dirty="0">
                <a:effectLst/>
              </a:rPr>
              <a:t>出動態語言的執行時間較靜態語言多。</a:t>
            </a:r>
          </a:p>
          <a:p>
            <a:pPr lvl="0"/>
            <a:r>
              <a:rPr lang="zh-TW" altLang="zh-TW" sz="2800" dirty="0">
                <a:effectLst/>
              </a:rPr>
              <a:t>排列數</a:t>
            </a:r>
            <a:r>
              <a:rPr lang="en-US" altLang="zh-TW" sz="2800" dirty="0">
                <a:effectLst/>
              </a:rPr>
              <a:t>&gt;=12</a:t>
            </a:r>
            <a:r>
              <a:rPr lang="zh-TW" altLang="zh-TW" sz="2800" dirty="0">
                <a:effectLst/>
              </a:rPr>
              <a:t>時，</a:t>
            </a:r>
            <a:r>
              <a:rPr lang="en-US" altLang="zh-TW" sz="2800" dirty="0">
                <a:effectLst/>
              </a:rPr>
              <a:t>C </a:t>
            </a:r>
            <a:r>
              <a:rPr lang="zh-TW" altLang="zh-TW" sz="2800" dirty="0">
                <a:effectLst/>
              </a:rPr>
              <a:t>和</a:t>
            </a:r>
            <a:r>
              <a:rPr lang="en-US" altLang="zh-TW" sz="2800" dirty="0">
                <a:effectLst/>
              </a:rPr>
              <a:t> Java </a:t>
            </a:r>
            <a:r>
              <a:rPr lang="zh-TW" altLang="zh-TW" sz="2800" dirty="0">
                <a:effectLst/>
              </a:rPr>
              <a:t>的執行時間有明顯的增加，在此時</a:t>
            </a:r>
            <a:r>
              <a:rPr lang="en-US" altLang="zh-TW" sz="2800" dirty="0">
                <a:effectLst/>
              </a:rPr>
              <a:t> Java </a:t>
            </a:r>
            <a:r>
              <a:rPr lang="zh-TW" altLang="zh-TW" sz="2800" dirty="0">
                <a:effectLst/>
              </a:rPr>
              <a:t>的執行效率</a:t>
            </a:r>
            <a:r>
              <a:rPr lang="zh-TW" altLang="zh-TW" sz="2800" dirty="0" smtClean="0">
                <a:effectLst/>
              </a:rPr>
              <a:t>開始</a:t>
            </a:r>
            <a:r>
              <a:rPr lang="zh-TW" altLang="en-US" sz="2800" dirty="0" smtClean="0">
                <a:effectLst/>
              </a:rPr>
              <a:t>低</a:t>
            </a:r>
            <a:r>
              <a:rPr lang="zh-TW" altLang="zh-TW" sz="2800" dirty="0" smtClean="0">
                <a:effectLst/>
              </a:rPr>
              <a:t>於</a:t>
            </a:r>
            <a:r>
              <a:rPr lang="en-US" altLang="zh-TW" sz="2800" dirty="0">
                <a:effectLst/>
              </a:rPr>
              <a:t>C</a:t>
            </a:r>
            <a:r>
              <a:rPr lang="zh-TW" altLang="zh-TW" sz="2800" dirty="0">
                <a:effectLst/>
              </a:rPr>
              <a:t>語言，</a:t>
            </a:r>
            <a:r>
              <a:rPr lang="zh-TW" altLang="zh-TW" sz="2800" dirty="0" smtClean="0">
                <a:effectLst/>
              </a:rPr>
              <a:t>而且</a:t>
            </a:r>
            <a:r>
              <a:rPr lang="zh-TW" altLang="en-US" sz="2800" dirty="0" smtClean="0">
                <a:effectLst/>
              </a:rPr>
              <a:t>執行</a:t>
            </a:r>
            <a:r>
              <a:rPr lang="zh-TW" altLang="zh-TW" sz="2800" dirty="0" smtClean="0">
                <a:effectLst/>
              </a:rPr>
              <a:t>時間</a:t>
            </a:r>
            <a:r>
              <a:rPr lang="zh-TW" altLang="zh-TW" sz="2800" dirty="0">
                <a:effectLst/>
              </a:rPr>
              <a:t>的增加趨勢較為急劇。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82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751267"/>
            <a:ext cx="10353762" cy="970450"/>
          </a:xfrm>
        </p:spPr>
        <p:txBody>
          <a:bodyPr/>
          <a:lstStyle/>
          <a:p>
            <a:r>
              <a:rPr lang="zh-TW" altLang="zh-TW" b="1" dirty="0">
                <a:effectLst/>
              </a:rPr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247604"/>
            <a:ext cx="10353762" cy="4058751"/>
          </a:xfrm>
        </p:spPr>
        <p:txBody>
          <a:bodyPr/>
          <a:lstStyle/>
          <a:p>
            <a:pPr lvl="0"/>
            <a:r>
              <a:rPr lang="zh-TW" altLang="en-US" sz="2800" dirty="0">
                <a:effectLst/>
              </a:rPr>
              <a:t>在</a:t>
            </a:r>
            <a:r>
              <a:rPr lang="zh-TW" altLang="zh-TW" sz="2800" dirty="0" smtClean="0">
                <a:effectLst/>
              </a:rPr>
              <a:t>複雜</a:t>
            </a:r>
            <a:r>
              <a:rPr lang="zh-TW" altLang="zh-TW" sz="2800" dirty="0">
                <a:effectLst/>
              </a:rPr>
              <a:t>度較小的遞迴程式中，執行效率受開發環境影響較高</a:t>
            </a:r>
            <a:r>
              <a:rPr lang="zh-TW" altLang="zh-TW" sz="2800" dirty="0" smtClean="0">
                <a:effectLst/>
              </a:rPr>
              <a:t>。</a:t>
            </a:r>
            <a:endParaRPr lang="en-US" altLang="zh-TW" sz="2800" dirty="0" smtClean="0">
              <a:effectLst/>
            </a:endParaRPr>
          </a:p>
          <a:p>
            <a:pPr lvl="0"/>
            <a:endParaRPr lang="en-US" altLang="zh-TW" sz="2800" dirty="0" smtClean="0">
              <a:effectLst/>
            </a:endParaRPr>
          </a:p>
          <a:p>
            <a:pPr lvl="0"/>
            <a:r>
              <a:rPr lang="zh-TW" altLang="zh-TW" sz="2800" dirty="0" smtClean="0">
                <a:effectLst/>
              </a:rPr>
              <a:t>在</a:t>
            </a:r>
            <a:r>
              <a:rPr lang="zh-TW" altLang="zh-TW" sz="2800" dirty="0">
                <a:effectLst/>
              </a:rPr>
              <a:t>複雜度較高的遞迴程式中，</a:t>
            </a:r>
            <a:r>
              <a:rPr lang="en-US" altLang="zh-TW" sz="2800" dirty="0">
                <a:effectLst/>
              </a:rPr>
              <a:t>C</a:t>
            </a:r>
            <a:r>
              <a:rPr lang="zh-TW" altLang="zh-TW" sz="2800" dirty="0">
                <a:effectLst/>
              </a:rPr>
              <a:t>語言</a:t>
            </a:r>
            <a:r>
              <a:rPr lang="zh-TW" altLang="zh-TW" sz="2800" dirty="0" smtClean="0">
                <a:effectLst/>
              </a:rPr>
              <a:t>的</a:t>
            </a:r>
            <a:r>
              <a:rPr lang="zh-TW" altLang="zh-TW" sz="2800" dirty="0">
                <a:effectLst/>
              </a:rPr>
              <a:t>執行效率</a:t>
            </a:r>
            <a:r>
              <a:rPr lang="zh-TW" altLang="zh-TW" sz="2800" dirty="0" smtClean="0">
                <a:effectLst/>
              </a:rPr>
              <a:t>遠</a:t>
            </a:r>
            <a:r>
              <a:rPr lang="zh-TW" altLang="zh-TW" sz="2800" dirty="0">
                <a:effectLst/>
              </a:rPr>
              <a:t>高於 </a:t>
            </a:r>
            <a:r>
              <a:rPr lang="en-US" altLang="zh-TW" sz="2800" dirty="0">
                <a:effectLst/>
              </a:rPr>
              <a:t>Java </a:t>
            </a:r>
            <a:r>
              <a:rPr lang="zh-TW" altLang="zh-TW" sz="2800" dirty="0">
                <a:effectLst/>
              </a:rPr>
              <a:t>和 </a:t>
            </a:r>
            <a:r>
              <a:rPr lang="en-US" altLang="zh-TW" sz="2800" dirty="0">
                <a:effectLst/>
              </a:rPr>
              <a:t>JavaScript</a:t>
            </a:r>
            <a:r>
              <a:rPr lang="zh-TW" altLang="zh-TW" sz="2800" dirty="0">
                <a:effectLst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96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200" b="1" dirty="0">
                <a:effectLst/>
              </a:rPr>
              <a:t>報告</a:t>
            </a:r>
            <a:r>
              <a:rPr lang="zh-TW" altLang="zh-TW" sz="4200" b="1" dirty="0" smtClean="0">
                <a:effectLst/>
              </a:rPr>
              <a:t>主題</a:t>
            </a:r>
            <a:endParaRPr lang="zh-TW" altLang="en-US" sz="4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000" dirty="0">
                <a:effectLst/>
              </a:rPr>
              <a:t>利用三種語言做出排列組合的特性，並比較三種語言執行時間的快慢。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58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effectLst/>
              </a:rPr>
              <a:t>使用</a:t>
            </a:r>
            <a:r>
              <a:rPr lang="zh-TW" altLang="zh-TW" b="1" dirty="0" smtClean="0">
                <a:effectLst/>
              </a:rPr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>
                <a:effectLst/>
              </a:rPr>
              <a:t>C</a:t>
            </a:r>
            <a:r>
              <a:rPr lang="zh-TW" altLang="zh-TW" sz="3000" dirty="0" smtClean="0">
                <a:effectLst/>
              </a:rPr>
              <a:t>語言</a:t>
            </a:r>
            <a:endParaRPr lang="en-US" altLang="zh-TW" sz="3000" dirty="0" smtClean="0">
              <a:effectLst/>
            </a:endParaRPr>
          </a:p>
          <a:p>
            <a:r>
              <a:rPr lang="en-US" altLang="zh-TW" sz="3000" dirty="0" smtClean="0">
                <a:effectLst/>
              </a:rPr>
              <a:t>JAVA</a:t>
            </a:r>
            <a:endParaRPr lang="en-US" altLang="zh-TW" sz="3000" dirty="0">
              <a:effectLst/>
            </a:endParaRPr>
          </a:p>
          <a:p>
            <a:r>
              <a:rPr lang="en-US" altLang="zh-TW" sz="3000" dirty="0" smtClean="0">
                <a:effectLst/>
              </a:rPr>
              <a:t>JavaScript </a:t>
            </a:r>
          </a:p>
          <a:p>
            <a:r>
              <a:rPr lang="zh-TW" altLang="zh-TW" sz="3000" dirty="0" smtClean="0">
                <a:effectLst/>
              </a:rPr>
              <a:t>遞迴方法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1865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實作</a:t>
            </a:r>
            <a:r>
              <a:rPr lang="zh-TW" altLang="zh-TW" b="1" dirty="0" smtClean="0">
                <a:effectLst/>
              </a:rPr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000" dirty="0">
                <a:effectLst/>
              </a:rPr>
              <a:t>讓使用者輸入</a:t>
            </a:r>
            <a:r>
              <a:rPr lang="zh-TW" altLang="zh-TW" sz="3000" dirty="0" smtClean="0">
                <a:effectLst/>
              </a:rPr>
              <a:t>字串</a:t>
            </a:r>
            <a:endParaRPr lang="en-US" altLang="zh-TW" sz="3000" dirty="0" smtClean="0">
              <a:effectLst/>
            </a:endParaRPr>
          </a:p>
          <a:p>
            <a:r>
              <a:rPr lang="zh-TW" altLang="zh-TW" sz="3000" dirty="0" smtClean="0">
                <a:effectLst/>
              </a:rPr>
              <a:t>程式</a:t>
            </a:r>
            <a:r>
              <a:rPr lang="zh-TW" altLang="zh-TW" sz="3000" dirty="0">
                <a:effectLst/>
              </a:rPr>
              <a:t>將字串中的每個字元作切割，並將他們排列</a:t>
            </a:r>
            <a:r>
              <a:rPr lang="zh-TW" altLang="zh-TW" sz="3000" dirty="0" smtClean="0">
                <a:effectLst/>
              </a:rPr>
              <a:t>組合</a:t>
            </a:r>
            <a:endParaRPr lang="en-US" altLang="zh-TW" sz="3000" dirty="0" smtClean="0">
              <a:effectLst/>
            </a:endParaRPr>
          </a:p>
          <a:p>
            <a:r>
              <a:rPr lang="zh-TW" altLang="zh-TW" sz="3000" dirty="0" smtClean="0">
                <a:effectLst/>
              </a:rPr>
              <a:t>由於</a:t>
            </a:r>
            <a:r>
              <a:rPr lang="en-US" altLang="zh-TW" sz="3000" dirty="0">
                <a:effectLst/>
              </a:rPr>
              <a:t>print</a:t>
            </a:r>
            <a:r>
              <a:rPr lang="zh-TW" altLang="zh-TW" sz="3000" dirty="0">
                <a:effectLst/>
              </a:rPr>
              <a:t>函數占用過多的執行時間，故不印出結果，</a:t>
            </a:r>
            <a:r>
              <a:rPr lang="zh-TW" altLang="zh-TW" sz="3000" dirty="0" smtClean="0">
                <a:effectLst/>
              </a:rPr>
              <a:t>改</a:t>
            </a:r>
            <a:r>
              <a:rPr lang="zh-TW" altLang="en-US" sz="3000" dirty="0" smtClean="0">
                <a:effectLst/>
              </a:rPr>
              <a:t>為</a:t>
            </a:r>
            <a:r>
              <a:rPr lang="zh-TW" altLang="zh-TW" sz="3000" dirty="0" smtClean="0">
                <a:effectLst/>
              </a:rPr>
              <a:t>計算</a:t>
            </a:r>
            <a:r>
              <a:rPr lang="zh-TW" altLang="zh-TW" sz="3000" dirty="0">
                <a:effectLst/>
              </a:rPr>
              <a:t>組合數。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4148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與本報告相關之程式語言特性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899874"/>
            <a:ext cx="10353762" cy="4058751"/>
          </a:xfrm>
        </p:spPr>
        <p:txBody>
          <a:bodyPr/>
          <a:lstStyle/>
          <a:p>
            <a:r>
              <a:rPr lang="zh-TW" altLang="zh-TW" b="1" dirty="0" smtClean="0">
                <a:effectLst/>
              </a:rPr>
              <a:t>編譯</a:t>
            </a:r>
            <a:r>
              <a:rPr lang="zh-TW" altLang="zh-TW" b="1" dirty="0">
                <a:effectLst/>
              </a:rPr>
              <a:t>式語言</a:t>
            </a:r>
            <a:r>
              <a:rPr lang="en-US" altLang="zh-TW" dirty="0" smtClean="0">
                <a:effectLst/>
              </a:rPr>
              <a:t>:	</a:t>
            </a:r>
            <a:r>
              <a:rPr lang="zh-TW" altLang="zh-TW" dirty="0" smtClean="0">
                <a:effectLst/>
              </a:rPr>
              <a:t>以</a:t>
            </a:r>
            <a:r>
              <a:rPr lang="zh-TW" altLang="zh-TW" dirty="0">
                <a:effectLst/>
              </a:rPr>
              <a:t>編譯器將程式碼編譯為機器碼，再加以執行。</a:t>
            </a:r>
          </a:p>
          <a:p>
            <a:pPr marL="36900" indent="0">
              <a:buNone/>
            </a:pPr>
            <a:r>
              <a:rPr lang="en-US" altLang="zh-TW" dirty="0" smtClean="0">
                <a:effectLst/>
              </a:rPr>
              <a:t>		</a:t>
            </a:r>
            <a:r>
              <a:rPr lang="zh-TW" altLang="zh-TW" dirty="0" smtClean="0">
                <a:effectLst/>
              </a:rPr>
              <a:t>優點</a:t>
            </a:r>
            <a:r>
              <a:rPr lang="en-US" altLang="zh-TW" dirty="0">
                <a:effectLst/>
              </a:rPr>
              <a:t>: </a:t>
            </a:r>
            <a:r>
              <a:rPr lang="zh-TW" altLang="zh-TW" dirty="0">
                <a:effectLst/>
              </a:rPr>
              <a:t>程式執行速度快</a:t>
            </a:r>
          </a:p>
          <a:p>
            <a:pPr marL="36900" indent="0">
              <a:buNone/>
            </a:pPr>
            <a:r>
              <a:rPr lang="en-US" altLang="zh-TW" dirty="0" smtClean="0">
                <a:effectLst/>
              </a:rPr>
              <a:t>		</a:t>
            </a:r>
            <a:r>
              <a:rPr lang="zh-TW" altLang="zh-TW" dirty="0" smtClean="0">
                <a:effectLst/>
              </a:rPr>
              <a:t>缺點</a:t>
            </a:r>
            <a:r>
              <a:rPr lang="en-US" altLang="zh-TW" dirty="0">
                <a:effectLst/>
              </a:rPr>
              <a:t>: </a:t>
            </a:r>
            <a:r>
              <a:rPr lang="zh-TW" altLang="zh-TW" dirty="0">
                <a:effectLst/>
              </a:rPr>
              <a:t>程式開發速度慢</a:t>
            </a:r>
          </a:p>
          <a:p>
            <a:endParaRPr lang="en-US" altLang="zh-TW" b="1" dirty="0" smtClean="0">
              <a:effectLst/>
            </a:endParaRPr>
          </a:p>
          <a:p>
            <a:r>
              <a:rPr lang="zh-TW" altLang="zh-TW" b="1" dirty="0" smtClean="0">
                <a:effectLst/>
              </a:rPr>
              <a:t>直譯</a:t>
            </a:r>
            <a:r>
              <a:rPr lang="zh-TW" altLang="zh-TW" b="1" dirty="0">
                <a:effectLst/>
              </a:rPr>
              <a:t>式語言</a:t>
            </a:r>
            <a:r>
              <a:rPr lang="en-US" altLang="zh-TW" dirty="0" smtClean="0">
                <a:effectLst/>
              </a:rPr>
              <a:t>:	</a:t>
            </a:r>
            <a:r>
              <a:rPr lang="zh-TW" altLang="zh-TW" dirty="0" smtClean="0">
                <a:effectLst/>
              </a:rPr>
              <a:t>將</a:t>
            </a:r>
            <a:r>
              <a:rPr lang="zh-TW" altLang="zh-TW" dirty="0">
                <a:effectLst/>
              </a:rPr>
              <a:t>程式碼一句一句直接執行。</a:t>
            </a:r>
          </a:p>
          <a:p>
            <a:pPr marL="36900" indent="0">
              <a:buNone/>
            </a:pPr>
            <a:r>
              <a:rPr lang="en-US" altLang="zh-TW" dirty="0" smtClean="0">
                <a:effectLst/>
              </a:rPr>
              <a:t>		</a:t>
            </a:r>
            <a:r>
              <a:rPr lang="zh-TW" altLang="zh-TW" dirty="0" smtClean="0">
                <a:effectLst/>
              </a:rPr>
              <a:t>優點</a:t>
            </a:r>
            <a:r>
              <a:rPr lang="en-US" altLang="zh-TW" dirty="0">
                <a:effectLst/>
              </a:rPr>
              <a:t>: </a:t>
            </a:r>
            <a:r>
              <a:rPr lang="zh-TW" altLang="zh-TW" dirty="0">
                <a:effectLst/>
              </a:rPr>
              <a:t>程式設計師也可以更彈性、快速的測試自己的</a:t>
            </a:r>
            <a:r>
              <a:rPr lang="zh-TW" altLang="zh-TW" dirty="0" smtClean="0">
                <a:effectLst/>
              </a:rPr>
              <a:t>想法</a:t>
            </a:r>
            <a:endParaRPr lang="en-US" altLang="zh-TW" dirty="0" smtClean="0">
              <a:effectLst/>
            </a:endParaRPr>
          </a:p>
          <a:p>
            <a:pPr marL="36900" indent="0">
              <a:buNone/>
            </a:pPr>
            <a:r>
              <a:rPr lang="en-US" altLang="zh-TW" dirty="0">
                <a:effectLst/>
              </a:rPr>
              <a:t>	</a:t>
            </a:r>
            <a:r>
              <a:rPr lang="en-US" altLang="zh-TW" dirty="0" smtClean="0">
                <a:effectLst/>
              </a:rPr>
              <a:t>	</a:t>
            </a:r>
            <a:r>
              <a:rPr lang="zh-TW" altLang="zh-TW" dirty="0" smtClean="0">
                <a:effectLst/>
              </a:rPr>
              <a:t>缺點</a:t>
            </a:r>
            <a:r>
              <a:rPr lang="en-US" altLang="zh-TW" dirty="0">
                <a:effectLst/>
              </a:rPr>
              <a:t>: </a:t>
            </a:r>
            <a:r>
              <a:rPr lang="zh-TW" altLang="zh-TW" dirty="0">
                <a:effectLst/>
              </a:rPr>
              <a:t>程式執行速度較慢</a:t>
            </a:r>
            <a:r>
              <a:rPr lang="en-US" altLang="zh-TW" dirty="0">
                <a:effectLst/>
              </a:rPr>
              <a:t/>
            </a:r>
            <a:br>
              <a:rPr lang="en-US" altLang="zh-TW" dirty="0">
                <a:effectLst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24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與本報告相關之程式語言特性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899874"/>
            <a:ext cx="10353762" cy="4058751"/>
          </a:xfrm>
        </p:spPr>
        <p:txBody>
          <a:bodyPr/>
          <a:lstStyle/>
          <a:p>
            <a:r>
              <a:rPr lang="zh-TW" altLang="zh-TW" b="1" dirty="0" smtClean="0">
                <a:effectLst/>
              </a:rPr>
              <a:t>靜態</a:t>
            </a:r>
            <a:r>
              <a:rPr lang="zh-TW" altLang="zh-TW" b="1" dirty="0">
                <a:effectLst/>
              </a:rPr>
              <a:t>語言</a:t>
            </a:r>
            <a:r>
              <a:rPr lang="en-US" altLang="zh-TW" dirty="0">
                <a:effectLst/>
              </a:rPr>
              <a:t>: </a:t>
            </a:r>
            <a:r>
              <a:rPr lang="zh-TW" altLang="en-US" dirty="0">
                <a:effectLst/>
              </a:rPr>
              <a:t> 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type </a:t>
            </a:r>
            <a:r>
              <a:rPr lang="en-US" altLang="zh-TW" dirty="0">
                <a:effectLst/>
              </a:rPr>
              <a:t>checking </a:t>
            </a:r>
            <a:r>
              <a:rPr lang="zh-TW" altLang="zh-TW" dirty="0">
                <a:effectLst/>
              </a:rPr>
              <a:t>發生在編譯</a:t>
            </a:r>
            <a:r>
              <a:rPr lang="zh-TW" altLang="zh-TW" dirty="0" smtClean="0">
                <a:effectLst/>
              </a:rPr>
              <a:t>時期</a:t>
            </a:r>
            <a:endParaRPr lang="en-US" altLang="zh-TW" dirty="0" smtClean="0">
              <a:effectLst/>
            </a:endParaRPr>
          </a:p>
          <a:p>
            <a:pPr marL="36900" indent="0">
              <a:buNone/>
            </a:pPr>
            <a:r>
              <a:rPr lang="en-US" altLang="zh-TW" dirty="0" smtClean="0">
                <a:effectLst/>
              </a:rPr>
              <a:t>		</a:t>
            </a:r>
            <a:r>
              <a:rPr lang="zh-TW" altLang="zh-TW" dirty="0" smtClean="0">
                <a:effectLst/>
              </a:rPr>
              <a:t>優點</a:t>
            </a:r>
            <a:r>
              <a:rPr lang="en-US" altLang="zh-TW" dirty="0">
                <a:effectLst/>
              </a:rPr>
              <a:t>: </a:t>
            </a:r>
            <a:r>
              <a:rPr lang="zh-TW" altLang="zh-TW" dirty="0">
                <a:effectLst/>
              </a:rPr>
              <a:t>事先找出</a:t>
            </a:r>
            <a:r>
              <a:rPr lang="en-US" altLang="zh-TW" dirty="0">
                <a:effectLst/>
              </a:rPr>
              <a:t>type</a:t>
            </a:r>
            <a:r>
              <a:rPr lang="zh-TW" altLang="zh-TW" dirty="0">
                <a:effectLst/>
              </a:rPr>
              <a:t>是否合法，安全性高，執行速度</a:t>
            </a:r>
            <a:r>
              <a:rPr lang="zh-TW" altLang="zh-TW" dirty="0" smtClean="0">
                <a:effectLst/>
              </a:rPr>
              <a:t>快</a:t>
            </a:r>
            <a:endParaRPr lang="en-US" altLang="zh-TW" dirty="0" smtClean="0">
              <a:effectLst/>
            </a:endParaRPr>
          </a:p>
          <a:p>
            <a:pPr marL="36900" indent="0">
              <a:buNone/>
            </a:pPr>
            <a:r>
              <a:rPr lang="en-US" altLang="zh-TW" dirty="0" smtClean="0">
                <a:effectLst/>
              </a:rPr>
              <a:t>		</a:t>
            </a:r>
            <a:r>
              <a:rPr lang="zh-TW" altLang="zh-TW" dirty="0" smtClean="0">
                <a:effectLst/>
              </a:rPr>
              <a:t>缺點</a:t>
            </a:r>
            <a:r>
              <a:rPr lang="en-US" altLang="zh-TW" dirty="0">
                <a:effectLst/>
              </a:rPr>
              <a:t>: </a:t>
            </a:r>
            <a:r>
              <a:rPr lang="zh-TW" altLang="zh-TW" dirty="0">
                <a:effectLst/>
              </a:rPr>
              <a:t>程式開發時花較多時間在</a:t>
            </a:r>
            <a:r>
              <a:rPr lang="en-US" altLang="zh-TW" dirty="0">
                <a:effectLst/>
              </a:rPr>
              <a:t>type</a:t>
            </a:r>
            <a:r>
              <a:rPr lang="zh-TW" altLang="zh-TW" dirty="0">
                <a:effectLst/>
              </a:rPr>
              <a:t>的</a:t>
            </a:r>
            <a:r>
              <a:rPr lang="zh-TW" altLang="zh-TW" dirty="0" smtClean="0">
                <a:effectLst/>
              </a:rPr>
              <a:t>檢查</a:t>
            </a:r>
            <a:endParaRPr lang="en-US" altLang="zh-TW" dirty="0" smtClean="0">
              <a:effectLst/>
            </a:endParaRPr>
          </a:p>
          <a:p>
            <a:pPr marL="36900" indent="0">
              <a:buNone/>
            </a:pPr>
            <a:endParaRPr lang="zh-TW" altLang="zh-TW" dirty="0">
              <a:effectLst/>
            </a:endParaRPr>
          </a:p>
          <a:p>
            <a:r>
              <a:rPr lang="zh-TW" altLang="zh-TW" b="1" dirty="0" smtClean="0">
                <a:effectLst/>
              </a:rPr>
              <a:t>動態</a:t>
            </a:r>
            <a:r>
              <a:rPr lang="zh-TW" altLang="zh-TW" b="1" dirty="0">
                <a:effectLst/>
              </a:rPr>
              <a:t>語言</a:t>
            </a:r>
            <a:r>
              <a:rPr lang="en-US" altLang="zh-TW" b="1" dirty="0">
                <a:effectLst/>
              </a:rPr>
              <a:t>:</a:t>
            </a:r>
            <a:r>
              <a:rPr lang="en-US" altLang="zh-TW" dirty="0">
                <a:effectLst/>
              </a:rPr>
              <a:t> type checking </a:t>
            </a:r>
            <a:r>
              <a:rPr lang="zh-TW" altLang="zh-TW" dirty="0">
                <a:effectLst/>
              </a:rPr>
              <a:t>發生在執行</a:t>
            </a:r>
            <a:r>
              <a:rPr lang="zh-TW" altLang="zh-TW" dirty="0" smtClean="0">
                <a:effectLst/>
              </a:rPr>
              <a:t>時期</a:t>
            </a:r>
            <a:endParaRPr lang="en-US" altLang="zh-TW" dirty="0">
              <a:effectLst/>
            </a:endParaRPr>
          </a:p>
          <a:p>
            <a:pPr marL="36900" indent="0">
              <a:buNone/>
            </a:pPr>
            <a:r>
              <a:rPr lang="en-US" altLang="zh-TW" dirty="0" smtClean="0">
                <a:effectLst/>
              </a:rPr>
              <a:t>	</a:t>
            </a:r>
            <a:r>
              <a:rPr lang="en-US" altLang="zh-TW" dirty="0">
                <a:effectLst/>
              </a:rPr>
              <a:t>	</a:t>
            </a:r>
            <a:r>
              <a:rPr lang="zh-TW" altLang="zh-TW" dirty="0">
                <a:effectLst/>
              </a:rPr>
              <a:t>優點</a:t>
            </a:r>
            <a:r>
              <a:rPr lang="en-US" altLang="zh-TW" dirty="0">
                <a:effectLst/>
              </a:rPr>
              <a:t>:</a:t>
            </a:r>
            <a:r>
              <a:rPr lang="zh-TW" altLang="zh-TW" dirty="0">
                <a:effectLst/>
              </a:rPr>
              <a:t>語法靈活，撰寫時不必擔心</a:t>
            </a:r>
            <a:r>
              <a:rPr lang="en-US" altLang="zh-TW" dirty="0">
                <a:effectLst/>
              </a:rPr>
              <a:t>type</a:t>
            </a:r>
            <a:r>
              <a:rPr lang="zh-TW" altLang="zh-TW" dirty="0" smtClean="0">
                <a:effectLst/>
              </a:rPr>
              <a:t>問題</a:t>
            </a:r>
            <a:endParaRPr lang="en-US" altLang="zh-TW" dirty="0" smtClean="0">
              <a:effectLst/>
            </a:endParaRPr>
          </a:p>
          <a:p>
            <a:pPr marL="36900" indent="0">
              <a:buNone/>
            </a:pPr>
            <a:r>
              <a:rPr lang="en-US" altLang="zh-TW" dirty="0">
                <a:effectLst/>
              </a:rPr>
              <a:t>	</a:t>
            </a:r>
            <a:r>
              <a:rPr lang="en-US" altLang="zh-TW" dirty="0" smtClean="0">
                <a:effectLst/>
              </a:rPr>
              <a:t>	</a:t>
            </a:r>
            <a:r>
              <a:rPr lang="zh-TW" altLang="zh-TW" dirty="0" smtClean="0">
                <a:effectLst/>
              </a:rPr>
              <a:t>缺點</a:t>
            </a:r>
            <a:r>
              <a:rPr lang="en-US" altLang="zh-TW" dirty="0">
                <a:effectLst/>
              </a:rPr>
              <a:t>:</a:t>
            </a:r>
            <a:r>
              <a:rPr lang="zh-TW" altLang="zh-TW" dirty="0">
                <a:effectLst/>
              </a:rPr>
              <a:t>執行時期耗費許多時間在</a:t>
            </a:r>
            <a:r>
              <a:rPr lang="en-US" altLang="zh-TW" dirty="0">
                <a:effectLst/>
              </a:rPr>
              <a:t>type checking</a:t>
            </a:r>
            <a:endParaRPr lang="zh-TW" altLang="zh-TW" dirty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21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C</a:t>
            </a:r>
            <a:r>
              <a:rPr lang="zh-TW" altLang="zh-TW" b="1" dirty="0" smtClean="0">
                <a:effectLst/>
              </a:rPr>
              <a:t>語言</a:t>
            </a:r>
            <a:r>
              <a:rPr lang="zh-TW" altLang="en-US" b="1" dirty="0" smtClean="0">
                <a:effectLst/>
              </a:rPr>
              <a:t>特</a:t>
            </a:r>
            <a:r>
              <a:rPr lang="zh-TW" altLang="en-US" b="1" dirty="0">
                <a:effectLst/>
              </a:rPr>
              <a:t>性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08839"/>
            <a:ext cx="10353762" cy="4058751"/>
          </a:xfrm>
        </p:spPr>
        <p:txBody>
          <a:bodyPr>
            <a:normAutofit/>
          </a:bodyPr>
          <a:lstStyle/>
          <a:p>
            <a:pPr lvl="0"/>
            <a:r>
              <a:rPr lang="zh-TW" altLang="zh-TW" sz="2800" dirty="0">
                <a:effectLst/>
              </a:rPr>
              <a:t>靜態語言</a:t>
            </a:r>
          </a:p>
          <a:p>
            <a:pPr lvl="0"/>
            <a:r>
              <a:rPr lang="zh-TW" altLang="zh-TW" sz="2800" dirty="0">
                <a:effectLst/>
              </a:rPr>
              <a:t>編譯式語言</a:t>
            </a:r>
          </a:p>
          <a:p>
            <a:pPr lvl="0"/>
            <a:r>
              <a:rPr lang="zh-TW" altLang="zh-TW" sz="2800" dirty="0">
                <a:effectLst/>
              </a:rPr>
              <a:t>原始碼通常被編譯為機械碼</a:t>
            </a:r>
          </a:p>
          <a:p>
            <a:pPr lvl="0"/>
            <a:r>
              <a:rPr lang="en-US" altLang="zh-TW" sz="2800" dirty="0">
                <a:effectLst/>
              </a:rPr>
              <a:t>Pointer</a:t>
            </a:r>
            <a:r>
              <a:rPr lang="zh-TW" altLang="zh-TW" sz="2800" dirty="0">
                <a:effectLst/>
              </a:rPr>
              <a:t>可直接依位址存取</a:t>
            </a:r>
            <a:r>
              <a:rPr lang="zh-TW" altLang="zh-TW" sz="2800" dirty="0" smtClean="0">
                <a:effectLst/>
              </a:rPr>
              <a:t>記憶體</a:t>
            </a:r>
            <a:endParaRPr lang="zh-TW" altLang="zh-TW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01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/>
              </a:rPr>
              <a:t>JAVA</a:t>
            </a:r>
            <a:r>
              <a:rPr lang="zh-TW" altLang="en-US" dirty="0">
                <a:effectLst/>
              </a:rPr>
              <a:t> </a:t>
            </a:r>
            <a:r>
              <a:rPr lang="zh-TW" altLang="en-US" b="1" dirty="0" smtClean="0">
                <a:effectLst/>
              </a:rPr>
              <a:t>特性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sz="2800" dirty="0">
                <a:effectLst/>
              </a:rPr>
              <a:t>靜態語言</a:t>
            </a:r>
          </a:p>
          <a:p>
            <a:pPr lvl="0"/>
            <a:r>
              <a:rPr lang="zh-TW" altLang="zh-TW" sz="2800" dirty="0">
                <a:effectLst/>
              </a:rPr>
              <a:t>混和編譯和直譯式的語言，</a:t>
            </a:r>
            <a:r>
              <a:rPr lang="en-US" altLang="zh-TW" sz="2800" dirty="0">
                <a:effectLst/>
              </a:rPr>
              <a:t>Java</a:t>
            </a:r>
            <a:r>
              <a:rPr lang="zh-TW" altLang="zh-TW" sz="2800" dirty="0">
                <a:effectLst/>
              </a:rPr>
              <a:t>會先將程式碼編譯成</a:t>
            </a:r>
            <a:r>
              <a:rPr lang="en-US" altLang="zh-TW" sz="2800" dirty="0">
                <a:effectLst/>
              </a:rPr>
              <a:t>byte code</a:t>
            </a:r>
            <a:r>
              <a:rPr lang="zh-TW" altLang="zh-TW" sz="2800" dirty="0">
                <a:effectLst/>
              </a:rPr>
              <a:t>，再搭配</a:t>
            </a:r>
            <a:r>
              <a:rPr lang="en-US" altLang="zh-TW" sz="2800" dirty="0">
                <a:effectLst/>
              </a:rPr>
              <a:t>JVM</a:t>
            </a:r>
            <a:r>
              <a:rPr lang="zh-TW" altLang="zh-TW" sz="2800" dirty="0">
                <a:effectLst/>
              </a:rPr>
              <a:t>作為直譯器，達到跨平台特性。</a:t>
            </a:r>
          </a:p>
          <a:p>
            <a:pPr lvl="0"/>
            <a:r>
              <a:rPr lang="zh-TW" altLang="zh-TW" sz="2800" dirty="0">
                <a:effectLst/>
              </a:rPr>
              <a:t>物件導向</a:t>
            </a:r>
          </a:p>
          <a:p>
            <a:pPr lvl="0"/>
            <a:r>
              <a:rPr lang="zh-TW" altLang="zh-TW" sz="2800" dirty="0">
                <a:effectLst/>
              </a:rPr>
              <a:t>跨平台</a:t>
            </a:r>
          </a:p>
          <a:p>
            <a:pPr lvl="0"/>
            <a:r>
              <a:rPr lang="zh-TW" altLang="zh-TW" sz="2800" dirty="0">
                <a:effectLst/>
              </a:rPr>
              <a:t>多執行緒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09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/>
              </a:rPr>
              <a:t>JavaScript</a:t>
            </a:r>
            <a:r>
              <a:rPr lang="zh-TW" altLang="en-US" dirty="0">
                <a:effectLst/>
              </a:rPr>
              <a:t> </a:t>
            </a:r>
            <a:r>
              <a:rPr lang="zh-TW" altLang="en-US" b="1" dirty="0" smtClean="0">
                <a:effectLst/>
              </a:rPr>
              <a:t>特性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sz="2800" dirty="0">
                <a:effectLst/>
              </a:rPr>
              <a:t>動態語言</a:t>
            </a:r>
          </a:p>
          <a:p>
            <a:pPr lvl="0"/>
            <a:r>
              <a:rPr lang="zh-TW" altLang="zh-TW" sz="2800" dirty="0">
                <a:effectLst/>
              </a:rPr>
              <a:t>直譯式語言</a:t>
            </a:r>
          </a:p>
          <a:p>
            <a:pPr lvl="0"/>
            <a:r>
              <a:rPr lang="zh-TW" altLang="zh-TW" sz="2800" dirty="0">
                <a:effectLst/>
              </a:rPr>
              <a:t>物件導向</a:t>
            </a:r>
          </a:p>
          <a:p>
            <a:pPr lvl="0"/>
            <a:r>
              <a:rPr lang="zh-TW" altLang="zh-TW" sz="2800" dirty="0">
                <a:effectLst/>
              </a:rPr>
              <a:t>跨平台</a:t>
            </a:r>
          </a:p>
          <a:p>
            <a:pPr lvl="0"/>
            <a:r>
              <a:rPr lang="zh-TW" altLang="zh-TW" sz="2800" dirty="0">
                <a:effectLst/>
              </a:rPr>
              <a:t>輕小型的腳本語言，較簡單的語法、特殊化的功能、較寬鬆的要求，能簡單嵌入其他產品和應用程式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1051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67</TotalTime>
  <Words>426</Words>
  <Application>Microsoft Office PowerPoint</Application>
  <PresentationFormat>寬螢幕</PresentationFormat>
  <Paragraphs>111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Calisto MT</vt:lpstr>
      <vt:lpstr>Trebuchet MS</vt:lpstr>
      <vt:lpstr>Wingdings 2</vt:lpstr>
      <vt:lpstr>石板</vt:lpstr>
      <vt:lpstr>程式語言期末報告</vt:lpstr>
      <vt:lpstr>報告主題</vt:lpstr>
      <vt:lpstr>使用語言</vt:lpstr>
      <vt:lpstr>實作方法</vt:lpstr>
      <vt:lpstr>與本報告相關之程式語言特性</vt:lpstr>
      <vt:lpstr>與本報告相關之程式語言特性</vt:lpstr>
      <vt:lpstr>C語言特性</vt:lpstr>
      <vt:lpstr>JAVA 特性</vt:lpstr>
      <vt:lpstr>JavaScript 特性</vt:lpstr>
      <vt:lpstr>預測結果</vt:lpstr>
      <vt:lpstr>實際執行結果 - Execution Time (ms)</vt:lpstr>
      <vt:lpstr>PowerPoint 簡報</vt:lpstr>
      <vt:lpstr>PowerPoint 簡報</vt:lpstr>
      <vt:lpstr>結論</vt:lpstr>
      <vt:lpstr>結論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Final Project - Permutation</dc:title>
  <dc:creator>Jessica Huang</dc:creator>
  <cp:lastModifiedBy>Jessica Huang</cp:lastModifiedBy>
  <cp:revision>7</cp:revision>
  <dcterms:created xsi:type="dcterms:W3CDTF">2016-06-13T15:28:54Z</dcterms:created>
  <dcterms:modified xsi:type="dcterms:W3CDTF">2016-06-14T02:58:53Z</dcterms:modified>
</cp:coreProperties>
</file>