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2018/3/12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Social network hw1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>
                <a:latin typeface="新細明體"/>
                <a:ea typeface="新細明體"/>
              </a:rPr>
              <a:t>第 4 組</a:t>
            </a:r>
            <a:endParaRPr lang="zh-TW" altLang="en-US" dirty="0">
              <a:latin typeface="新細明體"/>
              <a:ea typeface="新細明體"/>
            </a:endParaRPr>
          </a:p>
          <a:p>
            <a:r>
              <a:rPr lang="zh-TW" altLang="en-US">
                <a:latin typeface="新細明體"/>
                <a:ea typeface="新細明體"/>
              </a:rPr>
              <a:t>7106056054 黃筱真 </a:t>
            </a:r>
            <a:endParaRPr lang="zh-TW"/>
          </a:p>
          <a:p>
            <a:r>
              <a:rPr lang="zh-TW" altLang="en-US">
                <a:latin typeface="新細明體"/>
                <a:ea typeface="新細明體"/>
              </a:rPr>
              <a:t>7106056110 張君壁</a:t>
            </a:r>
          </a:p>
          <a:p>
            <a:r>
              <a:rPr lang="zh-TW" altLang="en-US">
                <a:latin typeface="新細明體"/>
                <a:ea typeface="新細明體"/>
              </a:rPr>
              <a:t>7106056091 李明翰</a:t>
            </a:r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F0CBC-7B0F-4596-B373-4027FF32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40C8F-D3B8-4294-A894-C07D81C5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b="1">
                <a:latin typeface="Arial"/>
                <a:ea typeface="新細明體"/>
                <a:cs typeface="Arial"/>
              </a:rPr>
              <a:t>Data Set</a:t>
            </a:r>
            <a:r>
              <a:rPr lang="zh-TW">
                <a:latin typeface="Arial"/>
                <a:ea typeface="新細明體"/>
                <a:cs typeface="Arial"/>
              </a:rPr>
              <a:t>：</a:t>
            </a:r>
            <a:r>
              <a:rPr lang="zh-TW">
                <a:latin typeface="Arial"/>
                <a:cs typeface="Arial"/>
              </a:rPr>
              <a:t>Youtube friendship</a:t>
            </a:r>
            <a:endParaRPr lang="zh-TW">
              <a:latin typeface="Arial"/>
              <a:ea typeface="新細明體"/>
              <a:cs typeface="Arial"/>
            </a:endParaRPr>
          </a:p>
          <a:p>
            <a:r>
              <a:rPr lang="en-US" b="1" dirty="0">
                <a:latin typeface="Arial"/>
                <a:ea typeface="新細明體"/>
                <a:cs typeface="Arial"/>
              </a:rPr>
              <a:t>Nodes</a:t>
            </a:r>
            <a:r>
              <a:rPr lang="en-US" dirty="0">
                <a:latin typeface="Arial"/>
                <a:ea typeface="新細明體"/>
                <a:cs typeface="Arial"/>
              </a:rPr>
              <a:t>: 1134890 </a:t>
            </a:r>
            <a:endParaRPr lang="zh-TW" altLang="en-US">
              <a:latin typeface="Arial"/>
              <a:ea typeface="新細明體"/>
              <a:cs typeface="Arial"/>
            </a:endParaRPr>
          </a:p>
          <a:p>
            <a:r>
              <a:rPr lang="en-US" b="1" dirty="0">
                <a:latin typeface="Arial"/>
                <a:ea typeface="新細明體"/>
                <a:cs typeface="Arial"/>
              </a:rPr>
              <a:t>Edges</a:t>
            </a:r>
            <a:r>
              <a:rPr lang="en-US" dirty="0">
                <a:latin typeface="Arial"/>
                <a:ea typeface="新細明體"/>
                <a:cs typeface="Arial"/>
              </a:rPr>
              <a:t>: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 2987624</a:t>
            </a:r>
            <a:endParaRPr lang="zh-TW">
              <a:latin typeface="Arial"/>
              <a:ea typeface="新細明體"/>
              <a:cs typeface="Arial"/>
            </a:endParaRP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134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855D5-9336-4339-83D2-260196D1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Average degree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647F6-EDC1-4506-B6B0-6C4A4D7E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公式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: </a:t>
            </a:r>
            <a:r>
              <a:rPr lang="zh-TW">
                <a:latin typeface="Arial"/>
                <a:ea typeface="新細明體"/>
                <a:cs typeface="Arial"/>
              </a:rPr>
              <a:t>2|E|</a:t>
            </a:r>
            <a:r>
              <a:rPr lang="zh-TW" altLang="en-US">
                <a:latin typeface="Arial"/>
                <a:ea typeface="新細明體"/>
                <a:cs typeface="Arial"/>
              </a:rPr>
              <a:t> / 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|</a:t>
            </a:r>
            <a:r>
              <a:rPr lang="zh-TW">
                <a:latin typeface="Arial"/>
                <a:ea typeface="新細明體"/>
                <a:cs typeface="Arial"/>
              </a:rPr>
              <a:t>V|</a:t>
            </a: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Average Degree: 5.265045951590022</a:t>
            </a:r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en-US" altLang="zh-TW">
                <a:latin typeface="Arial"/>
                <a:ea typeface="新細明體"/>
                <a:cs typeface="Arial"/>
              </a:rPr>
              <a:t>推測每個用戶基本上有 5.2 位的訂閱者</a:t>
            </a:r>
          </a:p>
          <a:p>
            <a:endParaRPr lang="en-US" altLang="zh-TW" dirty="0">
              <a:latin typeface="Arial"/>
              <a:ea typeface="新細明體"/>
              <a:cs typeface="Arial"/>
            </a:endParaRPr>
          </a:p>
          <a:p>
            <a:endParaRPr lang="en-US" altLang="zh-TW" dirty="0">
              <a:latin typeface="Arial"/>
              <a:ea typeface="新細明體"/>
              <a:cs typeface="Arial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E47AD93-E28F-4342-A397-FE661FD4DA8A}"/>
              </a:ext>
            </a:extLst>
          </p:cNvPr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63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D5B19-86E3-4F93-A78C-51891744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Clustering Coffeicient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0FE0B9-AA63-49DC-A406-DF30CDE2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公式:</a:t>
            </a:r>
            <a:endParaRPr lang="zh-TW">
              <a:latin typeface="Arial"/>
              <a:ea typeface="新細明體"/>
              <a:cs typeface="Arial"/>
            </a:endParaRP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en-US" altLang="zh-TW" dirty="0" err="1">
                <a:latin typeface="Arial"/>
                <a:ea typeface="新細明體"/>
                <a:cs typeface="Arial"/>
              </a:rPr>
              <a:t>i</a:t>
            </a:r>
            <a:r>
              <a:rPr lang="zh-TW" altLang="en-US">
                <a:latin typeface="Arial"/>
                <a:ea typeface="新細明體"/>
                <a:cs typeface="Arial"/>
              </a:rPr>
              <a:t> 的所有朋友個數 </a:t>
            </a:r>
            <a:r>
              <a:rPr lang="en-US" altLang="en-US" dirty="0">
                <a:latin typeface="Arial"/>
                <a:ea typeface="新細明體"/>
                <a:cs typeface="Arial"/>
              </a:rPr>
              <a:t>:</a:t>
            </a:r>
            <a:r>
              <a:rPr lang="zh-TW" altLang="en-US">
                <a:latin typeface="Arial"/>
                <a:ea typeface="新細明體"/>
                <a:cs typeface="Arial"/>
              </a:rPr>
              <a:t> i 的 degr</a:t>
            </a:r>
            <a:r>
              <a:rPr lang="en-US" altLang="zh-TW" dirty="0" err="1">
                <a:latin typeface="Arial"/>
                <a:ea typeface="新細明體"/>
                <a:cs typeface="Arial"/>
              </a:rPr>
              <a:t>e</a:t>
            </a:r>
            <a:r>
              <a:rPr lang="en-US" altLang="en-US" dirty="0" err="1">
                <a:latin typeface="Arial"/>
                <a:ea typeface="新細明體"/>
                <a:cs typeface="Arial"/>
              </a:rPr>
              <a:t>e</a:t>
            </a: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ea typeface="新細明體"/>
                <a:cs typeface="Arial"/>
              </a:rPr>
              <a:t>i</a:t>
            </a:r>
            <a:r>
              <a:rPr lang="en-US" dirty="0">
                <a:latin typeface="Arial"/>
                <a:ea typeface="新細明體"/>
                <a:cs typeface="Arial"/>
              </a:rPr>
              <a:t> </a:t>
            </a:r>
            <a:r>
              <a:rPr lang="en-US" dirty="0" err="1">
                <a:latin typeface="Arial"/>
                <a:ea typeface="新細明體"/>
                <a:cs typeface="Arial"/>
              </a:rPr>
              <a:t>的朋友中</a:t>
            </a:r>
            <a:r>
              <a:rPr lang="en-US" dirty="0">
                <a:latin typeface="Arial"/>
                <a:ea typeface="新細明體"/>
                <a:cs typeface="Arial"/>
              </a:rPr>
              <a:t> </a:t>
            </a:r>
            <a:r>
              <a:rPr lang="en-US" dirty="0" err="1">
                <a:latin typeface="Arial"/>
                <a:ea typeface="新細明體"/>
                <a:cs typeface="Arial"/>
              </a:rPr>
              <a:t>彼此是朋友的個數</a:t>
            </a:r>
            <a:r>
              <a:rPr lang="en-US" dirty="0">
                <a:latin typeface="Arial"/>
                <a:ea typeface="新細明體"/>
                <a:cs typeface="Arial"/>
              </a:rPr>
              <a:t>: </a:t>
            </a:r>
            <a:r>
              <a:rPr lang="en-US" dirty="0" err="1">
                <a:latin typeface="Arial"/>
                <a:ea typeface="新細明體"/>
                <a:cs typeface="Arial"/>
              </a:rPr>
              <a:t>算出</a:t>
            </a:r>
            <a:r>
              <a:rPr lang="en-US" dirty="0">
                <a:latin typeface="Arial"/>
                <a:ea typeface="新細明體"/>
                <a:cs typeface="Arial"/>
              </a:rPr>
              <a:t> graph 的 triangle </a:t>
            </a:r>
            <a:r>
              <a:rPr lang="en-US" dirty="0" err="1">
                <a:latin typeface="Arial"/>
                <a:ea typeface="新細明體"/>
                <a:cs typeface="Arial"/>
              </a:rPr>
              <a:t>個數</a:t>
            </a:r>
            <a:r>
              <a:rPr lang="en-US" dirty="0">
                <a:latin typeface="Arial"/>
                <a:ea typeface="新細明體"/>
                <a:cs typeface="Arial"/>
              </a:rPr>
              <a:t>，</a:t>
            </a:r>
            <a:r>
              <a:rPr lang="zh-TW" altLang="en-US">
                <a:latin typeface="Arial"/>
                <a:ea typeface="新細明體"/>
                <a:cs typeface="Arial"/>
              </a:rPr>
              <a:t>且每個</a:t>
            </a:r>
            <a:r>
              <a:rPr lang="en-US" dirty="0">
                <a:latin typeface="Arial"/>
                <a:ea typeface="新細明體"/>
                <a:cs typeface="Arial"/>
              </a:rPr>
              <a:t> triangle </a:t>
            </a:r>
            <a:r>
              <a:rPr lang="zh-TW" altLang="en-US">
                <a:latin typeface="Arial"/>
                <a:ea typeface="新細明體"/>
                <a:cs typeface="Arial"/>
              </a:rPr>
              <a:t>必須包含 i 及</a:t>
            </a:r>
            <a:r>
              <a:rPr lang="en-US" dirty="0">
                <a:latin typeface="Arial"/>
                <a:ea typeface="新細明體"/>
                <a:cs typeface="Arial"/>
              </a:rPr>
              <a:t> </a:t>
            </a:r>
            <a:r>
              <a:rPr lang="en-US" dirty="0" err="1">
                <a:latin typeface="Arial"/>
                <a:ea typeface="新細明體"/>
                <a:cs typeface="Arial"/>
              </a:rPr>
              <a:t>i</a:t>
            </a:r>
            <a:r>
              <a:rPr lang="en-US" dirty="0">
                <a:latin typeface="Arial"/>
                <a:ea typeface="新細明體"/>
                <a:cs typeface="Arial"/>
              </a:rPr>
              <a:t> </a:t>
            </a:r>
            <a:r>
              <a:rPr lang="zh-TW" altLang="en-US">
                <a:latin typeface="Arial"/>
                <a:ea typeface="新細明體"/>
                <a:cs typeface="Arial"/>
              </a:rPr>
              <a:t>的朋友</a:t>
            </a:r>
            <a:endParaRPr lang="en-US">
              <a:latin typeface="Arial"/>
              <a:ea typeface="新細明體"/>
              <a:cs typeface="Arial"/>
            </a:endParaRP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Average </a:t>
            </a:r>
            <a:r>
              <a:rPr lang="zh-TW">
                <a:latin typeface="Arial"/>
                <a:ea typeface="新細明體"/>
                <a:cs typeface="Arial"/>
              </a:rPr>
              <a:t>Clustering Coffeicient =</a:t>
            </a:r>
            <a:r>
              <a:rPr lang="zh-TW" altLang="en-US">
                <a:latin typeface="Arial"/>
                <a:ea typeface="新細明體"/>
                <a:cs typeface="Arial"/>
              </a:rPr>
              <a:t> </a:t>
            </a:r>
            <a:r>
              <a:rPr lang="zh-TW">
                <a:latin typeface="Arial"/>
                <a:ea typeface="新細明體"/>
                <a:cs typeface="Arial"/>
              </a:rPr>
              <a:t>0.08080227776188081</a:t>
            </a:r>
            <a:endParaRPr lang="zh-TW" altLang="en-US" dirty="0">
              <a:latin typeface="Arial"/>
              <a:ea typeface="新細明體"/>
              <a:cs typeface="Arial"/>
            </a:endParaRPr>
          </a:p>
        </p:txBody>
      </p:sp>
      <p:pic>
        <p:nvPicPr>
          <p:cNvPr id="6" name="圖片 6" descr="一張含有 物件 的圖片&#10;&#10;描述是以非常高的可信度產生">
            <a:extLst>
              <a:ext uri="{FF2B5EF4-FFF2-40B4-BE49-F238E27FC236}">
                <a16:creationId xmlns:a16="http://schemas.microsoft.com/office/drawing/2014/main" id="{BD97256C-A517-4BDC-BD58-5B066B3E9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755" y="1660938"/>
            <a:ext cx="7365814" cy="14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8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AD349-ABD3-4EC2-9B8C-53502A65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Diameter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CCC59D-F22F-4D38-B6B0-43BC6ED3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ea typeface="新細明體"/>
                <a:cs typeface="Arial"/>
              </a:rPr>
              <a:t>All Pairs Shortest Paths</a:t>
            </a:r>
            <a:endParaRPr lang="en-US" altLang="zh-TW" dirty="0">
              <a:latin typeface="Arial"/>
              <a:ea typeface="新細明體"/>
              <a:cs typeface="Arial"/>
            </a:endParaRP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Floyd-</a:t>
            </a:r>
            <a:r>
              <a:rPr lang="en-US" dirty="0" err="1">
                <a:latin typeface="Arial"/>
                <a:ea typeface="新細明體"/>
                <a:cs typeface="Arial"/>
              </a:rPr>
              <a:t>Warshall</a:t>
            </a:r>
            <a:r>
              <a:rPr lang="en-US" dirty="0">
                <a:latin typeface="Arial"/>
                <a:ea typeface="新細明體"/>
                <a:cs typeface="Arial"/>
              </a:rPr>
              <a:t> Algorithm</a:t>
            </a:r>
            <a:endParaRPr lang="en-US" altLang="zh-TW" dirty="0">
              <a:latin typeface="Arial"/>
              <a:ea typeface="新細明體"/>
              <a:cs typeface="Arial"/>
            </a:endParaRP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Johnson's Algorithm</a:t>
            </a:r>
          </a:p>
          <a:p>
            <a:pPr lvl="1"/>
            <a:r>
              <a:rPr lang="en-US" i="1" dirty="0">
                <a:latin typeface="Arial"/>
                <a:ea typeface="新細明體"/>
                <a:cs typeface="Arial"/>
              </a:rPr>
              <a:t>O</a:t>
            </a:r>
            <a:r>
              <a:rPr lang="en-US" dirty="0">
                <a:latin typeface="Arial"/>
                <a:ea typeface="新細明體"/>
                <a:cs typeface="Arial"/>
              </a:rPr>
              <a:t>(n^3)</a:t>
            </a:r>
          </a:p>
          <a:p>
            <a:r>
              <a:rPr lang="en-US" altLang="zh-TW" dirty="0">
                <a:latin typeface="Arial"/>
                <a:ea typeface="新細明體"/>
                <a:cs typeface="Arial"/>
              </a:rPr>
              <a:t>P.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Crescenzi  </a:t>
            </a:r>
            <a:r>
              <a:rPr lang="en-US" dirty="0">
                <a:latin typeface="Arial"/>
                <a:ea typeface="新細明體"/>
                <a:cs typeface="Arial"/>
              </a:rPr>
              <a:t>et al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.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“</a:t>
            </a:r>
            <a:r>
              <a:rPr lang="zh-TW" i="1" dirty="0">
                <a:latin typeface="Arial"/>
                <a:ea typeface="新細明體"/>
                <a:cs typeface="Arial"/>
              </a:rPr>
              <a:t>On computing the diameter of real-world undirected graphs</a:t>
            </a:r>
            <a:r>
              <a:rPr lang="zh-TW" dirty="0">
                <a:latin typeface="Arial"/>
                <a:ea typeface="新細明體"/>
                <a:cs typeface="Arial"/>
              </a:rPr>
              <a:t>.” Theoretical Computer Science, vol 514, 2013</a:t>
            </a:r>
            <a:endParaRPr lang="zh-TW" altLang="en-US">
              <a:latin typeface="Arial"/>
              <a:ea typeface="新細明體"/>
              <a:cs typeface="Arial"/>
            </a:endParaRPr>
          </a:p>
          <a:p>
            <a:pPr lvl="1"/>
            <a:r>
              <a:rPr lang="zh-TW">
                <a:latin typeface="Arial"/>
                <a:ea typeface="新細明體"/>
                <a:cs typeface="Arial"/>
              </a:rPr>
              <a:t>Iterative Fringe Upper Bound </a:t>
            </a:r>
            <a:endParaRPr lang="zh-TW" altLang="en-US">
              <a:latin typeface="Arial"/>
              <a:ea typeface="新細明體"/>
              <a:cs typeface="Arial"/>
            </a:endParaRP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4-Sweep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 algorithm</a:t>
            </a:r>
          </a:p>
          <a:p>
            <a:pPr lvl="1"/>
            <a:r>
              <a:rPr lang="en-US" dirty="0">
                <a:latin typeface="Arial"/>
                <a:ea typeface="新細明體"/>
                <a:cs typeface="Arial"/>
              </a:rPr>
              <a:t>worst-case: </a:t>
            </a:r>
            <a:r>
              <a:rPr lang="en-US" i="1" dirty="0">
                <a:latin typeface="Arial"/>
                <a:ea typeface="新細明體"/>
                <a:cs typeface="Arial"/>
              </a:rPr>
              <a:t>O</a:t>
            </a:r>
            <a:r>
              <a:rPr lang="en-US" dirty="0">
                <a:latin typeface="Arial"/>
                <a:ea typeface="新細明體"/>
                <a:cs typeface="Arial"/>
              </a:rPr>
              <a:t>(nm)</a:t>
            </a:r>
          </a:p>
          <a:p>
            <a:pPr lvl="1"/>
            <a:r>
              <a:rPr lang="en-US" i="1" dirty="0">
                <a:latin typeface="Arial"/>
                <a:ea typeface="新細明體"/>
                <a:cs typeface="Arial"/>
              </a:rPr>
              <a:t>O</a:t>
            </a:r>
            <a:r>
              <a:rPr lang="en-US" dirty="0">
                <a:latin typeface="Arial"/>
                <a:ea typeface="新細明體"/>
                <a:cs typeface="Arial"/>
              </a:rPr>
              <a:t>(m)</a:t>
            </a:r>
          </a:p>
          <a:p>
            <a:pPr lvl="1"/>
            <a:endParaRPr lang="en-US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78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AD349-ABD3-4EC2-9B8C-53502A65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Diameter</a:t>
            </a:r>
            <a:endParaRPr lang="zh-TW" altLang="en-US">
              <a:latin typeface="Arial"/>
              <a:cs typeface="Arial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B9E2059-FF78-42FA-98B2-D596E8B962FC}"/>
              </a:ext>
            </a:extLst>
          </p:cNvPr>
          <p:cNvSpPr/>
          <p:nvPr/>
        </p:nvSpPr>
        <p:spPr>
          <a:xfrm>
            <a:off x="7248525" y="4562475"/>
            <a:ext cx="411309" cy="458059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3578B5D-2D0A-47B5-ADCA-F0A1C0AA6492}"/>
              </a:ext>
            </a:extLst>
          </p:cNvPr>
          <p:cNvSpPr/>
          <p:nvPr/>
        </p:nvSpPr>
        <p:spPr>
          <a:xfrm>
            <a:off x="11258550" y="1885950"/>
            <a:ext cx="411309" cy="458059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CA81F80-2065-4DD3-912A-B5CF11C862EE}"/>
              </a:ext>
            </a:extLst>
          </p:cNvPr>
          <p:cNvSpPr/>
          <p:nvPr/>
        </p:nvSpPr>
        <p:spPr>
          <a:xfrm>
            <a:off x="4876800" y="5238750"/>
            <a:ext cx="411309" cy="458059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86DBB62-A4DB-4C11-B042-6912EFD0D137}"/>
              </a:ext>
            </a:extLst>
          </p:cNvPr>
          <p:cNvSpPr/>
          <p:nvPr/>
        </p:nvSpPr>
        <p:spPr>
          <a:xfrm>
            <a:off x="5543550" y="2047875"/>
            <a:ext cx="411309" cy="458059"/>
          </a:xfrm>
          <a:prstGeom prst="ellips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038AE45-9A94-4381-AFE9-46ABA91BCA3A}"/>
              </a:ext>
            </a:extLst>
          </p:cNvPr>
          <p:cNvSpPr/>
          <p:nvPr/>
        </p:nvSpPr>
        <p:spPr>
          <a:xfrm>
            <a:off x="11439525" y="5133975"/>
            <a:ext cx="411309" cy="458059"/>
          </a:xfrm>
          <a:prstGeom prst="ellips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D9BA07-5343-4A1D-9FF0-642C80770CE9}"/>
              </a:ext>
            </a:extLst>
          </p:cNvPr>
          <p:cNvSpPr txBox="1"/>
          <p:nvPr/>
        </p:nvSpPr>
        <p:spPr>
          <a:xfrm>
            <a:off x="5314950" y="24384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a2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489D6C-DD6C-4B5E-BF9E-456314255FFC}"/>
              </a:ext>
            </a:extLst>
          </p:cNvPr>
          <p:cNvSpPr txBox="1"/>
          <p:nvPr/>
        </p:nvSpPr>
        <p:spPr>
          <a:xfrm>
            <a:off x="11210925" y="56388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b2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17B5D6-897F-4D89-9F80-1162C8685BF5}"/>
              </a:ext>
            </a:extLst>
          </p:cNvPr>
          <p:cNvSpPr txBox="1"/>
          <p:nvPr/>
        </p:nvSpPr>
        <p:spPr>
          <a:xfrm>
            <a:off x="4639575" y="5638799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a1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20FA1F-57E9-4AFC-8993-74B7F63DFF25}"/>
              </a:ext>
            </a:extLst>
          </p:cNvPr>
          <p:cNvSpPr txBox="1"/>
          <p:nvPr/>
        </p:nvSpPr>
        <p:spPr>
          <a:xfrm>
            <a:off x="11039475" y="2314575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b2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F6E584-C0BD-4BDF-8058-36FC7E75B4C4}"/>
              </a:ext>
            </a:extLst>
          </p:cNvPr>
          <p:cNvSpPr txBox="1"/>
          <p:nvPr/>
        </p:nvSpPr>
        <p:spPr>
          <a:xfrm>
            <a:off x="7010400" y="49911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r1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4F8673-86F0-4FAD-81BF-3B26CCA78402}"/>
              </a:ext>
            </a:extLst>
          </p:cNvPr>
          <p:cNvSpPr txBox="1"/>
          <p:nvPr/>
        </p:nvSpPr>
        <p:spPr>
          <a:xfrm>
            <a:off x="7677150" y="4029075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r2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20F9C8-38BE-4525-BCFF-F2EC60C97E67}"/>
              </a:ext>
            </a:extLst>
          </p:cNvPr>
          <p:cNvSpPr txBox="1"/>
          <p:nvPr/>
        </p:nvSpPr>
        <p:spPr>
          <a:xfrm>
            <a:off x="8324850" y="4076700"/>
            <a:ext cx="87140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2800">
                <a:latin typeface="Arial"/>
                <a:ea typeface="新細明體"/>
                <a:cs typeface="Arial"/>
              </a:rPr>
              <a:t>u</a:t>
            </a:r>
            <a:endParaRPr lang="zh-TW">
              <a:latin typeface="Arial"/>
              <a:cs typeface="Arial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3FDFB25-275B-4B14-B540-191A1F879445}"/>
              </a:ext>
            </a:extLst>
          </p:cNvPr>
          <p:cNvCxnSpPr/>
          <p:nvPr/>
        </p:nvCxnSpPr>
        <p:spPr>
          <a:xfrm flipV="1">
            <a:off x="5334000" y="2257425"/>
            <a:ext cx="5884877" cy="31123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56268E31-CE00-4579-9355-C21D39DA3DF0}"/>
              </a:ext>
            </a:extLst>
          </p:cNvPr>
          <p:cNvSpPr/>
          <p:nvPr/>
        </p:nvSpPr>
        <p:spPr>
          <a:xfrm>
            <a:off x="7905750" y="3629025"/>
            <a:ext cx="411309" cy="458059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68B2896-BFEA-49C1-B241-6B07FDF49783}"/>
              </a:ext>
            </a:extLst>
          </p:cNvPr>
          <p:cNvCxnSpPr>
            <a:cxnSpLocks/>
          </p:cNvCxnSpPr>
          <p:nvPr/>
        </p:nvCxnSpPr>
        <p:spPr>
          <a:xfrm flipH="1" flipV="1">
            <a:off x="5905500" y="2505075"/>
            <a:ext cx="5566095" cy="2750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86959F1E-5723-4CBA-A966-02E99DF83194}"/>
              </a:ext>
            </a:extLst>
          </p:cNvPr>
          <p:cNvSpPr/>
          <p:nvPr/>
        </p:nvSpPr>
        <p:spPr>
          <a:xfrm>
            <a:off x="8562975" y="3648075"/>
            <a:ext cx="411309" cy="4580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Arial"/>
              <a:cs typeface="Arial"/>
            </a:endParaRP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201DCDE1-CCC2-42E7-8700-27211BFE2D57}"/>
              </a:ext>
            </a:extLst>
          </p:cNvPr>
          <p:cNvSpPr>
            <a:spLocks noGrp="1"/>
          </p:cNvSpPr>
          <p:nvPr/>
        </p:nvSpPr>
        <p:spPr>
          <a:xfrm>
            <a:off x="833886" y="18259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Arial"/>
                <a:ea typeface="新細明體"/>
                <a:cs typeface="Arial"/>
              </a:rPr>
              <a:t>4-Sweep algorithm</a:t>
            </a:r>
            <a:endParaRPr lang="zh-TW" alt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新細明體"/>
                <a:cs typeface="Arial"/>
              </a:rPr>
              <a:t>Lower bound</a:t>
            </a:r>
            <a:r>
              <a:rPr lang="en-US" altLang="zh-TW" sz="2000" dirty="0">
                <a:latin typeface="Arial"/>
                <a:ea typeface="新細明體"/>
                <a:cs typeface="Arial"/>
              </a:rPr>
              <a:t>: max(d(a1,a2),d(a2,b2))</a:t>
            </a:r>
            <a:endParaRPr lang="en-US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新細明體"/>
                <a:cs typeface="Arial"/>
              </a:rPr>
              <a:t>Upper bound</a:t>
            </a:r>
            <a:r>
              <a:rPr lang="en-US" sz="2000" dirty="0">
                <a:latin typeface="Arial"/>
                <a:ea typeface="新細明體"/>
                <a:cs typeface="Arial"/>
              </a:rPr>
              <a:t>:  2 * eccentricity(u)</a:t>
            </a:r>
          </a:p>
          <a:p>
            <a:r>
              <a:rPr lang="en-US" sz="2000" b="1" dirty="0">
                <a:latin typeface="Arial"/>
                <a:ea typeface="新細明體"/>
                <a:cs typeface="Arial"/>
              </a:rPr>
              <a:t>Diameter</a:t>
            </a:r>
            <a:r>
              <a:rPr lang="en-US" sz="2000" dirty="0">
                <a:latin typeface="Arial"/>
                <a:ea typeface="新細明體"/>
                <a:cs typeface="Arial"/>
              </a:rPr>
              <a:t>: 24</a:t>
            </a:r>
          </a:p>
          <a:p>
            <a:endParaRPr lang="en-US" sz="2000" dirty="0">
              <a:latin typeface="Arial"/>
              <a:ea typeface="新細明體"/>
              <a:cs typeface="Arial"/>
            </a:endParaRPr>
          </a:p>
          <a:p>
            <a:endParaRPr lang="en-US" sz="2000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38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3B392-C21F-460D-8AD5-3BA6804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Arial"/>
                <a:ea typeface="新細明體"/>
                <a:cs typeface="Arial"/>
              </a:rPr>
              <a:t>Degree disturbition</a:t>
            </a:r>
            <a:endParaRPr lang="zh-TW" altLang="en-US">
              <a:latin typeface="Arial"/>
              <a:cs typeface="Arial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C21E4E77-CC20-4EDF-ACE0-6718FB895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25" y="1733550"/>
            <a:ext cx="6464938" cy="51752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9F023B3-8EB3-4C08-9279-F6A342BEEC5D}"/>
              </a:ext>
            </a:extLst>
          </p:cNvPr>
          <p:cNvSpPr txBox="1"/>
          <p:nvPr/>
        </p:nvSpPr>
        <p:spPr>
          <a:xfrm>
            <a:off x="7370197" y="2009775"/>
            <a:ext cx="4266178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latin typeface="Arial"/>
                <a:ea typeface="新細明體"/>
                <a:cs typeface="Arial"/>
              </a:rPr>
              <a:t>P</a:t>
            </a:r>
            <a:r>
              <a:rPr lang="zh-TW">
                <a:latin typeface="Arial"/>
                <a:ea typeface="新細明體"/>
                <a:cs typeface="Arial"/>
              </a:rPr>
              <a:t>henomenon : </a:t>
            </a:r>
            <a:endParaRPr lang="zh-TW">
              <a:latin typeface="Arial"/>
              <a:cs typeface="Arial"/>
            </a:endParaRPr>
          </a:p>
          <a:p>
            <a:r>
              <a:rPr lang="en-US" altLang="zh-TW" dirty="0">
                <a:latin typeface="Arial"/>
                <a:ea typeface="新細明體"/>
                <a:cs typeface="Arial"/>
              </a:rPr>
              <a:t>Avg.</a:t>
            </a:r>
            <a:r>
              <a:rPr lang="zh-TW" altLang="en-US" dirty="0">
                <a:latin typeface="Arial"/>
                <a:ea typeface="新細明體"/>
                <a:cs typeface="Arial"/>
              </a:rPr>
              <a:t> </a:t>
            </a:r>
            <a:r>
              <a:rPr lang="en-US" altLang="zh-TW" dirty="0">
                <a:latin typeface="Arial"/>
                <a:ea typeface="新細明體"/>
                <a:cs typeface="Arial"/>
              </a:rPr>
              <a:t>degree = </a:t>
            </a:r>
            <a:r>
              <a:rPr lang="en-US" dirty="0">
                <a:latin typeface="Arial"/>
                <a:ea typeface="新細明體"/>
                <a:cs typeface="Arial"/>
              </a:rPr>
              <a:t>5.265045951590022</a:t>
            </a:r>
          </a:p>
          <a:p>
            <a:endParaRPr lang="en-US" altLang="zh-TW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事實上...</a:t>
            </a: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1.  擁有5.2以下訂閱數的用戶大約有8成</a:t>
            </a:r>
            <a:br>
              <a:rPr lang="en-US" dirty="0">
                <a:latin typeface="Arial"/>
                <a:cs typeface="Arial"/>
              </a:rPr>
            </a:br>
            <a:r>
              <a:rPr lang="zh-TW" altLang="en-US">
                <a:latin typeface="Arial"/>
                <a:ea typeface="新細明體"/>
                <a:cs typeface="Arial"/>
              </a:rPr>
              <a:t>    (就是我們平凡人@@)</a:t>
            </a: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2. 擁有100人</a:t>
            </a:r>
            <a:r>
              <a:rPr lang="zh-TW">
                <a:latin typeface="Arial"/>
                <a:ea typeface="新細明體"/>
                <a:cs typeface="Arial"/>
              </a:rPr>
              <a:t>以上</a:t>
            </a:r>
            <a:r>
              <a:rPr lang="zh-TW" altLang="en-US">
                <a:latin typeface="Arial"/>
                <a:ea typeface="新細明體"/>
                <a:cs typeface="Arial"/>
              </a:rPr>
              <a:t>訂閱數</a:t>
            </a:r>
            <a:r>
              <a:rPr lang="zh-TW">
                <a:latin typeface="Arial"/>
                <a:ea typeface="新細明體"/>
                <a:cs typeface="Arial"/>
              </a:rPr>
              <a:t>的用戶</a:t>
            </a:r>
            <a:r>
              <a:rPr lang="zh-TW" altLang="en-US">
                <a:latin typeface="Arial"/>
                <a:ea typeface="新細明體"/>
                <a:cs typeface="Arial"/>
              </a:rPr>
              <a:t>不到2成。</a:t>
            </a: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3.極少數人擁有1000以上的</a:t>
            </a:r>
            <a:r>
              <a:rPr lang="zh-TW">
                <a:latin typeface="Arial"/>
                <a:ea typeface="新細明體"/>
                <a:cs typeface="Arial"/>
              </a:rPr>
              <a:t>訂閱數。</a:t>
            </a:r>
            <a:endParaRPr lang="zh-TW" altLang="en-US" dirty="0">
              <a:latin typeface="Arial"/>
              <a:ea typeface="新細明體"/>
              <a:cs typeface="Arial"/>
            </a:endParaRPr>
          </a:p>
          <a:p>
            <a:endParaRPr lang="zh-TW" altLang="en-US" dirty="0">
              <a:latin typeface="Arial"/>
              <a:ea typeface="新細明體"/>
              <a:cs typeface="Arial"/>
            </a:endParaRPr>
          </a:p>
          <a:p>
            <a:r>
              <a:rPr lang="zh-TW" altLang="en-US">
                <a:latin typeface="Arial"/>
                <a:ea typeface="新細明體"/>
                <a:cs typeface="Arial"/>
              </a:rPr>
              <a:t>符合 80/20 法則 !!!</a:t>
            </a:r>
            <a:endParaRPr lang="zh-TW" altLang="en-US" dirty="0">
              <a:latin typeface="Arial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53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Social network hw1</vt:lpstr>
      <vt:lpstr>PowerPoint 簡報</vt:lpstr>
      <vt:lpstr>Average degree</vt:lpstr>
      <vt:lpstr>Clustering Coffeicient</vt:lpstr>
      <vt:lpstr>Diameter</vt:lpstr>
      <vt:lpstr>Diameter</vt:lpstr>
      <vt:lpstr>Degree disturbition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hw1</dc:title>
  <dc:creator/>
  <cp:lastModifiedBy/>
  <cp:revision>5</cp:revision>
  <dcterms:created xsi:type="dcterms:W3CDTF">2012-07-30T21:28:29Z</dcterms:created>
  <dcterms:modified xsi:type="dcterms:W3CDTF">2018-03-12T04:55:59Z</dcterms:modified>
</cp:coreProperties>
</file>