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The “first” vpn protocol created in 1996 as Point to Point Tunneling Protocol (PPTP).</a:t>
            </a:r>
            <a:endParaRPr lang="en-GB" altLang="en-US"/>
          </a:p>
          <a:p>
            <a:r>
              <a:rPr lang="en-GB" altLang="en-US"/>
              <a:t>Recent years have seen the differentiation between two types of VPN.</a:t>
            </a:r>
            <a:endParaRPr lang="en-GB" altLang="en-US"/>
          </a:p>
          <a:p>
            <a:r>
              <a:rPr lang="en-GB" altLang="en-US"/>
              <a:t>One that allows you to obscure your browsing activity, stopping your Internet Service provider from viewing your traffic and preventing the use of aglomerated data by third parties.</a:t>
            </a:r>
            <a:endParaRPr lang="en-GB" altLang="en-US"/>
          </a:p>
          <a:p>
            <a:r>
              <a:rPr lang="en-GB" altLang="en-US"/>
              <a:t>Then the other, more akin to the original concept is Remote Network Access, which we will be focusing on.</a:t>
            </a:r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latin typeface="Times New Roman" panose="02020603050405020304" charset="0"/>
                <a:cs typeface="Times New Roman" panose="02020603050405020304" charset="0"/>
              </a:rPr>
              <a:t>Virtual Private Networks</a:t>
            </a:r>
            <a:endParaRPr lang="en-GB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Jacob John Williams</a:t>
            </a:r>
            <a:endParaRPr lang="en-GB" altLang="en-US"/>
          </a:p>
          <a:p>
            <a:r>
              <a:rPr lang="en-GB" altLang="en-US"/>
              <a:t>15008632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Planned Features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en-US"/>
              <a:t>Whats next?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UDP / DTLS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UDP connectivity is already available on the VPN, however it is significantly less secure than TCP/TLS.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In the future, we plan to integrate the Datagram Transport Layer Security protocol into the existing UDP functionality.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DTLS is to UDP, as TLS is to TCP.</a:t>
            </a:r>
            <a:endParaRPr lang="en-GB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Gateway-to-Gateway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 sz="2400"/>
              <a:t>At current, our VPN system works with external clients connecting to the internal network via a single gateway.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By modifying already established connectivity routines, it will be possible to establish a Gateway-to-Gateway connection.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This would essentially allow the secure conjoining of two geographically seperate networks.</a:t>
            </a:r>
            <a:endParaRPr lang="en-GB" altLang="en-US" sz="2400"/>
          </a:p>
        </p:txBody>
      </p:sp>
      <p:pic>
        <p:nvPicPr>
          <p:cNvPr id="4" name="Content Placeholder -2147482618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67475" y="1825625"/>
            <a:ext cx="5181600" cy="3515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Questions?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Historical Context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en-US"/>
              <a:t>Why should you use a VPN?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The Rise of Virtual Private Networks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5032375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VPNs have existed for a long time, but only recently become widespread.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Point to Point Tunneling Protocol (PPTP) was created in 1996.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The current VPN market has adapted to fit current necessities.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There are broadly two forms of VPN seen generally:</a:t>
            </a:r>
            <a:endParaRPr lang="en-GB" altLang="en-US" sz="2400"/>
          </a:p>
          <a:p>
            <a:pPr marL="914400" lvl="1" indent="-457200">
              <a:buAutoNum type="arabicPeriod"/>
            </a:pPr>
            <a:r>
              <a:rPr lang="en-GB" altLang="en-US" sz="2055"/>
              <a:t>Home Network / Traffic Obscurity, e.g Nord, Express, etc</a:t>
            </a:r>
            <a:endParaRPr lang="en-GB" altLang="en-US" sz="2055"/>
          </a:p>
          <a:p>
            <a:pPr marL="914400" lvl="1" indent="-457200">
              <a:buAutoNum type="arabicPeriod"/>
            </a:pPr>
            <a:r>
              <a:rPr lang="en-GB" altLang="en-US" sz="2055"/>
              <a:t>Remote Network Access.</a:t>
            </a:r>
            <a:endParaRPr lang="en-GB" altLang="en-US" sz="2055"/>
          </a:p>
          <a:p>
            <a:pPr marL="0" lvl="0" indent="0">
              <a:buNone/>
            </a:pPr>
            <a:endParaRPr lang="en-GB" altLang="en-US" sz="2395"/>
          </a:p>
          <a:p>
            <a:pPr marL="0" lvl="0" indent="0">
              <a:buNone/>
            </a:pPr>
            <a:r>
              <a:rPr lang="en-GB" altLang="en-US" sz="2395"/>
              <a:t>We will be focusing on the latter.</a:t>
            </a:r>
            <a:endParaRPr lang="en-GB" altLang="en-US" sz="2395"/>
          </a:p>
          <a:p>
            <a:pPr marL="457200" lvl="1" indent="0">
              <a:buNone/>
            </a:pPr>
            <a:r>
              <a:rPr lang="en-GB" altLang="en-US" sz="2055"/>
              <a:t>		</a:t>
            </a:r>
            <a:endParaRPr lang="en-GB" altLang="en-US" sz="205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Remote Network Access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055"/>
            <a:ext cx="10515600" cy="5090160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There are a few reasons for the rise of Remote Access.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lvl="1"/>
            <a:r>
              <a:rPr lang="en-GB" altLang="en-US" sz="2055"/>
              <a:t>Companies are becoming more geographically seperate.</a:t>
            </a:r>
            <a:endParaRPr lang="en-GB" altLang="en-US" sz="2055"/>
          </a:p>
          <a:p>
            <a:pPr lvl="2"/>
            <a:r>
              <a:rPr lang="en-GB" altLang="en-US" sz="1710"/>
              <a:t>Office costs.</a:t>
            </a:r>
            <a:endParaRPr lang="en-GB" altLang="en-US" sz="1710"/>
          </a:p>
          <a:p>
            <a:pPr lvl="2"/>
            <a:r>
              <a:rPr lang="en-GB" altLang="en-US" sz="1710"/>
              <a:t>Widespread distribution.</a:t>
            </a:r>
            <a:endParaRPr lang="en-GB" altLang="en-US" sz="1710"/>
          </a:p>
          <a:p>
            <a:pPr lvl="2"/>
            <a:r>
              <a:rPr lang="en-GB" altLang="en-US" sz="1710"/>
              <a:t>Data gathering nodes Vs Central Offices.</a:t>
            </a:r>
            <a:endParaRPr lang="en-GB" altLang="en-US" sz="1710"/>
          </a:p>
          <a:p>
            <a:pPr marL="914400" lvl="2" indent="0">
              <a:buNone/>
            </a:pPr>
            <a:endParaRPr lang="en-GB" altLang="en-US" sz="1710"/>
          </a:p>
          <a:p>
            <a:pPr lvl="1"/>
            <a:r>
              <a:rPr lang="en-GB" altLang="en-US" sz="2050"/>
              <a:t>Remote workers are becoming more common.</a:t>
            </a:r>
            <a:endParaRPr lang="en-GB" altLang="en-US" sz="2050"/>
          </a:p>
          <a:p>
            <a:pPr lvl="2"/>
            <a:r>
              <a:rPr lang="en-GB" altLang="en-US" sz="1705"/>
              <a:t>Day in / Day out office workers.</a:t>
            </a:r>
            <a:endParaRPr lang="en-GB" altLang="en-US" sz="1705"/>
          </a:p>
          <a:p>
            <a:pPr lvl="2"/>
            <a:r>
              <a:rPr lang="en-GB" altLang="en-US" sz="1705"/>
              <a:t>“In the field” workers.</a:t>
            </a:r>
            <a:endParaRPr lang="en-GB" altLang="en-US" sz="1705"/>
          </a:p>
          <a:p>
            <a:pPr lvl="3"/>
            <a:r>
              <a:rPr lang="en-GB" altLang="en-US" sz="1375"/>
              <a:t>Consultants.</a:t>
            </a:r>
            <a:endParaRPr lang="en-GB" altLang="en-US" sz="1375"/>
          </a:p>
          <a:p>
            <a:pPr lvl="3"/>
            <a:r>
              <a:rPr lang="en-GB" altLang="en-US" sz="1375"/>
              <a:t>Remote care nurses.</a:t>
            </a:r>
            <a:endParaRPr lang="en-GB" altLang="en-US" sz="1375"/>
          </a:p>
          <a:p>
            <a:pPr lvl="1"/>
            <a:endParaRPr lang="en-GB" altLang="en-US" sz="18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Our Virtual Private Network.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en-US"/>
              <a:t>The how, and the why.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Establishing the Connection.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2640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2400"/>
              <a:t>Our VPN works in a client gateway format.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A public facing computer within the private network will act as the gateway.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Running the client on the external device will allow you to connect through 	the gateway.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Both the client and gateway work through a Virtual TUN interfaces.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There are two ways to connect, UDP and TCP.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TCP is the primary method of connecting,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since it is more secure thanks to the use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of TLS.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  <p:pic>
        <p:nvPicPr>
          <p:cNvPr id="2" name="Picture -214748261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515" y="3317875"/>
            <a:ext cx="437197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Encryption / Server Authentication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7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Using a TCP connection we can utilise Transport Layer Security (TLS).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During the establishing of the connection, two key security features occur.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Firstly the client and server determine a common encryption method, 	allowing  all traffic between the two to be encrypted.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	Secondly, the client can authenticate the server using certificates, the Public 	Key Infrastructure.</a:t>
            </a:r>
            <a:endParaRPr lang="en-GB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Client Authentication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The VPN authenticates the client by requiring the entry of the gateway machines username and password.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This way only those within the company should be able to login.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This does however rely on the company having an adequate password policy, and for the remote users to be careful in how they use or remember the password.</a:t>
            </a:r>
            <a:endParaRPr lang="en-GB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Guarantees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By utilising TCP in conjunction with TLS, and as a result, Public Key Infrastructure allowing the authentication of servers combined with the self implemented client authentication, we can guarentee:</a:t>
            </a:r>
            <a:endParaRPr lang="en-GB" altLang="en-US"/>
          </a:p>
          <a:p>
            <a:pPr lvl="1"/>
            <a:r>
              <a:rPr lang="en-GB" altLang="en-US"/>
              <a:t>Confidentiality.</a:t>
            </a:r>
            <a:endParaRPr lang="en-GB" altLang="en-US"/>
          </a:p>
          <a:p>
            <a:pPr lvl="1"/>
            <a:r>
              <a:rPr lang="en-GB" altLang="en-US"/>
              <a:t>Integrity.</a:t>
            </a:r>
            <a:endParaRPr lang="en-GB" altLang="en-US"/>
          </a:p>
          <a:p>
            <a:pPr lvl="1"/>
            <a:r>
              <a:rPr lang="en-GB" altLang="en-US"/>
              <a:t>Availability.		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6730" y="1477010"/>
            <a:ext cx="436245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Presentation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Virtual Private Networks</vt:lpstr>
      <vt:lpstr>Historical Context</vt:lpstr>
      <vt:lpstr>The Rise of Virtual Private Networks</vt:lpstr>
      <vt:lpstr>Remote Network Access</vt:lpstr>
      <vt:lpstr>Our Virtual Private Network.</vt:lpstr>
      <vt:lpstr>Establishing the Connection.</vt:lpstr>
      <vt:lpstr>Encryption / Server Authentication</vt:lpstr>
      <vt:lpstr>Client Authentication</vt:lpstr>
      <vt:lpstr>Guarantees</vt:lpstr>
      <vt:lpstr>Planned Features</vt:lpstr>
      <vt:lpstr>UDP / DTLS</vt:lpstr>
      <vt:lpstr>Gateway-to-Gateway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Networks</dc:title>
  <dc:creator/>
  <cp:lastModifiedBy>Jacob Williams</cp:lastModifiedBy>
  <cp:revision>31</cp:revision>
  <dcterms:created xsi:type="dcterms:W3CDTF">2020-05-07T12:46:00Z</dcterms:created>
  <dcterms:modified xsi:type="dcterms:W3CDTF">2020-05-07T14:26:13Z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2057-11.2.0.9327</vt:lpwstr>
  </property>
</Properties>
</file>