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D84AE53-7D74-41C2-AD49-4ED3283455B3}" type="datetimeFigureOut">
              <a:rPr lang="ru-RU" smtClean="0"/>
              <a:t>04.10.2022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D576C1-895E-4931-AE6F-0875BD61A776}" type="slidenum">
              <a:rPr lang="ru-RU" smtClean="0"/>
              <a:t>‹#›</a:t>
            </a:fld>
            <a:endParaRPr lang="ru-RU"/>
          </a:p>
        </p:txBody>
      </p:sp>
    </p:spTree>
    <p:extLst>
      <p:ext uri="{BB962C8B-B14F-4D97-AF65-F5344CB8AC3E}">
        <p14:creationId xmlns:p14="http://schemas.microsoft.com/office/powerpoint/2010/main" val="375066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D84AE53-7D74-41C2-AD49-4ED3283455B3}" type="datetimeFigureOut">
              <a:rPr lang="ru-RU" smtClean="0"/>
              <a:t>04.10.2022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D576C1-895E-4931-AE6F-0875BD61A776}" type="slidenum">
              <a:rPr lang="ru-RU" smtClean="0"/>
              <a:t>‹#›</a:t>
            </a:fld>
            <a:endParaRPr lang="ru-RU"/>
          </a:p>
        </p:txBody>
      </p:sp>
    </p:spTree>
    <p:extLst>
      <p:ext uri="{BB962C8B-B14F-4D97-AF65-F5344CB8AC3E}">
        <p14:creationId xmlns:p14="http://schemas.microsoft.com/office/powerpoint/2010/main" val="107680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D84AE53-7D74-41C2-AD49-4ED3283455B3}" type="datetimeFigureOut">
              <a:rPr lang="ru-RU" smtClean="0"/>
              <a:t>04.10.2022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D576C1-895E-4931-AE6F-0875BD61A776}" type="slidenum">
              <a:rPr lang="ru-RU" smtClean="0"/>
              <a:t>‹#›</a:t>
            </a:fld>
            <a:endParaRPr lang="ru-RU"/>
          </a:p>
        </p:txBody>
      </p:sp>
    </p:spTree>
    <p:extLst>
      <p:ext uri="{BB962C8B-B14F-4D97-AF65-F5344CB8AC3E}">
        <p14:creationId xmlns:p14="http://schemas.microsoft.com/office/powerpoint/2010/main" val="156126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D84AE53-7D74-41C2-AD49-4ED3283455B3}" type="datetimeFigureOut">
              <a:rPr lang="ru-RU" smtClean="0"/>
              <a:t>04.10.2022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D576C1-895E-4931-AE6F-0875BD61A776}" type="slidenum">
              <a:rPr lang="ru-RU" smtClean="0"/>
              <a:t>‹#›</a:t>
            </a:fld>
            <a:endParaRPr lang="ru-RU"/>
          </a:p>
        </p:txBody>
      </p:sp>
    </p:spTree>
    <p:extLst>
      <p:ext uri="{BB962C8B-B14F-4D97-AF65-F5344CB8AC3E}">
        <p14:creationId xmlns:p14="http://schemas.microsoft.com/office/powerpoint/2010/main" val="37287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D84AE53-7D74-41C2-AD49-4ED3283455B3}" type="datetimeFigureOut">
              <a:rPr lang="ru-RU" smtClean="0"/>
              <a:t>04.10.2022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5D576C1-895E-4931-AE6F-0875BD61A776}" type="slidenum">
              <a:rPr lang="ru-RU" smtClean="0"/>
              <a:t>‹#›</a:t>
            </a:fld>
            <a:endParaRPr lang="ru-RU"/>
          </a:p>
        </p:txBody>
      </p:sp>
    </p:spTree>
    <p:extLst>
      <p:ext uri="{BB962C8B-B14F-4D97-AF65-F5344CB8AC3E}">
        <p14:creationId xmlns:p14="http://schemas.microsoft.com/office/powerpoint/2010/main" val="2676115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D84AE53-7D74-41C2-AD49-4ED3283455B3}" type="datetimeFigureOut">
              <a:rPr lang="ru-RU" smtClean="0"/>
              <a:t>04.10.2022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5D576C1-895E-4931-AE6F-0875BD61A776}" type="slidenum">
              <a:rPr lang="ru-RU" smtClean="0"/>
              <a:t>‹#›</a:t>
            </a:fld>
            <a:endParaRPr lang="ru-RU"/>
          </a:p>
        </p:txBody>
      </p:sp>
    </p:spTree>
    <p:extLst>
      <p:ext uri="{BB962C8B-B14F-4D97-AF65-F5344CB8AC3E}">
        <p14:creationId xmlns:p14="http://schemas.microsoft.com/office/powerpoint/2010/main" val="16977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D84AE53-7D74-41C2-AD49-4ED3283455B3}" type="datetimeFigureOut">
              <a:rPr lang="ru-RU" smtClean="0"/>
              <a:t>04.10.2022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5D576C1-895E-4931-AE6F-0875BD61A776}" type="slidenum">
              <a:rPr lang="ru-RU" smtClean="0"/>
              <a:t>‹#›</a:t>
            </a:fld>
            <a:endParaRPr lang="ru-RU"/>
          </a:p>
        </p:txBody>
      </p:sp>
    </p:spTree>
    <p:extLst>
      <p:ext uri="{BB962C8B-B14F-4D97-AF65-F5344CB8AC3E}">
        <p14:creationId xmlns:p14="http://schemas.microsoft.com/office/powerpoint/2010/main" val="127024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D84AE53-7D74-41C2-AD49-4ED3283455B3}" type="datetimeFigureOut">
              <a:rPr lang="ru-RU" smtClean="0"/>
              <a:t>04.10.2022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5D576C1-895E-4931-AE6F-0875BD61A776}" type="slidenum">
              <a:rPr lang="ru-RU" smtClean="0"/>
              <a:t>‹#›</a:t>
            </a:fld>
            <a:endParaRPr lang="ru-RU"/>
          </a:p>
        </p:txBody>
      </p:sp>
    </p:spTree>
    <p:extLst>
      <p:ext uri="{BB962C8B-B14F-4D97-AF65-F5344CB8AC3E}">
        <p14:creationId xmlns:p14="http://schemas.microsoft.com/office/powerpoint/2010/main" val="258947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D84AE53-7D74-41C2-AD49-4ED3283455B3}" type="datetimeFigureOut">
              <a:rPr lang="ru-RU" smtClean="0"/>
              <a:t>04.10.2022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5D576C1-895E-4931-AE6F-0875BD61A776}" type="slidenum">
              <a:rPr lang="ru-RU" smtClean="0"/>
              <a:t>‹#›</a:t>
            </a:fld>
            <a:endParaRPr lang="ru-RU"/>
          </a:p>
        </p:txBody>
      </p:sp>
    </p:spTree>
    <p:extLst>
      <p:ext uri="{BB962C8B-B14F-4D97-AF65-F5344CB8AC3E}">
        <p14:creationId xmlns:p14="http://schemas.microsoft.com/office/powerpoint/2010/main" val="3588701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D84AE53-7D74-41C2-AD49-4ED3283455B3}" type="datetimeFigureOut">
              <a:rPr lang="ru-RU" smtClean="0"/>
              <a:t>04.10.2022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5D576C1-895E-4931-AE6F-0875BD61A776}" type="slidenum">
              <a:rPr lang="ru-RU" smtClean="0"/>
              <a:t>‹#›</a:t>
            </a:fld>
            <a:endParaRPr lang="ru-RU"/>
          </a:p>
        </p:txBody>
      </p:sp>
    </p:spTree>
    <p:extLst>
      <p:ext uri="{BB962C8B-B14F-4D97-AF65-F5344CB8AC3E}">
        <p14:creationId xmlns:p14="http://schemas.microsoft.com/office/powerpoint/2010/main" val="239578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D84AE53-7D74-41C2-AD49-4ED3283455B3}" type="datetimeFigureOut">
              <a:rPr lang="ru-RU" smtClean="0"/>
              <a:t>04.10.2022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5D576C1-895E-4931-AE6F-0875BD61A776}" type="slidenum">
              <a:rPr lang="ru-RU" smtClean="0"/>
              <a:t>‹#›</a:t>
            </a:fld>
            <a:endParaRPr lang="ru-RU"/>
          </a:p>
        </p:txBody>
      </p:sp>
    </p:spTree>
    <p:extLst>
      <p:ext uri="{BB962C8B-B14F-4D97-AF65-F5344CB8AC3E}">
        <p14:creationId xmlns:p14="http://schemas.microsoft.com/office/powerpoint/2010/main" val="392707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4AE53-7D74-41C2-AD49-4ED3283455B3}" type="datetimeFigureOut">
              <a:rPr lang="ru-RU" smtClean="0"/>
              <a:t>04.10.2022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576C1-895E-4931-AE6F-0875BD61A776}" type="slidenum">
              <a:rPr lang="ru-RU" smtClean="0"/>
              <a:t>‹#›</a:t>
            </a:fld>
            <a:endParaRPr lang="ru-RU"/>
          </a:p>
        </p:txBody>
      </p:sp>
    </p:spTree>
    <p:extLst>
      <p:ext uri="{BB962C8B-B14F-4D97-AF65-F5344CB8AC3E}">
        <p14:creationId xmlns:p14="http://schemas.microsoft.com/office/powerpoint/2010/main" val="95294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1103601"/>
          </a:xfrm>
        </p:spPr>
        <p:txBody>
          <a:bodyPr/>
          <a:lstStyle/>
          <a:p>
            <a:r>
              <a:rPr lang="en-US" dirty="0" smtClean="0">
                <a:latin typeface="Arial Rounded MT Bold" panose="020F0704030504030204" pitchFamily="34" charset="0"/>
              </a:rPr>
              <a:t>Cybersecurity Policy</a:t>
            </a:r>
            <a:endParaRPr lang="ru-RU" dirty="0"/>
          </a:p>
        </p:txBody>
      </p:sp>
      <p:sp>
        <p:nvSpPr>
          <p:cNvPr id="3" name="Подзаголовок 2"/>
          <p:cNvSpPr>
            <a:spLocks noGrp="1"/>
          </p:cNvSpPr>
          <p:nvPr>
            <p:ph type="subTitle" idx="1"/>
          </p:nvPr>
        </p:nvSpPr>
        <p:spPr>
          <a:xfrm>
            <a:off x="1524000" y="2770909"/>
            <a:ext cx="9144000" cy="1708727"/>
          </a:xfrm>
        </p:spPr>
        <p:txBody>
          <a:bodyPr>
            <a:normAutofit/>
          </a:bodyPr>
          <a:lstStyle/>
          <a:p>
            <a:r>
              <a:rPr lang="en-US" sz="4800" dirty="0" smtClean="0">
                <a:solidFill>
                  <a:srgbClr val="FF0000"/>
                </a:solidFill>
              </a:rPr>
              <a:t>Application security</a:t>
            </a:r>
            <a:endParaRPr lang="ru-RU" sz="4800" dirty="0">
              <a:solidFill>
                <a:srgbClr val="FF0000"/>
              </a:solidFill>
            </a:endParaRPr>
          </a:p>
        </p:txBody>
      </p:sp>
    </p:spTree>
    <p:extLst>
      <p:ext uri="{BB962C8B-B14F-4D97-AF65-F5344CB8AC3E}">
        <p14:creationId xmlns:p14="http://schemas.microsoft.com/office/powerpoint/2010/main" val="3001561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rgbClr val="FF0000"/>
                </a:solidFill>
              </a:rPr>
              <a:t>Application security policy. </a:t>
            </a:r>
            <a:r>
              <a:rPr lang="en-US" dirty="0" smtClean="0">
                <a:solidFill>
                  <a:srgbClr val="FF0000"/>
                </a:solidFill>
              </a:rPr>
              <a:t>Code </a:t>
            </a:r>
            <a:r>
              <a:rPr lang="en-US" dirty="0">
                <a:solidFill>
                  <a:srgbClr val="FF0000"/>
                </a:solidFill>
              </a:rPr>
              <a:t>layer</a:t>
            </a:r>
            <a:endParaRPr lang="ru-RU" dirty="0"/>
          </a:p>
        </p:txBody>
      </p:sp>
      <p:sp>
        <p:nvSpPr>
          <p:cNvPr id="3" name="Объект 2"/>
          <p:cNvSpPr>
            <a:spLocks noGrp="1"/>
          </p:cNvSpPr>
          <p:nvPr>
            <p:ph idx="1"/>
          </p:nvPr>
        </p:nvSpPr>
        <p:spPr/>
        <p:txBody>
          <a:bodyPr>
            <a:normAutofit/>
          </a:bodyPr>
          <a:lstStyle/>
          <a:p>
            <a:r>
              <a:rPr lang="en-US" b="1" dirty="0"/>
              <a:t>Case </a:t>
            </a:r>
            <a:r>
              <a:rPr lang="en-US" b="1" dirty="0" smtClean="0"/>
              <a:t>7</a:t>
            </a:r>
            <a:r>
              <a:rPr lang="en-US" dirty="0" smtClean="0"/>
              <a:t>:</a:t>
            </a:r>
            <a:r>
              <a:rPr lang="ru-RU" dirty="0" smtClean="0"/>
              <a:t> </a:t>
            </a:r>
            <a:r>
              <a:rPr lang="en-US" sz="2000" dirty="0" smtClean="0"/>
              <a:t>in one small company developer team was writing a small application for call-center</a:t>
            </a:r>
            <a:r>
              <a:rPr lang="en-US" sz="2000" dirty="0"/>
              <a:t>. A</a:t>
            </a:r>
            <a:r>
              <a:rPr lang="en-US" sz="2000" dirty="0" smtClean="0"/>
              <a:t>ccording </a:t>
            </a:r>
            <a:r>
              <a:rPr lang="en-US" sz="2000" dirty="0"/>
              <a:t>to the technical </a:t>
            </a:r>
            <a:r>
              <a:rPr lang="en-US" sz="2000" dirty="0" smtClean="0"/>
              <a:t>task an application should use only one department – call-center and team did not add </a:t>
            </a:r>
            <a:r>
              <a:rPr lang="en-US" sz="2000" b="1" dirty="0" smtClean="0"/>
              <a:t>authorization</a:t>
            </a:r>
            <a:r>
              <a:rPr lang="en-US" sz="2000" dirty="0" smtClean="0"/>
              <a:t> and </a:t>
            </a:r>
            <a:r>
              <a:rPr lang="en-US" sz="2000" b="1" dirty="0" smtClean="0"/>
              <a:t>authentication</a:t>
            </a:r>
            <a:r>
              <a:rPr lang="en-US" sz="2000" dirty="0" smtClean="0"/>
              <a:t> modules to the application because all members of </a:t>
            </a:r>
            <a:r>
              <a:rPr lang="en-US" sz="2000" dirty="0"/>
              <a:t>call-center </a:t>
            </a:r>
            <a:r>
              <a:rPr lang="en-US" sz="2000" dirty="0" smtClean="0"/>
              <a:t> work with the same data. When business situation is changed this application is being used by another team – compliance and they being changing shared data without </a:t>
            </a:r>
            <a:r>
              <a:rPr lang="en-US" sz="2000" dirty="0" err="1" smtClean="0"/>
              <a:t>approvement</a:t>
            </a:r>
            <a:r>
              <a:rPr lang="en-US" sz="2000" dirty="0" smtClean="0"/>
              <a:t> from call-center . It was creating many terrible situations  in case client support.</a:t>
            </a:r>
            <a:r>
              <a:rPr lang="en-US" dirty="0"/>
              <a:t/>
            </a:r>
            <a:br>
              <a:rPr lang="en-US" dirty="0"/>
            </a:br>
            <a:r>
              <a:rPr lang="en-US" b="1" dirty="0"/>
              <a:t>Rule </a:t>
            </a:r>
            <a:r>
              <a:rPr lang="en-US" b="1" dirty="0" smtClean="0"/>
              <a:t>7:</a:t>
            </a:r>
            <a:endParaRPr lang="en-US" b="1" dirty="0"/>
          </a:p>
          <a:p>
            <a:pPr marL="0" indent="0">
              <a:buNone/>
            </a:pPr>
            <a:r>
              <a:rPr lang="en-US" sz="2000" dirty="0" smtClean="0"/>
              <a:t>    1) every business application should has </a:t>
            </a:r>
            <a:r>
              <a:rPr lang="en-US" sz="2000" b="1" dirty="0">
                <a:solidFill>
                  <a:srgbClr val="FF0000"/>
                </a:solidFill>
              </a:rPr>
              <a:t>authorization</a:t>
            </a:r>
            <a:r>
              <a:rPr lang="en-US" sz="2000" dirty="0"/>
              <a:t> and </a:t>
            </a:r>
            <a:r>
              <a:rPr lang="en-US" sz="2000" b="1" dirty="0">
                <a:solidFill>
                  <a:srgbClr val="FF0000"/>
                </a:solidFill>
              </a:rPr>
              <a:t>authentication</a:t>
            </a:r>
            <a:r>
              <a:rPr lang="en-US" sz="2000" dirty="0"/>
              <a:t> </a:t>
            </a:r>
            <a:r>
              <a:rPr lang="en-US" sz="2000" dirty="0" smtClean="0"/>
              <a:t>modules. Working with one account for everyone is strongly prohibited;</a:t>
            </a:r>
          </a:p>
          <a:p>
            <a:pPr marL="0" indent="0">
              <a:buNone/>
            </a:pPr>
            <a:r>
              <a:rPr lang="en-US" sz="2000" dirty="0"/>
              <a:t> </a:t>
            </a:r>
            <a:r>
              <a:rPr lang="en-US" sz="2000" dirty="0" smtClean="0"/>
              <a:t>   2) every application should has distributed role model </a:t>
            </a:r>
            <a:r>
              <a:rPr lang="en-US" sz="2000" dirty="0"/>
              <a:t>and business delimitation;</a:t>
            </a:r>
            <a:r>
              <a:rPr lang="en-US" sz="2000" dirty="0" smtClean="0"/>
              <a:t/>
            </a:r>
            <a:br>
              <a:rPr lang="en-US" sz="2000" dirty="0" smtClean="0"/>
            </a:br>
            <a:r>
              <a:rPr lang="en-US" sz="2000" dirty="0" smtClean="0"/>
              <a:t>    3)  access to the system modules should be granted by security engineers. It will be only one </a:t>
            </a:r>
            <a:r>
              <a:rPr lang="en-US" sz="2000" dirty="0" err="1" smtClean="0"/>
              <a:t>sudo</a:t>
            </a:r>
            <a:r>
              <a:rPr lang="en-US" sz="2000" dirty="0" smtClean="0"/>
              <a:t>-user on this application. </a:t>
            </a:r>
            <a:endParaRPr lang="ru-RU" sz="2000" dirty="0"/>
          </a:p>
        </p:txBody>
      </p:sp>
    </p:spTree>
    <p:extLst>
      <p:ext uri="{BB962C8B-B14F-4D97-AF65-F5344CB8AC3E}">
        <p14:creationId xmlns:p14="http://schemas.microsoft.com/office/powerpoint/2010/main" val="2392154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rgbClr val="FF0000"/>
                </a:solidFill>
              </a:rPr>
              <a:t>Application security policy. Code layer</a:t>
            </a:r>
            <a:endParaRPr lang="ru-RU" dirty="0"/>
          </a:p>
        </p:txBody>
      </p:sp>
      <p:sp>
        <p:nvSpPr>
          <p:cNvPr id="3" name="Объект 2"/>
          <p:cNvSpPr>
            <a:spLocks noGrp="1"/>
          </p:cNvSpPr>
          <p:nvPr>
            <p:ph idx="1"/>
          </p:nvPr>
        </p:nvSpPr>
        <p:spPr/>
        <p:txBody>
          <a:bodyPr>
            <a:normAutofit/>
          </a:bodyPr>
          <a:lstStyle/>
          <a:p>
            <a:pPr marL="0" indent="0">
              <a:buNone/>
            </a:pPr>
            <a:r>
              <a:rPr lang="en-US" b="1" dirty="0"/>
              <a:t>Case </a:t>
            </a:r>
            <a:r>
              <a:rPr lang="en-US" b="1" dirty="0" smtClean="0"/>
              <a:t>8</a:t>
            </a:r>
            <a:r>
              <a:rPr lang="en-US" dirty="0" smtClean="0"/>
              <a:t>: </a:t>
            </a:r>
            <a:r>
              <a:rPr lang="en-US" sz="2000" dirty="0" smtClean="0"/>
              <a:t>in one small company developer’s team started to write core system. When they were working under a last milestone, they had known that old libraries which they used before marked as vulnerable and should be </a:t>
            </a:r>
            <a:r>
              <a:rPr lang="en-US" sz="2000" dirty="0"/>
              <a:t>replaced immediately. </a:t>
            </a:r>
            <a:r>
              <a:rPr lang="en-US" sz="2000" dirty="0" smtClean="0"/>
              <a:t>The team was confused because new version of them do not want to work with their related source code.  The team lead decided to change architecture, use new version of libraries and continue working under projects with new deadlines.  </a:t>
            </a:r>
            <a:r>
              <a:rPr lang="en-US" dirty="0"/>
              <a:t/>
            </a:r>
            <a:br>
              <a:rPr lang="en-US" dirty="0"/>
            </a:br>
            <a:r>
              <a:rPr lang="en-US" b="1" dirty="0"/>
              <a:t>Rule </a:t>
            </a:r>
            <a:r>
              <a:rPr lang="en-US" b="1" dirty="0" smtClean="0"/>
              <a:t>8:</a:t>
            </a:r>
            <a:endParaRPr lang="en-US" b="1" dirty="0"/>
          </a:p>
          <a:p>
            <a:pPr marL="0" indent="0">
              <a:buNone/>
            </a:pPr>
            <a:r>
              <a:rPr lang="en-US" dirty="0"/>
              <a:t>    </a:t>
            </a:r>
            <a:r>
              <a:rPr lang="en-US" sz="2000" dirty="0" smtClean="0"/>
              <a:t>1) before start coding new application, security engineer must be connected to JIRA tasks and approve all utilities and libraries which will be used in first time in source code;</a:t>
            </a:r>
          </a:p>
          <a:p>
            <a:pPr marL="0" indent="0">
              <a:buNone/>
            </a:pPr>
            <a:r>
              <a:rPr lang="en-US" sz="2000" dirty="0" smtClean="0"/>
              <a:t>     2) security engineer must check versions of all libraries which used in source code on every milestone of development;</a:t>
            </a:r>
          </a:p>
          <a:p>
            <a:pPr marL="0" indent="0">
              <a:buNone/>
            </a:pPr>
            <a:r>
              <a:rPr lang="en-US" sz="2000" dirty="0" smtClean="0"/>
              <a:t>     3) security engineer must be approved software architecture in general and take part in discussion about it.</a:t>
            </a:r>
            <a:endParaRPr lang="ru-RU" dirty="0"/>
          </a:p>
        </p:txBody>
      </p:sp>
    </p:spTree>
    <p:extLst>
      <p:ext uri="{BB962C8B-B14F-4D97-AF65-F5344CB8AC3E}">
        <p14:creationId xmlns:p14="http://schemas.microsoft.com/office/powerpoint/2010/main" val="293283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96018" y="2468479"/>
            <a:ext cx="4815229" cy="1015663"/>
          </a:xfrm>
          <a:prstGeom prst="rect">
            <a:avLst/>
          </a:prstGeom>
        </p:spPr>
        <p:txBody>
          <a:bodyPr wrap="none">
            <a:spAutoFit/>
          </a:bodyPr>
          <a:lstStyle/>
          <a:p>
            <a:pPr algn="ctr"/>
            <a:r>
              <a:rPr lang="en-US" sz="6000" dirty="0" smtClean="0">
                <a:latin typeface="Arial Rounded MT Bold" panose="020F0704030504030204" pitchFamily="34" charset="0"/>
              </a:rPr>
              <a:t>THANK YOU</a:t>
            </a:r>
            <a:endParaRPr lang="ru-RU" sz="6000" dirty="0"/>
          </a:p>
        </p:txBody>
      </p:sp>
    </p:spTree>
    <p:extLst>
      <p:ext uri="{BB962C8B-B14F-4D97-AF65-F5344CB8AC3E}">
        <p14:creationId xmlns:p14="http://schemas.microsoft.com/office/powerpoint/2010/main" val="2833223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879311"/>
          </a:xfrm>
        </p:spPr>
        <p:txBody>
          <a:bodyPr/>
          <a:lstStyle/>
          <a:p>
            <a:pPr algn="ctr"/>
            <a:r>
              <a:rPr lang="en-US" dirty="0">
                <a:solidFill>
                  <a:srgbClr val="FF0000"/>
                </a:solidFill>
              </a:rPr>
              <a:t>Application security</a:t>
            </a:r>
            <a:r>
              <a:rPr lang="ru-RU" dirty="0">
                <a:solidFill>
                  <a:srgbClr val="FF0000"/>
                </a:solidFill>
              </a:rPr>
              <a:t/>
            </a:r>
            <a:br>
              <a:rPr lang="ru-RU" dirty="0">
                <a:solidFill>
                  <a:srgbClr val="FF0000"/>
                </a:solidFill>
              </a:rPr>
            </a:br>
            <a:endParaRPr lang="ru-RU" dirty="0"/>
          </a:p>
        </p:txBody>
      </p:sp>
      <p:sp>
        <p:nvSpPr>
          <p:cNvPr id="3" name="Объект 2"/>
          <p:cNvSpPr>
            <a:spLocks noGrp="1"/>
          </p:cNvSpPr>
          <p:nvPr>
            <p:ph idx="1"/>
          </p:nvPr>
        </p:nvSpPr>
        <p:spPr/>
        <p:txBody>
          <a:bodyPr/>
          <a:lstStyle/>
          <a:p>
            <a:r>
              <a:rPr lang="en-US" dirty="0" smtClean="0"/>
              <a:t>Application security is a complex of actions that describes how to protect user’s data in business applications in any enterprise. It consist of many layers:</a:t>
            </a:r>
          </a:p>
          <a:p>
            <a:pPr marL="0" indent="0">
              <a:buNone/>
            </a:pPr>
            <a:r>
              <a:rPr lang="en-US" dirty="0" smtClean="0"/>
              <a:t>       1) database layer;</a:t>
            </a:r>
          </a:p>
          <a:p>
            <a:pPr marL="0" indent="0">
              <a:buNone/>
            </a:pPr>
            <a:r>
              <a:rPr lang="en-US" dirty="0"/>
              <a:t> </a:t>
            </a:r>
            <a:r>
              <a:rPr lang="en-US" dirty="0" smtClean="0"/>
              <a:t>      2)  server layer;</a:t>
            </a:r>
          </a:p>
          <a:p>
            <a:pPr marL="0" indent="0">
              <a:buNone/>
            </a:pPr>
            <a:r>
              <a:rPr lang="en-US" dirty="0"/>
              <a:t> </a:t>
            </a:r>
            <a:r>
              <a:rPr lang="en-US" dirty="0" smtClean="0"/>
              <a:t>      3) cloud layer;</a:t>
            </a:r>
          </a:p>
          <a:p>
            <a:pPr marL="0" indent="0">
              <a:buNone/>
            </a:pPr>
            <a:r>
              <a:rPr lang="en-US" dirty="0"/>
              <a:t> </a:t>
            </a:r>
            <a:r>
              <a:rPr lang="en-US" dirty="0" smtClean="0"/>
              <a:t>      4) code layer.</a:t>
            </a:r>
          </a:p>
          <a:p>
            <a:pPr marL="0" indent="0">
              <a:buNone/>
            </a:pPr>
            <a:r>
              <a:rPr lang="en-US" dirty="0"/>
              <a:t> </a:t>
            </a:r>
            <a:r>
              <a:rPr lang="en-US" dirty="0" smtClean="0"/>
              <a:t>         </a:t>
            </a:r>
            <a:endParaRPr lang="ru-RU" dirty="0"/>
          </a:p>
        </p:txBody>
      </p:sp>
    </p:spTree>
    <p:extLst>
      <p:ext uri="{BB962C8B-B14F-4D97-AF65-F5344CB8AC3E}">
        <p14:creationId xmlns:p14="http://schemas.microsoft.com/office/powerpoint/2010/main" val="22612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Application security</a:t>
            </a:r>
            <a:endParaRPr lang="ru-RU" dirty="0"/>
          </a:p>
        </p:txBody>
      </p:sp>
      <p:sp>
        <p:nvSpPr>
          <p:cNvPr id="3" name="Объект 2"/>
          <p:cNvSpPr>
            <a:spLocks noGrp="1"/>
          </p:cNvSpPr>
          <p:nvPr>
            <p:ph idx="1"/>
          </p:nvPr>
        </p:nvSpPr>
        <p:spPr/>
        <p:txBody>
          <a:bodyPr>
            <a:normAutofit lnSpcReduction="10000"/>
          </a:bodyPr>
          <a:lstStyle/>
          <a:p>
            <a:pPr marL="0" indent="0">
              <a:buNone/>
            </a:pPr>
            <a:r>
              <a:rPr lang="en-US" dirty="0" smtClean="0"/>
              <a:t>Also, application security is a complex of rules which should be implemented on every modern application. The most popular are:</a:t>
            </a:r>
          </a:p>
          <a:p>
            <a:pPr marL="0" indent="0">
              <a:buNone/>
            </a:pPr>
            <a:r>
              <a:rPr lang="en-US" dirty="0" smtClean="0"/>
              <a:t>      1)  authentication;</a:t>
            </a:r>
          </a:p>
          <a:p>
            <a:pPr marL="0" indent="0">
              <a:buNone/>
            </a:pPr>
            <a:r>
              <a:rPr lang="en-US" dirty="0"/>
              <a:t> </a:t>
            </a:r>
            <a:r>
              <a:rPr lang="en-US" dirty="0" smtClean="0"/>
              <a:t>     2)  authorization;</a:t>
            </a:r>
            <a:endParaRPr lang="ru-RU" dirty="0" smtClean="0"/>
          </a:p>
          <a:p>
            <a:pPr marL="0" indent="0">
              <a:buNone/>
            </a:pPr>
            <a:r>
              <a:rPr lang="ru-RU" dirty="0"/>
              <a:t> </a:t>
            </a:r>
            <a:r>
              <a:rPr lang="ru-RU" dirty="0" smtClean="0"/>
              <a:t>     3)</a:t>
            </a:r>
            <a:r>
              <a:rPr lang="en-US" dirty="0" smtClean="0"/>
              <a:t>  software maintenance(regular updates, </a:t>
            </a:r>
            <a:r>
              <a:rPr lang="en-US" dirty="0" err="1" smtClean="0"/>
              <a:t>bugfixing</a:t>
            </a:r>
            <a:r>
              <a:rPr lang="en-US" dirty="0" smtClean="0"/>
              <a:t>,</a:t>
            </a:r>
            <a:r>
              <a:rPr lang="ru-RU" dirty="0" smtClean="0"/>
              <a:t> </a:t>
            </a:r>
            <a:r>
              <a:rPr lang="en-US" dirty="0" smtClean="0"/>
              <a:t>internal    </a:t>
            </a:r>
            <a:r>
              <a:rPr lang="en-US" dirty="0" smtClean="0"/>
              <a:t>support);</a:t>
            </a:r>
          </a:p>
          <a:p>
            <a:pPr marL="0" indent="0">
              <a:buNone/>
            </a:pPr>
            <a:r>
              <a:rPr lang="en-US" dirty="0"/>
              <a:t> </a:t>
            </a:r>
            <a:r>
              <a:rPr lang="en-US" dirty="0" smtClean="0"/>
              <a:t>     4)  continuous integration(security automation tests are mandatory);</a:t>
            </a:r>
          </a:p>
          <a:p>
            <a:pPr marL="0" indent="0">
              <a:buNone/>
            </a:pPr>
            <a:r>
              <a:rPr lang="en-US" dirty="0"/>
              <a:t> </a:t>
            </a:r>
            <a:r>
              <a:rPr lang="en-US" dirty="0" smtClean="0"/>
              <a:t>     5) continuous testing(general manual testing)</a:t>
            </a:r>
          </a:p>
          <a:p>
            <a:pPr marL="0" indent="0">
              <a:buNone/>
            </a:pPr>
            <a:r>
              <a:rPr lang="en-US" dirty="0"/>
              <a:t> </a:t>
            </a:r>
            <a:r>
              <a:rPr lang="en-US" dirty="0" smtClean="0"/>
              <a:t>    </a:t>
            </a:r>
            <a:endParaRPr lang="ru-RU" dirty="0"/>
          </a:p>
        </p:txBody>
      </p:sp>
    </p:spTree>
    <p:extLst>
      <p:ext uri="{BB962C8B-B14F-4D97-AF65-F5344CB8AC3E}">
        <p14:creationId xmlns:p14="http://schemas.microsoft.com/office/powerpoint/2010/main" val="195007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Application security policy. Database layer</a:t>
            </a:r>
            <a:endParaRPr lang="ru-RU" dirty="0">
              <a:solidFill>
                <a:srgbClr val="FF0000"/>
              </a:solidFill>
            </a:endParaRPr>
          </a:p>
        </p:txBody>
      </p:sp>
      <p:sp>
        <p:nvSpPr>
          <p:cNvPr id="3" name="Объект 2"/>
          <p:cNvSpPr>
            <a:spLocks noGrp="1"/>
          </p:cNvSpPr>
          <p:nvPr>
            <p:ph idx="1"/>
          </p:nvPr>
        </p:nvSpPr>
        <p:spPr/>
        <p:txBody>
          <a:bodyPr>
            <a:normAutofit/>
          </a:bodyPr>
          <a:lstStyle/>
          <a:p>
            <a:pPr marL="0" indent="0">
              <a:buNone/>
            </a:pPr>
            <a:r>
              <a:rPr lang="en-US" b="1" dirty="0" smtClean="0"/>
              <a:t>Case 1</a:t>
            </a:r>
            <a:r>
              <a:rPr lang="en-US" dirty="0"/>
              <a:t>:</a:t>
            </a:r>
            <a:r>
              <a:rPr lang="en-US" dirty="0" smtClean="0"/>
              <a:t> </a:t>
            </a:r>
            <a:r>
              <a:rPr lang="en-US" sz="2000" dirty="0" smtClean="0"/>
              <a:t>The company hired a new employee and didn't want to waste of time for creation a new one and got his temporary user’s account to database which was belongs to an employee who is currently on vacation (this account used a critical application which created regulation reports every day) and new employer crashed important database packages while he was exploring the new database for him</a:t>
            </a:r>
            <a:r>
              <a:rPr lang="en-US" dirty="0" smtClean="0"/>
              <a:t>.</a:t>
            </a:r>
            <a:br>
              <a:rPr lang="en-US" dirty="0" smtClean="0"/>
            </a:br>
            <a:r>
              <a:rPr lang="en-US" b="1" dirty="0" smtClean="0"/>
              <a:t>Rule 1:</a:t>
            </a:r>
            <a:br>
              <a:rPr lang="en-US" b="1" dirty="0" smtClean="0"/>
            </a:br>
            <a:r>
              <a:rPr lang="en-US" sz="2000" dirty="0" smtClean="0"/>
              <a:t>1) every </a:t>
            </a:r>
            <a:r>
              <a:rPr lang="en-US" sz="2000" dirty="0"/>
              <a:t>critical application </a:t>
            </a:r>
            <a:r>
              <a:rPr lang="en-US" sz="2000" dirty="0" smtClean="0"/>
              <a:t> should be communicate with database </a:t>
            </a:r>
            <a:r>
              <a:rPr lang="en-US" sz="2000" dirty="0" smtClean="0">
                <a:solidFill>
                  <a:srgbClr val="FF0000"/>
                </a:solidFill>
              </a:rPr>
              <a:t>only</a:t>
            </a:r>
            <a:br>
              <a:rPr lang="en-US" sz="2000" dirty="0" smtClean="0">
                <a:solidFill>
                  <a:srgbClr val="FF0000"/>
                </a:solidFill>
              </a:rPr>
            </a:br>
            <a:r>
              <a:rPr lang="en-US" sz="2000" dirty="0" smtClean="0"/>
              <a:t>via service account with strong password (min 16 characters of length). One part of the password should be stored on senior database support lead and the second one – on senior security manager/lead;</a:t>
            </a:r>
          </a:p>
          <a:p>
            <a:pPr marL="0" indent="0">
              <a:buNone/>
            </a:pPr>
            <a:r>
              <a:rPr lang="en-US" sz="2000" dirty="0" smtClean="0"/>
              <a:t>2)  Every employee should has </a:t>
            </a:r>
            <a:r>
              <a:rPr lang="en-US" sz="2000" dirty="0" smtClean="0">
                <a:solidFill>
                  <a:srgbClr val="FF0000"/>
                </a:solidFill>
              </a:rPr>
              <a:t>own</a:t>
            </a:r>
            <a:r>
              <a:rPr lang="en-US" sz="2000" dirty="0" smtClean="0"/>
              <a:t> access to a database which has approved by database owner, application owner and security engineer before created access and it will be granted only for tasks which enrolled to the employee.</a:t>
            </a:r>
            <a:endParaRPr lang="ru-RU" sz="2000" dirty="0">
              <a:solidFill>
                <a:srgbClr val="FF0000"/>
              </a:solidFill>
            </a:endParaRPr>
          </a:p>
        </p:txBody>
      </p:sp>
    </p:spTree>
    <p:extLst>
      <p:ext uri="{BB962C8B-B14F-4D97-AF65-F5344CB8AC3E}">
        <p14:creationId xmlns:p14="http://schemas.microsoft.com/office/powerpoint/2010/main" val="131825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Application security policy. Database layer</a:t>
            </a:r>
            <a:endParaRPr lang="ru-RU" dirty="0"/>
          </a:p>
        </p:txBody>
      </p:sp>
      <p:sp>
        <p:nvSpPr>
          <p:cNvPr id="3" name="Объект 2"/>
          <p:cNvSpPr>
            <a:spLocks noGrp="1"/>
          </p:cNvSpPr>
          <p:nvPr>
            <p:ph idx="1"/>
          </p:nvPr>
        </p:nvSpPr>
        <p:spPr/>
        <p:txBody>
          <a:bodyPr>
            <a:normAutofit/>
          </a:bodyPr>
          <a:lstStyle/>
          <a:p>
            <a:r>
              <a:rPr lang="en-US" b="1" dirty="0" smtClean="0"/>
              <a:t>Case 2</a:t>
            </a:r>
            <a:r>
              <a:rPr lang="en-US" dirty="0" smtClean="0"/>
              <a:t>: </a:t>
            </a:r>
            <a:r>
              <a:rPr lang="en-US" sz="2000" dirty="0" smtClean="0"/>
              <a:t>Deadline is coming and application development team is rushed up. Test cases had decreased to minimum situations. One junior software engineer has forgotten to write the condition of exiting from a loop which had access to one table. Test team didn’t cover test cases which had access to this table. It was like DDOS to database which didn’t response after few minutes. </a:t>
            </a:r>
            <a:endParaRPr lang="ru-RU" sz="2000" dirty="0"/>
          </a:p>
          <a:p>
            <a:r>
              <a:rPr lang="en-US" b="1" dirty="0" smtClean="0"/>
              <a:t>Rule </a:t>
            </a:r>
            <a:r>
              <a:rPr lang="ru-RU" b="1" dirty="0" smtClean="0"/>
              <a:t>2</a:t>
            </a:r>
            <a:r>
              <a:rPr lang="en-US" b="1" dirty="0" smtClean="0"/>
              <a:t>:</a:t>
            </a:r>
            <a:r>
              <a:rPr lang="en-US" sz="2000" b="1" dirty="0" smtClean="0"/>
              <a:t/>
            </a:r>
            <a:br>
              <a:rPr lang="en-US" sz="2000" b="1" dirty="0" smtClean="0"/>
            </a:br>
            <a:r>
              <a:rPr lang="en-US" sz="2000" dirty="0" smtClean="0"/>
              <a:t>1) every test set should be included tests which check parts of application which called objects on database side;</a:t>
            </a:r>
          </a:p>
          <a:p>
            <a:pPr marL="0" indent="0">
              <a:buNone/>
            </a:pPr>
            <a:r>
              <a:rPr lang="en-US" sz="2000" dirty="0" smtClean="0"/>
              <a:t>    2) their execution are </a:t>
            </a:r>
            <a:r>
              <a:rPr lang="en-US" sz="2000" dirty="0" smtClean="0">
                <a:solidFill>
                  <a:srgbClr val="FF0000"/>
                </a:solidFill>
              </a:rPr>
              <a:t>mandatory</a:t>
            </a:r>
            <a:r>
              <a:rPr lang="en-US" sz="2000" dirty="0" smtClean="0"/>
              <a:t>;</a:t>
            </a:r>
          </a:p>
          <a:p>
            <a:pPr marL="0" indent="0">
              <a:buNone/>
            </a:pPr>
            <a:r>
              <a:rPr lang="en-US" sz="2000" dirty="0" smtClean="0"/>
              <a:t>    3) all test sets should be approved by security engineer.</a:t>
            </a:r>
            <a:endParaRPr lang="ru-RU" sz="2000" dirty="0" smtClean="0"/>
          </a:p>
          <a:p>
            <a:pPr marL="0" indent="0">
              <a:buNone/>
            </a:pPr>
            <a:r>
              <a:rPr lang="en-US" sz="2000" dirty="0" smtClean="0"/>
              <a:t> </a:t>
            </a:r>
            <a:endParaRPr lang="ru-RU" sz="2000" dirty="0"/>
          </a:p>
        </p:txBody>
      </p:sp>
    </p:spTree>
    <p:extLst>
      <p:ext uri="{BB962C8B-B14F-4D97-AF65-F5344CB8AC3E}">
        <p14:creationId xmlns:p14="http://schemas.microsoft.com/office/powerpoint/2010/main" val="191499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Application security policy. Server layer</a:t>
            </a:r>
            <a:endParaRPr lang="ru-RU" dirty="0"/>
          </a:p>
        </p:txBody>
      </p:sp>
      <p:sp>
        <p:nvSpPr>
          <p:cNvPr id="3" name="Объект 2"/>
          <p:cNvSpPr>
            <a:spLocks noGrp="1"/>
          </p:cNvSpPr>
          <p:nvPr>
            <p:ph idx="1"/>
          </p:nvPr>
        </p:nvSpPr>
        <p:spPr/>
        <p:txBody>
          <a:bodyPr>
            <a:normAutofit/>
          </a:bodyPr>
          <a:lstStyle/>
          <a:p>
            <a:r>
              <a:rPr lang="en-US" b="1" dirty="0" smtClean="0"/>
              <a:t>Case 3</a:t>
            </a:r>
            <a:r>
              <a:rPr lang="en-US" dirty="0" smtClean="0"/>
              <a:t>: </a:t>
            </a:r>
            <a:r>
              <a:rPr lang="en-US" sz="2000" dirty="0" smtClean="0"/>
              <a:t>Real story which happened in one company where I worked for. A system administrator installed a critical application which communicate with government on standalone workstation and didn’t allowed to move it to a server which has back-up </a:t>
            </a:r>
            <a:r>
              <a:rPr lang="en-US" sz="2000" dirty="0" smtClean="0"/>
              <a:t>policy and reserved power supplies. One day a cleaner wanted to clean the room where the workstation stayed </a:t>
            </a:r>
            <a:r>
              <a:rPr lang="en-US" sz="2000" dirty="0"/>
              <a:t>and accidentally disconnected the network </a:t>
            </a:r>
            <a:r>
              <a:rPr lang="en-US" sz="2000" dirty="0" smtClean="0"/>
              <a:t>cable</a:t>
            </a:r>
            <a:r>
              <a:rPr lang="ru-RU" sz="2000" dirty="0" smtClean="0"/>
              <a:t> </a:t>
            </a:r>
            <a:r>
              <a:rPr lang="en-US" sz="2000" dirty="0" smtClean="0"/>
              <a:t>and hidden issue out from IT support team. On next day the critical report didn’t sent to the government.</a:t>
            </a:r>
            <a:endParaRPr lang="en-US" sz="2000" dirty="0" smtClean="0"/>
          </a:p>
          <a:p>
            <a:r>
              <a:rPr lang="en-US" b="1" dirty="0" smtClean="0"/>
              <a:t>Rule </a:t>
            </a:r>
            <a:r>
              <a:rPr lang="en-US" b="1" dirty="0"/>
              <a:t>3</a:t>
            </a:r>
            <a:r>
              <a:rPr lang="en-US" b="1" dirty="0" smtClean="0"/>
              <a:t>:</a:t>
            </a:r>
            <a:r>
              <a:rPr lang="en-US" b="1" dirty="0"/>
              <a:t/>
            </a:r>
            <a:br>
              <a:rPr lang="en-US" b="1" dirty="0"/>
            </a:br>
            <a:r>
              <a:rPr lang="en-US" sz="2000" dirty="0" smtClean="0"/>
              <a:t>1) all workstations and servers which are the platform for critical business applications should be work only in servers rooms with limited access;</a:t>
            </a:r>
          </a:p>
          <a:p>
            <a:pPr marL="0" indent="0">
              <a:buNone/>
            </a:pPr>
            <a:r>
              <a:rPr lang="en-US" sz="2000" dirty="0" smtClean="0"/>
              <a:t>    2) every </a:t>
            </a:r>
            <a:r>
              <a:rPr lang="en-US" sz="2000" dirty="0"/>
              <a:t>employee should be personally responsible for the information security of the enterprise </a:t>
            </a:r>
            <a:r>
              <a:rPr lang="ru-RU" sz="2000" dirty="0" smtClean="0"/>
              <a:t>   </a:t>
            </a:r>
            <a:r>
              <a:rPr lang="en-US" sz="2000" dirty="0" smtClean="0"/>
              <a:t>and </a:t>
            </a:r>
            <a:r>
              <a:rPr lang="en-US" sz="2000" dirty="0"/>
              <a:t>be honest</a:t>
            </a:r>
            <a:endParaRPr lang="ru-RU" sz="2000" dirty="0"/>
          </a:p>
        </p:txBody>
      </p:sp>
    </p:spTree>
    <p:extLst>
      <p:ext uri="{BB962C8B-B14F-4D97-AF65-F5344CB8AC3E}">
        <p14:creationId xmlns:p14="http://schemas.microsoft.com/office/powerpoint/2010/main" val="2835738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rgbClr val="FF0000"/>
                </a:solidFill>
              </a:rPr>
              <a:t>Application security policy. Server layer</a:t>
            </a:r>
            <a:endParaRPr lang="ru-RU" dirty="0"/>
          </a:p>
        </p:txBody>
      </p:sp>
      <p:sp>
        <p:nvSpPr>
          <p:cNvPr id="3" name="Объект 2"/>
          <p:cNvSpPr>
            <a:spLocks noGrp="1"/>
          </p:cNvSpPr>
          <p:nvPr>
            <p:ph idx="1"/>
          </p:nvPr>
        </p:nvSpPr>
        <p:spPr/>
        <p:txBody>
          <a:bodyPr>
            <a:normAutofit fontScale="92500" lnSpcReduction="10000"/>
          </a:bodyPr>
          <a:lstStyle/>
          <a:p>
            <a:r>
              <a:rPr lang="en-US" b="1" dirty="0"/>
              <a:t>Case </a:t>
            </a:r>
            <a:r>
              <a:rPr lang="en-US" b="1" dirty="0" smtClean="0"/>
              <a:t>4</a:t>
            </a:r>
            <a:r>
              <a:rPr lang="en-US" dirty="0" smtClean="0"/>
              <a:t>: </a:t>
            </a:r>
            <a:r>
              <a:rPr lang="en-US" sz="2000" dirty="0" smtClean="0"/>
              <a:t>one small start-up company bought and implemented monitoring system which was checking all system environment on a server and even storage are. If one server component was close to critical, the system sent an email notification to the support team</a:t>
            </a:r>
            <a:r>
              <a:rPr lang="ru-RU" sz="2000" dirty="0" smtClean="0"/>
              <a:t>. </a:t>
            </a:r>
            <a:r>
              <a:rPr lang="en-US" sz="2000" dirty="0" smtClean="0"/>
              <a:t>However, the server was not new, outside the warranty period. The monitoring system after every scan period sent message with warnings, but support  team ignored those messages because the server was outside the warranty period and thought that storage is normal. One day one RAID had broken down with personal data.</a:t>
            </a:r>
          </a:p>
          <a:p>
            <a:r>
              <a:rPr lang="en-US" b="1" dirty="0" smtClean="0"/>
              <a:t>Rule 4:</a:t>
            </a:r>
          </a:p>
          <a:p>
            <a:pPr marL="0" indent="0">
              <a:buNone/>
            </a:pPr>
            <a:r>
              <a:rPr lang="en-US" b="1" dirty="0"/>
              <a:t> </a:t>
            </a:r>
            <a:r>
              <a:rPr lang="en-US" b="1" dirty="0" smtClean="0"/>
              <a:t>  </a:t>
            </a:r>
            <a:r>
              <a:rPr lang="en-US" sz="2000" dirty="0" smtClean="0"/>
              <a:t>1) every new software before implemented on production must be full tested on test environment with simulations all common failures. Support team should know how to support and maintenance those applications;</a:t>
            </a:r>
          </a:p>
          <a:p>
            <a:pPr marL="0" indent="0">
              <a:buNone/>
            </a:pPr>
            <a:r>
              <a:rPr lang="en-US" sz="2000" b="1" dirty="0"/>
              <a:t> </a:t>
            </a:r>
            <a:r>
              <a:rPr lang="en-US" sz="2000" b="1" dirty="0" smtClean="0"/>
              <a:t>   </a:t>
            </a:r>
            <a:r>
              <a:rPr lang="en-US" sz="2000" dirty="0" smtClean="0"/>
              <a:t>2) all server’s components must be on the </a:t>
            </a:r>
            <a:r>
              <a:rPr lang="en-US" sz="2000" dirty="0" smtClean="0">
                <a:solidFill>
                  <a:srgbClr val="FF0000"/>
                </a:solidFill>
              </a:rPr>
              <a:t>warranty period</a:t>
            </a:r>
            <a:r>
              <a:rPr lang="en-US" sz="2000" dirty="0" smtClean="0"/>
              <a:t> and should be replaced when they reached it </a:t>
            </a:r>
            <a:r>
              <a:rPr lang="en-US" sz="2000" dirty="0" smtClean="0">
                <a:solidFill>
                  <a:srgbClr val="FF0000"/>
                </a:solidFill>
              </a:rPr>
              <a:t>only with authorized supplier</a:t>
            </a:r>
            <a:r>
              <a:rPr lang="en-US" sz="2000" dirty="0" smtClean="0"/>
              <a:t>;</a:t>
            </a:r>
          </a:p>
          <a:p>
            <a:pPr marL="0" indent="0">
              <a:buNone/>
            </a:pPr>
            <a:r>
              <a:rPr lang="en-US" sz="2000" b="1" dirty="0"/>
              <a:t> </a:t>
            </a:r>
            <a:r>
              <a:rPr lang="en-US" sz="2000" b="1" dirty="0" smtClean="0"/>
              <a:t>   </a:t>
            </a:r>
            <a:r>
              <a:rPr lang="en-US" sz="2000" dirty="0" smtClean="0"/>
              <a:t>3) support teams should not ignore messages from monitoring systems</a:t>
            </a:r>
            <a:r>
              <a:rPr lang="en-US" b="1" dirty="0" smtClean="0"/>
              <a:t/>
            </a:r>
            <a:br>
              <a:rPr lang="en-US" b="1" dirty="0" smtClean="0"/>
            </a:br>
            <a:endParaRPr lang="ru-RU" dirty="0"/>
          </a:p>
        </p:txBody>
      </p:sp>
    </p:spTree>
    <p:extLst>
      <p:ext uri="{BB962C8B-B14F-4D97-AF65-F5344CB8AC3E}">
        <p14:creationId xmlns:p14="http://schemas.microsoft.com/office/powerpoint/2010/main" val="389670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rgbClr val="FF0000"/>
                </a:solidFill>
              </a:rPr>
              <a:t>Application security policy. </a:t>
            </a:r>
            <a:r>
              <a:rPr lang="en-US" dirty="0" smtClean="0">
                <a:solidFill>
                  <a:srgbClr val="FF0000"/>
                </a:solidFill>
              </a:rPr>
              <a:t>Cloud </a:t>
            </a:r>
            <a:r>
              <a:rPr lang="en-US" dirty="0">
                <a:solidFill>
                  <a:srgbClr val="FF0000"/>
                </a:solidFill>
              </a:rPr>
              <a:t>layer</a:t>
            </a:r>
            <a:endParaRPr lang="ru-RU" dirty="0"/>
          </a:p>
        </p:txBody>
      </p:sp>
      <p:sp>
        <p:nvSpPr>
          <p:cNvPr id="3" name="Объект 2"/>
          <p:cNvSpPr>
            <a:spLocks noGrp="1"/>
          </p:cNvSpPr>
          <p:nvPr>
            <p:ph idx="1"/>
          </p:nvPr>
        </p:nvSpPr>
        <p:spPr/>
        <p:txBody>
          <a:bodyPr>
            <a:normAutofit/>
          </a:bodyPr>
          <a:lstStyle/>
          <a:p>
            <a:r>
              <a:rPr lang="en-US" b="1" dirty="0"/>
              <a:t>Case </a:t>
            </a:r>
            <a:r>
              <a:rPr lang="en-US" b="1" dirty="0" smtClean="0"/>
              <a:t>5</a:t>
            </a:r>
            <a:r>
              <a:rPr lang="en-US" dirty="0" smtClean="0"/>
              <a:t>: </a:t>
            </a:r>
            <a:r>
              <a:rPr lang="en-US" sz="2000" dirty="0" smtClean="0"/>
              <a:t>one small start-up found on the internet a SaaS-provider which was the new on the market and it suggested cloud database services at reasonable price with long period discount. The CEO of start-up connected with them and assigned long-term contract. All business data was uploaded to the cloud. Recently, CEO had received message from the SaaS-provider with apologizes because their server infrastructure was </a:t>
            </a:r>
            <a:r>
              <a:rPr lang="en-US" sz="2000" dirty="0"/>
              <a:t>arrested because the company did not provide the government with tax </a:t>
            </a:r>
            <a:r>
              <a:rPr lang="en-US" sz="2000" dirty="0" smtClean="0"/>
              <a:t>reports. All company data was unavailable while an investigation was finished.</a:t>
            </a:r>
          </a:p>
          <a:p>
            <a:r>
              <a:rPr lang="en-US" b="1" dirty="0" smtClean="0"/>
              <a:t>Rule 5:</a:t>
            </a:r>
            <a:endParaRPr lang="en-US" b="1" dirty="0"/>
          </a:p>
          <a:p>
            <a:pPr marL="0" indent="0">
              <a:buNone/>
            </a:pPr>
            <a:r>
              <a:rPr lang="en-US" b="1" dirty="0"/>
              <a:t>   </a:t>
            </a:r>
            <a:r>
              <a:rPr lang="en-US" sz="2000" dirty="0" smtClean="0"/>
              <a:t>1) before assigned the contract with SaaS-provider, every CEO must hold a tender and explored all offers. Security expert should take part in selection committee and signed final decision with CEO;</a:t>
            </a:r>
          </a:p>
          <a:p>
            <a:pPr marL="0" indent="0">
              <a:buNone/>
            </a:pPr>
            <a:r>
              <a:rPr lang="en-US" sz="2000" dirty="0"/>
              <a:t> </a:t>
            </a:r>
            <a:r>
              <a:rPr lang="en-US" sz="2000" dirty="0" smtClean="0"/>
              <a:t>    2) SaaS-providers should have internal SLA </a:t>
            </a:r>
            <a:r>
              <a:rPr lang="en-US" sz="2000" dirty="0"/>
              <a:t>and give guarantee the availability of </a:t>
            </a:r>
            <a:r>
              <a:rPr lang="en-US" sz="2000" dirty="0" smtClean="0"/>
              <a:t>data.</a:t>
            </a:r>
            <a:endParaRPr lang="ru-RU" dirty="0"/>
          </a:p>
        </p:txBody>
      </p:sp>
    </p:spTree>
    <p:extLst>
      <p:ext uri="{BB962C8B-B14F-4D97-AF65-F5344CB8AC3E}">
        <p14:creationId xmlns:p14="http://schemas.microsoft.com/office/powerpoint/2010/main" val="1092936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rgbClr val="FF0000"/>
                </a:solidFill>
              </a:rPr>
              <a:t>Application security policy. Cloud layer</a:t>
            </a:r>
            <a:endParaRPr lang="ru-RU" dirty="0"/>
          </a:p>
        </p:txBody>
      </p:sp>
      <p:sp>
        <p:nvSpPr>
          <p:cNvPr id="3" name="Объект 2"/>
          <p:cNvSpPr>
            <a:spLocks noGrp="1"/>
          </p:cNvSpPr>
          <p:nvPr>
            <p:ph idx="1"/>
          </p:nvPr>
        </p:nvSpPr>
        <p:spPr/>
        <p:txBody>
          <a:bodyPr>
            <a:normAutofit/>
          </a:bodyPr>
          <a:lstStyle/>
          <a:p>
            <a:r>
              <a:rPr lang="en-US" b="1" dirty="0"/>
              <a:t>Case </a:t>
            </a:r>
            <a:r>
              <a:rPr lang="en-US" b="1" dirty="0" smtClean="0"/>
              <a:t>6</a:t>
            </a:r>
            <a:r>
              <a:rPr lang="en-US" dirty="0" smtClean="0"/>
              <a:t>: </a:t>
            </a:r>
            <a:r>
              <a:rPr lang="en-US" sz="2000" dirty="0" smtClean="0"/>
              <a:t>The SaaS-provider which has agreement with a company has distributed infrastructure.</a:t>
            </a:r>
            <a:br>
              <a:rPr lang="en-US" sz="2000" dirty="0" smtClean="0"/>
            </a:br>
            <a:r>
              <a:rPr lang="en-US" sz="2000" dirty="0" smtClean="0"/>
              <a:t>One day they suggested company choice regions where company’s data will be stored. They provided two options: local storage(in country – low price), remote storage(outside country – normal price, but higher than local storage). CEO chose local storage. Once there was a flood in local country that led to partial flooding of the server infrastructure SaaS-provider. Few days after an incident company’s data was unavailable. </a:t>
            </a:r>
            <a:r>
              <a:rPr lang="en-US" dirty="0" smtClean="0"/>
              <a:t/>
            </a:r>
            <a:br>
              <a:rPr lang="en-US" dirty="0" smtClean="0"/>
            </a:br>
            <a:r>
              <a:rPr lang="en-US" b="1" dirty="0" smtClean="0"/>
              <a:t>Rule 6:</a:t>
            </a:r>
          </a:p>
          <a:p>
            <a:pPr marL="0" indent="0">
              <a:buNone/>
            </a:pPr>
            <a:r>
              <a:rPr lang="en-US" sz="2000" b="1" dirty="0"/>
              <a:t> </a:t>
            </a:r>
            <a:r>
              <a:rPr lang="en-US" sz="2000" b="1" dirty="0" smtClean="0"/>
              <a:t>   </a:t>
            </a:r>
            <a:r>
              <a:rPr lang="en-US" sz="2000" dirty="0" smtClean="0"/>
              <a:t>1) all critical data if it’s possible and it suggests by SaaS-provider should be stored outside the local country;</a:t>
            </a:r>
          </a:p>
          <a:p>
            <a:pPr marL="0" indent="0">
              <a:buNone/>
            </a:pPr>
            <a:r>
              <a:rPr lang="en-US" sz="2000" dirty="0" smtClean="0"/>
              <a:t>    2) all decisions which related with cybersecurity and saving data should be approved by </a:t>
            </a:r>
            <a:r>
              <a:rPr lang="en-US" sz="2000" dirty="0" err="1" smtClean="0"/>
              <a:t>secutiy</a:t>
            </a:r>
            <a:r>
              <a:rPr lang="en-US" sz="2000" dirty="0" smtClean="0"/>
              <a:t> engineer.</a:t>
            </a:r>
            <a:endParaRPr lang="ru-RU" dirty="0"/>
          </a:p>
        </p:txBody>
      </p:sp>
    </p:spTree>
    <p:extLst>
      <p:ext uri="{BB962C8B-B14F-4D97-AF65-F5344CB8AC3E}">
        <p14:creationId xmlns:p14="http://schemas.microsoft.com/office/powerpoint/2010/main" val="149723665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926</Words>
  <Application>Microsoft Office PowerPoint</Application>
  <PresentationFormat>Широкоэкранный</PresentationFormat>
  <Paragraphs>55</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Arial Rounded MT Bold</vt:lpstr>
      <vt:lpstr>Calibri</vt:lpstr>
      <vt:lpstr>Calibri Light</vt:lpstr>
      <vt:lpstr>Тема Office</vt:lpstr>
      <vt:lpstr>Cybersecurity Policy</vt:lpstr>
      <vt:lpstr>Application security </vt:lpstr>
      <vt:lpstr>Application security</vt:lpstr>
      <vt:lpstr>Application security policy. Database layer</vt:lpstr>
      <vt:lpstr>Application security policy. Database layer</vt:lpstr>
      <vt:lpstr>Application security policy. Server layer</vt:lpstr>
      <vt:lpstr>Application security policy. Server layer</vt:lpstr>
      <vt:lpstr>Application security policy. Cloud layer</vt:lpstr>
      <vt:lpstr>Application security policy. Cloud layer</vt:lpstr>
      <vt:lpstr>Application security policy. Code layer</vt:lpstr>
      <vt:lpstr>Application security policy. Code layer</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Policy</dc:title>
  <dc:creator>Денис Денис</dc:creator>
  <cp:lastModifiedBy>Денис Денис</cp:lastModifiedBy>
  <cp:revision>75</cp:revision>
  <dcterms:created xsi:type="dcterms:W3CDTF">2022-10-03T18:50:54Z</dcterms:created>
  <dcterms:modified xsi:type="dcterms:W3CDTF">2022-10-04T11:24:32Z</dcterms:modified>
</cp:coreProperties>
</file>