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A25F029-B3B5-4352-9257-02F2619A6A34}"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A6F287-8593-4A64-A828-D34B0C210C87}" type="slidenum">
              <a:rPr lang="ru-RU" smtClean="0"/>
              <a:t>‹#›</a:t>
            </a:fld>
            <a:endParaRPr lang="ru-RU"/>
          </a:p>
        </p:txBody>
      </p:sp>
    </p:spTree>
    <p:extLst>
      <p:ext uri="{BB962C8B-B14F-4D97-AF65-F5344CB8AC3E}">
        <p14:creationId xmlns:p14="http://schemas.microsoft.com/office/powerpoint/2010/main" val="258686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A25F029-B3B5-4352-9257-02F2619A6A34}"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A6F287-8593-4A64-A828-D34B0C210C87}" type="slidenum">
              <a:rPr lang="ru-RU" smtClean="0"/>
              <a:t>‹#›</a:t>
            </a:fld>
            <a:endParaRPr lang="ru-RU"/>
          </a:p>
        </p:txBody>
      </p:sp>
    </p:spTree>
    <p:extLst>
      <p:ext uri="{BB962C8B-B14F-4D97-AF65-F5344CB8AC3E}">
        <p14:creationId xmlns:p14="http://schemas.microsoft.com/office/powerpoint/2010/main" val="3127627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A25F029-B3B5-4352-9257-02F2619A6A34}"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A6F287-8593-4A64-A828-D34B0C210C87}" type="slidenum">
              <a:rPr lang="ru-RU" smtClean="0"/>
              <a:t>‹#›</a:t>
            </a:fld>
            <a:endParaRPr lang="ru-RU"/>
          </a:p>
        </p:txBody>
      </p:sp>
    </p:spTree>
    <p:extLst>
      <p:ext uri="{BB962C8B-B14F-4D97-AF65-F5344CB8AC3E}">
        <p14:creationId xmlns:p14="http://schemas.microsoft.com/office/powerpoint/2010/main" val="306015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A25F029-B3B5-4352-9257-02F2619A6A34}"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A6F287-8593-4A64-A828-D34B0C210C87}" type="slidenum">
              <a:rPr lang="ru-RU" smtClean="0"/>
              <a:t>‹#›</a:t>
            </a:fld>
            <a:endParaRPr lang="ru-RU"/>
          </a:p>
        </p:txBody>
      </p:sp>
    </p:spTree>
    <p:extLst>
      <p:ext uri="{BB962C8B-B14F-4D97-AF65-F5344CB8AC3E}">
        <p14:creationId xmlns:p14="http://schemas.microsoft.com/office/powerpoint/2010/main" val="246382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A25F029-B3B5-4352-9257-02F2619A6A34}"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A6F287-8593-4A64-A828-D34B0C210C87}" type="slidenum">
              <a:rPr lang="ru-RU" smtClean="0"/>
              <a:t>‹#›</a:t>
            </a:fld>
            <a:endParaRPr lang="ru-RU"/>
          </a:p>
        </p:txBody>
      </p:sp>
    </p:spTree>
    <p:extLst>
      <p:ext uri="{BB962C8B-B14F-4D97-AF65-F5344CB8AC3E}">
        <p14:creationId xmlns:p14="http://schemas.microsoft.com/office/powerpoint/2010/main" val="1459111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A25F029-B3B5-4352-9257-02F2619A6A34}" type="datetimeFigureOut">
              <a:rPr lang="ru-RU" smtClean="0"/>
              <a:t>05.10.2022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A6F287-8593-4A64-A828-D34B0C210C87}" type="slidenum">
              <a:rPr lang="ru-RU" smtClean="0"/>
              <a:t>‹#›</a:t>
            </a:fld>
            <a:endParaRPr lang="ru-RU"/>
          </a:p>
        </p:txBody>
      </p:sp>
    </p:spTree>
    <p:extLst>
      <p:ext uri="{BB962C8B-B14F-4D97-AF65-F5344CB8AC3E}">
        <p14:creationId xmlns:p14="http://schemas.microsoft.com/office/powerpoint/2010/main" val="397720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A25F029-B3B5-4352-9257-02F2619A6A34}" type="datetimeFigureOut">
              <a:rPr lang="ru-RU" smtClean="0"/>
              <a:t>05.10.2022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FA6F287-8593-4A64-A828-D34B0C210C87}" type="slidenum">
              <a:rPr lang="ru-RU" smtClean="0"/>
              <a:t>‹#›</a:t>
            </a:fld>
            <a:endParaRPr lang="ru-RU"/>
          </a:p>
        </p:txBody>
      </p:sp>
    </p:spTree>
    <p:extLst>
      <p:ext uri="{BB962C8B-B14F-4D97-AF65-F5344CB8AC3E}">
        <p14:creationId xmlns:p14="http://schemas.microsoft.com/office/powerpoint/2010/main" val="365002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A25F029-B3B5-4352-9257-02F2619A6A34}" type="datetimeFigureOut">
              <a:rPr lang="ru-RU" smtClean="0"/>
              <a:t>05.10.2022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FA6F287-8593-4A64-A828-D34B0C210C87}" type="slidenum">
              <a:rPr lang="ru-RU" smtClean="0"/>
              <a:t>‹#›</a:t>
            </a:fld>
            <a:endParaRPr lang="ru-RU"/>
          </a:p>
        </p:txBody>
      </p:sp>
    </p:spTree>
    <p:extLst>
      <p:ext uri="{BB962C8B-B14F-4D97-AF65-F5344CB8AC3E}">
        <p14:creationId xmlns:p14="http://schemas.microsoft.com/office/powerpoint/2010/main" val="2096475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A25F029-B3B5-4352-9257-02F2619A6A34}" type="datetimeFigureOut">
              <a:rPr lang="ru-RU" smtClean="0"/>
              <a:t>05.10.2022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FA6F287-8593-4A64-A828-D34B0C210C87}" type="slidenum">
              <a:rPr lang="ru-RU" smtClean="0"/>
              <a:t>‹#›</a:t>
            </a:fld>
            <a:endParaRPr lang="ru-RU"/>
          </a:p>
        </p:txBody>
      </p:sp>
    </p:spTree>
    <p:extLst>
      <p:ext uri="{BB962C8B-B14F-4D97-AF65-F5344CB8AC3E}">
        <p14:creationId xmlns:p14="http://schemas.microsoft.com/office/powerpoint/2010/main" val="318228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A25F029-B3B5-4352-9257-02F2619A6A34}" type="datetimeFigureOut">
              <a:rPr lang="ru-RU" smtClean="0"/>
              <a:t>05.10.2022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A6F287-8593-4A64-A828-D34B0C210C87}" type="slidenum">
              <a:rPr lang="ru-RU" smtClean="0"/>
              <a:t>‹#›</a:t>
            </a:fld>
            <a:endParaRPr lang="ru-RU"/>
          </a:p>
        </p:txBody>
      </p:sp>
    </p:spTree>
    <p:extLst>
      <p:ext uri="{BB962C8B-B14F-4D97-AF65-F5344CB8AC3E}">
        <p14:creationId xmlns:p14="http://schemas.microsoft.com/office/powerpoint/2010/main" val="112223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A25F029-B3B5-4352-9257-02F2619A6A34}" type="datetimeFigureOut">
              <a:rPr lang="ru-RU" smtClean="0"/>
              <a:t>05.10.2022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A6F287-8593-4A64-A828-D34B0C210C87}" type="slidenum">
              <a:rPr lang="ru-RU" smtClean="0"/>
              <a:t>‹#›</a:t>
            </a:fld>
            <a:endParaRPr lang="ru-RU"/>
          </a:p>
        </p:txBody>
      </p:sp>
    </p:spTree>
    <p:extLst>
      <p:ext uri="{BB962C8B-B14F-4D97-AF65-F5344CB8AC3E}">
        <p14:creationId xmlns:p14="http://schemas.microsoft.com/office/powerpoint/2010/main" val="266718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5F029-B3B5-4352-9257-02F2619A6A34}" type="datetimeFigureOut">
              <a:rPr lang="ru-RU" smtClean="0"/>
              <a:t>05.10.2022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A6F287-8593-4A64-A828-D34B0C210C87}" type="slidenum">
              <a:rPr lang="ru-RU" smtClean="0"/>
              <a:t>‹#›</a:t>
            </a:fld>
            <a:endParaRPr lang="ru-RU"/>
          </a:p>
        </p:txBody>
      </p:sp>
    </p:spTree>
    <p:extLst>
      <p:ext uri="{BB962C8B-B14F-4D97-AF65-F5344CB8AC3E}">
        <p14:creationId xmlns:p14="http://schemas.microsoft.com/office/powerpoint/2010/main" val="1186195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1103601"/>
          </a:xfrm>
        </p:spPr>
        <p:txBody>
          <a:bodyPr/>
          <a:lstStyle/>
          <a:p>
            <a:r>
              <a:rPr lang="en-US" dirty="0" smtClean="0">
                <a:latin typeface="Arial Rounded MT Bold" panose="020F0704030504030204" pitchFamily="34" charset="0"/>
              </a:rPr>
              <a:t>Cybersecurity Policy</a:t>
            </a:r>
            <a:endParaRPr lang="ru-RU" dirty="0"/>
          </a:p>
        </p:txBody>
      </p:sp>
      <p:sp>
        <p:nvSpPr>
          <p:cNvPr id="3" name="Подзаголовок 2"/>
          <p:cNvSpPr>
            <a:spLocks noGrp="1"/>
          </p:cNvSpPr>
          <p:nvPr>
            <p:ph type="subTitle" idx="1"/>
          </p:nvPr>
        </p:nvSpPr>
        <p:spPr>
          <a:xfrm>
            <a:off x="1524000" y="2770909"/>
            <a:ext cx="9144000" cy="1708727"/>
          </a:xfrm>
        </p:spPr>
        <p:txBody>
          <a:bodyPr>
            <a:normAutofit/>
          </a:bodyPr>
          <a:lstStyle/>
          <a:p>
            <a:r>
              <a:rPr lang="en-US" sz="4800" dirty="0" smtClean="0">
                <a:solidFill>
                  <a:srgbClr val="FF0000"/>
                </a:solidFill>
              </a:rPr>
              <a:t>Application security</a:t>
            </a:r>
            <a:endParaRPr lang="ru-RU" sz="4800" dirty="0">
              <a:solidFill>
                <a:srgbClr val="FF0000"/>
              </a:solidFill>
            </a:endParaRPr>
          </a:p>
        </p:txBody>
      </p:sp>
    </p:spTree>
    <p:extLst>
      <p:ext uri="{BB962C8B-B14F-4D97-AF65-F5344CB8AC3E}">
        <p14:creationId xmlns:p14="http://schemas.microsoft.com/office/powerpoint/2010/main" val="3733137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solidFill>
                  <a:srgbClr val="FF0000"/>
                </a:solidFill>
              </a:rPr>
              <a:t>Application security policy. </a:t>
            </a:r>
            <a:r>
              <a:rPr lang="en-US" dirty="0" smtClean="0">
                <a:solidFill>
                  <a:srgbClr val="FF0000"/>
                </a:solidFill>
              </a:rPr>
              <a:t>Code </a:t>
            </a:r>
            <a:r>
              <a:rPr lang="en-US" dirty="0">
                <a:solidFill>
                  <a:srgbClr val="FF0000"/>
                </a:solidFill>
              </a:rPr>
              <a:t>layer</a:t>
            </a:r>
            <a:endParaRPr lang="ru-RU" dirty="0"/>
          </a:p>
        </p:txBody>
      </p:sp>
      <p:sp>
        <p:nvSpPr>
          <p:cNvPr id="3" name="Объект 2"/>
          <p:cNvSpPr>
            <a:spLocks noGrp="1"/>
          </p:cNvSpPr>
          <p:nvPr>
            <p:ph idx="1"/>
          </p:nvPr>
        </p:nvSpPr>
        <p:spPr/>
        <p:txBody>
          <a:bodyPr>
            <a:normAutofit/>
          </a:bodyPr>
          <a:lstStyle/>
          <a:p>
            <a:r>
              <a:rPr lang="en-US" b="1" dirty="0"/>
              <a:t>Case </a:t>
            </a:r>
            <a:r>
              <a:rPr lang="en-US" b="1" dirty="0" smtClean="0"/>
              <a:t>7</a:t>
            </a:r>
            <a:r>
              <a:rPr lang="en-US" dirty="0" smtClean="0"/>
              <a:t>:</a:t>
            </a:r>
            <a:r>
              <a:rPr lang="ru-RU" dirty="0" smtClean="0"/>
              <a:t> </a:t>
            </a:r>
            <a:r>
              <a:rPr lang="en-US" sz="2000" dirty="0" smtClean="0"/>
              <a:t>in one small company developer team was writing a small application for call-center</a:t>
            </a:r>
            <a:r>
              <a:rPr lang="en-US" sz="2000" dirty="0"/>
              <a:t>. A</a:t>
            </a:r>
            <a:r>
              <a:rPr lang="en-US" sz="2000" dirty="0" smtClean="0"/>
              <a:t>ccording </a:t>
            </a:r>
            <a:r>
              <a:rPr lang="en-US" sz="2000" dirty="0"/>
              <a:t>to the technical </a:t>
            </a:r>
            <a:r>
              <a:rPr lang="en-US" sz="2000" dirty="0" smtClean="0"/>
              <a:t>task an application should use only one department – call-center and team did not add </a:t>
            </a:r>
            <a:r>
              <a:rPr lang="en-US" sz="2000" b="1" dirty="0" smtClean="0"/>
              <a:t>authorization</a:t>
            </a:r>
            <a:r>
              <a:rPr lang="en-US" sz="2000" dirty="0" smtClean="0"/>
              <a:t> and </a:t>
            </a:r>
            <a:r>
              <a:rPr lang="en-US" sz="2000" b="1" dirty="0" smtClean="0"/>
              <a:t>authentication</a:t>
            </a:r>
            <a:r>
              <a:rPr lang="en-US" sz="2000" dirty="0" smtClean="0"/>
              <a:t> modules to the application because all members of </a:t>
            </a:r>
            <a:r>
              <a:rPr lang="en-US" sz="2000" dirty="0"/>
              <a:t>call-center </a:t>
            </a:r>
            <a:r>
              <a:rPr lang="en-US" sz="2000" dirty="0" smtClean="0"/>
              <a:t> work with the same data. When business situation is changed this application is being used by another team – compliance and they being changing shared data without </a:t>
            </a:r>
            <a:r>
              <a:rPr lang="en-US" sz="2000" dirty="0" err="1" smtClean="0"/>
              <a:t>approvement</a:t>
            </a:r>
            <a:r>
              <a:rPr lang="en-US" sz="2000" dirty="0" smtClean="0"/>
              <a:t> from call-center . It was creating many terrible situations  in case client support.</a:t>
            </a:r>
            <a:r>
              <a:rPr lang="en-US" dirty="0"/>
              <a:t/>
            </a:r>
            <a:br>
              <a:rPr lang="en-US" dirty="0"/>
            </a:br>
            <a:r>
              <a:rPr lang="en-US" b="1" dirty="0"/>
              <a:t>Rule </a:t>
            </a:r>
            <a:r>
              <a:rPr lang="en-US" b="1" dirty="0" smtClean="0"/>
              <a:t>7:</a:t>
            </a:r>
            <a:endParaRPr lang="en-US" b="1" dirty="0"/>
          </a:p>
          <a:p>
            <a:pPr marL="0" indent="0">
              <a:buNone/>
            </a:pPr>
            <a:r>
              <a:rPr lang="en-US" sz="2000" dirty="0" smtClean="0"/>
              <a:t>    1) every business application should has </a:t>
            </a:r>
            <a:r>
              <a:rPr lang="en-US" sz="2000" b="1" dirty="0">
                <a:solidFill>
                  <a:srgbClr val="FF0000"/>
                </a:solidFill>
              </a:rPr>
              <a:t>authorization</a:t>
            </a:r>
            <a:r>
              <a:rPr lang="en-US" sz="2000" dirty="0"/>
              <a:t> and </a:t>
            </a:r>
            <a:r>
              <a:rPr lang="en-US" sz="2000" b="1" dirty="0">
                <a:solidFill>
                  <a:srgbClr val="FF0000"/>
                </a:solidFill>
              </a:rPr>
              <a:t>authentication</a:t>
            </a:r>
            <a:r>
              <a:rPr lang="en-US" sz="2000" dirty="0"/>
              <a:t> </a:t>
            </a:r>
            <a:r>
              <a:rPr lang="en-US" sz="2000" dirty="0" smtClean="0"/>
              <a:t>modules. Working with one account for everyone is strongly prohibited;</a:t>
            </a:r>
          </a:p>
          <a:p>
            <a:pPr marL="0" indent="0">
              <a:buNone/>
            </a:pPr>
            <a:r>
              <a:rPr lang="en-US" sz="2000" dirty="0"/>
              <a:t> </a:t>
            </a:r>
            <a:r>
              <a:rPr lang="en-US" sz="2000" dirty="0" smtClean="0"/>
              <a:t>   2) every application should has distributed role model </a:t>
            </a:r>
            <a:r>
              <a:rPr lang="en-US" sz="2000" dirty="0"/>
              <a:t>and business delimitation;</a:t>
            </a:r>
            <a:r>
              <a:rPr lang="en-US" sz="2000" dirty="0" smtClean="0"/>
              <a:t/>
            </a:r>
            <a:br>
              <a:rPr lang="en-US" sz="2000" dirty="0" smtClean="0"/>
            </a:br>
            <a:r>
              <a:rPr lang="en-US" sz="2000" dirty="0" smtClean="0"/>
              <a:t>    3)  access to the system modules should be granted by security engineers. It will be only one </a:t>
            </a:r>
            <a:r>
              <a:rPr lang="en-US" sz="2000" dirty="0" err="1" smtClean="0"/>
              <a:t>sudo</a:t>
            </a:r>
            <a:r>
              <a:rPr lang="en-US" sz="2000" dirty="0" smtClean="0"/>
              <a:t>-user on this application. </a:t>
            </a:r>
            <a:endParaRPr lang="ru-RU" sz="2000" dirty="0"/>
          </a:p>
        </p:txBody>
      </p:sp>
    </p:spTree>
    <p:extLst>
      <p:ext uri="{BB962C8B-B14F-4D97-AF65-F5344CB8AC3E}">
        <p14:creationId xmlns:p14="http://schemas.microsoft.com/office/powerpoint/2010/main" val="3772884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solidFill>
                  <a:srgbClr val="FF0000"/>
                </a:solidFill>
              </a:rPr>
              <a:t>Application security policy. Code layer</a:t>
            </a:r>
            <a:endParaRPr lang="ru-RU" dirty="0"/>
          </a:p>
        </p:txBody>
      </p:sp>
      <p:sp>
        <p:nvSpPr>
          <p:cNvPr id="3" name="Объект 2"/>
          <p:cNvSpPr>
            <a:spLocks noGrp="1"/>
          </p:cNvSpPr>
          <p:nvPr>
            <p:ph idx="1"/>
          </p:nvPr>
        </p:nvSpPr>
        <p:spPr/>
        <p:txBody>
          <a:bodyPr>
            <a:normAutofit/>
          </a:bodyPr>
          <a:lstStyle/>
          <a:p>
            <a:pPr marL="0" indent="0">
              <a:buNone/>
            </a:pPr>
            <a:r>
              <a:rPr lang="en-US" b="1" dirty="0"/>
              <a:t>Case </a:t>
            </a:r>
            <a:r>
              <a:rPr lang="en-US" b="1" dirty="0" smtClean="0"/>
              <a:t>8</a:t>
            </a:r>
            <a:r>
              <a:rPr lang="en-US" dirty="0" smtClean="0"/>
              <a:t>: </a:t>
            </a:r>
            <a:r>
              <a:rPr lang="en-US" sz="2000" dirty="0" smtClean="0"/>
              <a:t>in one small company developer’s team started to write core system. When they were working under a last milestone, they had known that old libraries which they used before marked as vulnerable and should be </a:t>
            </a:r>
            <a:r>
              <a:rPr lang="en-US" sz="2000" dirty="0"/>
              <a:t>replaced immediately. </a:t>
            </a:r>
            <a:r>
              <a:rPr lang="en-US" sz="2000" dirty="0" smtClean="0"/>
              <a:t>The team was confused because new version of them do not want to work with their related source code.  The team lead decided to change architecture, use new version of libraries and continue working under projects with new deadlines.  </a:t>
            </a:r>
            <a:r>
              <a:rPr lang="en-US" dirty="0"/>
              <a:t/>
            </a:r>
            <a:br>
              <a:rPr lang="en-US" dirty="0"/>
            </a:br>
            <a:r>
              <a:rPr lang="en-US" b="1" dirty="0"/>
              <a:t>Rule </a:t>
            </a:r>
            <a:r>
              <a:rPr lang="en-US" b="1" dirty="0" smtClean="0"/>
              <a:t>8:</a:t>
            </a:r>
            <a:endParaRPr lang="en-US" b="1" dirty="0"/>
          </a:p>
          <a:p>
            <a:pPr marL="0" indent="0">
              <a:buNone/>
            </a:pPr>
            <a:r>
              <a:rPr lang="en-US" dirty="0"/>
              <a:t>    </a:t>
            </a:r>
            <a:r>
              <a:rPr lang="en-US" sz="2000" dirty="0" smtClean="0"/>
              <a:t>1) before start coding new application, security engineer must be connected to JIRA tasks and approve all utilities and libraries which will be used in first time in source code;</a:t>
            </a:r>
          </a:p>
          <a:p>
            <a:pPr marL="0" indent="0">
              <a:buNone/>
            </a:pPr>
            <a:r>
              <a:rPr lang="en-US" sz="2000" dirty="0" smtClean="0"/>
              <a:t>     2) security engineer must check versions of all libraries which used in source code on every milestone of development;</a:t>
            </a:r>
          </a:p>
          <a:p>
            <a:pPr marL="0" indent="0">
              <a:buNone/>
            </a:pPr>
            <a:r>
              <a:rPr lang="en-US" sz="2000" dirty="0" smtClean="0"/>
              <a:t>     3) security engineer must be approved software architecture in general and take part in discussion about it.</a:t>
            </a:r>
            <a:endParaRPr lang="ru-RU" dirty="0"/>
          </a:p>
        </p:txBody>
      </p:sp>
    </p:spTree>
    <p:extLst>
      <p:ext uri="{BB962C8B-B14F-4D97-AF65-F5344CB8AC3E}">
        <p14:creationId xmlns:p14="http://schemas.microsoft.com/office/powerpoint/2010/main" val="3167228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1195964"/>
          </a:xfrm>
        </p:spPr>
        <p:txBody>
          <a:bodyPr/>
          <a:lstStyle/>
          <a:p>
            <a:r>
              <a:rPr lang="en-US" dirty="0" smtClean="0">
                <a:latin typeface="Arial Rounded MT Bold" panose="020F0704030504030204" pitchFamily="34" charset="0"/>
              </a:rPr>
              <a:t>Cybersecurity Policy</a:t>
            </a:r>
            <a:endParaRPr lang="ru-RU" dirty="0"/>
          </a:p>
        </p:txBody>
      </p:sp>
      <p:sp>
        <p:nvSpPr>
          <p:cNvPr id="3" name="Подзаголовок 2"/>
          <p:cNvSpPr>
            <a:spLocks noGrp="1"/>
          </p:cNvSpPr>
          <p:nvPr>
            <p:ph type="subTitle" idx="1"/>
          </p:nvPr>
        </p:nvSpPr>
        <p:spPr>
          <a:xfrm>
            <a:off x="1376218" y="2909312"/>
            <a:ext cx="9144000" cy="757526"/>
          </a:xfrm>
        </p:spPr>
        <p:txBody>
          <a:bodyPr>
            <a:normAutofit/>
          </a:bodyPr>
          <a:lstStyle/>
          <a:p>
            <a:r>
              <a:rPr lang="en-US" sz="4800" dirty="0" smtClean="0">
                <a:solidFill>
                  <a:srgbClr val="FF0000"/>
                </a:solidFill>
              </a:rPr>
              <a:t>Data encryption</a:t>
            </a:r>
            <a:endParaRPr lang="ru-RU" sz="4800" dirty="0">
              <a:solidFill>
                <a:srgbClr val="FF0000"/>
              </a:solidFill>
            </a:endParaRPr>
          </a:p>
        </p:txBody>
      </p:sp>
    </p:spTree>
    <p:extLst>
      <p:ext uri="{BB962C8B-B14F-4D97-AF65-F5344CB8AC3E}">
        <p14:creationId xmlns:p14="http://schemas.microsoft.com/office/powerpoint/2010/main" val="2825893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692728"/>
            <a:ext cx="10515600" cy="914400"/>
          </a:xfrm>
        </p:spPr>
        <p:txBody>
          <a:bodyPr>
            <a:normAutofit fontScale="90000"/>
          </a:bodyPr>
          <a:lstStyle/>
          <a:p>
            <a:pPr algn="ctr"/>
            <a:r>
              <a:rPr lang="en-US" dirty="0">
                <a:solidFill>
                  <a:srgbClr val="FF0000"/>
                </a:solidFill>
              </a:rPr>
              <a:t>Data encryption</a:t>
            </a:r>
            <a:r>
              <a:rPr lang="ru-RU" dirty="0">
                <a:solidFill>
                  <a:srgbClr val="FF0000"/>
                </a:solidFill>
              </a:rPr>
              <a:t/>
            </a:r>
            <a:br>
              <a:rPr lang="ru-RU" dirty="0">
                <a:solidFill>
                  <a:srgbClr val="FF0000"/>
                </a:solidFill>
              </a:rPr>
            </a:br>
            <a:endParaRPr lang="ru-RU" dirty="0"/>
          </a:p>
        </p:txBody>
      </p:sp>
      <p:sp>
        <p:nvSpPr>
          <p:cNvPr id="3" name="Объект 2"/>
          <p:cNvSpPr>
            <a:spLocks noGrp="1"/>
          </p:cNvSpPr>
          <p:nvPr>
            <p:ph idx="1"/>
          </p:nvPr>
        </p:nvSpPr>
        <p:spPr/>
        <p:txBody>
          <a:bodyPr/>
          <a:lstStyle/>
          <a:p>
            <a:pPr marL="0" indent="0">
              <a:buNone/>
            </a:pPr>
            <a:r>
              <a:rPr lang="en-US" b="1" dirty="0" smtClean="0"/>
              <a:t>Data encryption </a:t>
            </a:r>
            <a:r>
              <a:rPr lang="en-US" dirty="0" smtClean="0"/>
              <a:t>is a way to protect data inside or outside the company.</a:t>
            </a:r>
            <a:br>
              <a:rPr lang="en-US" dirty="0" smtClean="0"/>
            </a:br>
            <a:r>
              <a:rPr lang="en-US" dirty="0" smtClean="0"/>
              <a:t>There are two big parts of encryption algorithms:</a:t>
            </a:r>
            <a:r>
              <a:rPr lang="ru-RU" dirty="0" smtClean="0"/>
              <a:t> </a:t>
            </a:r>
            <a:r>
              <a:rPr lang="en-US" b="1" dirty="0" smtClean="0"/>
              <a:t>symmetrical</a:t>
            </a:r>
            <a:r>
              <a:rPr lang="en-US" dirty="0" smtClean="0"/>
              <a:t> or </a:t>
            </a:r>
            <a:r>
              <a:rPr lang="en-US" b="1" dirty="0" smtClean="0"/>
              <a:t>asymmetrical</a:t>
            </a:r>
            <a:r>
              <a:rPr lang="ru-RU" b="1" dirty="0" smtClean="0"/>
              <a:t>.</a:t>
            </a:r>
            <a:r>
              <a:rPr lang="en-US" b="1" dirty="0" smtClean="0"/>
              <a:t> Examples:</a:t>
            </a:r>
            <a:r>
              <a:rPr lang="ru-RU" b="1" dirty="0" smtClean="0"/>
              <a:t/>
            </a:r>
            <a:br>
              <a:rPr lang="ru-RU" b="1" dirty="0" smtClean="0"/>
            </a:br>
            <a:endParaRPr lang="en-US" b="1" dirty="0" smtClean="0"/>
          </a:p>
          <a:p>
            <a:pPr marL="0" indent="0">
              <a:buNone/>
            </a:pPr>
            <a:r>
              <a:rPr lang="en-US" b="1" dirty="0" smtClean="0"/>
              <a:t>Symmetrical: </a:t>
            </a:r>
            <a:r>
              <a:rPr lang="en-US" dirty="0" smtClean="0"/>
              <a:t>AES, DES,3DES</a:t>
            </a:r>
            <a:br>
              <a:rPr lang="en-US" dirty="0" smtClean="0"/>
            </a:br>
            <a:r>
              <a:rPr lang="en-US" b="1" dirty="0" smtClean="0"/>
              <a:t>Asymmetrical: </a:t>
            </a:r>
            <a:r>
              <a:rPr lang="en-US" dirty="0" smtClean="0"/>
              <a:t>RSA,DSA,ECDSA</a:t>
            </a:r>
            <a:br>
              <a:rPr lang="en-US" dirty="0" smtClean="0"/>
            </a:br>
            <a:endParaRPr lang="ru-RU" b="1" dirty="0"/>
          </a:p>
        </p:txBody>
      </p:sp>
    </p:spTree>
    <p:extLst>
      <p:ext uri="{BB962C8B-B14F-4D97-AF65-F5344CB8AC3E}">
        <p14:creationId xmlns:p14="http://schemas.microsoft.com/office/powerpoint/2010/main" val="2307876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FF0000"/>
                </a:solidFill>
              </a:rPr>
              <a:t>Data encryption. Layers overview</a:t>
            </a:r>
            <a:endParaRPr lang="ru-RU" dirty="0"/>
          </a:p>
        </p:txBody>
      </p:sp>
      <p:sp>
        <p:nvSpPr>
          <p:cNvPr id="3" name="Объект 2"/>
          <p:cNvSpPr>
            <a:spLocks noGrp="1"/>
          </p:cNvSpPr>
          <p:nvPr>
            <p:ph idx="1"/>
          </p:nvPr>
        </p:nvSpPr>
        <p:spPr/>
        <p:txBody>
          <a:bodyPr/>
          <a:lstStyle/>
          <a:p>
            <a:pPr marL="0" indent="0">
              <a:buNone/>
            </a:pPr>
            <a:r>
              <a:rPr lang="en-US" dirty="0" smtClean="0"/>
              <a:t>Data encryption could be implemented on different layers in IT infrastructure. Below I would like to list the most common:</a:t>
            </a:r>
          </a:p>
          <a:p>
            <a:pPr marL="0" indent="0">
              <a:buNone/>
            </a:pPr>
            <a:r>
              <a:rPr lang="en-US" dirty="0"/>
              <a:t> </a:t>
            </a:r>
            <a:r>
              <a:rPr lang="en-US" dirty="0" smtClean="0"/>
              <a:t>1) web;</a:t>
            </a:r>
          </a:p>
          <a:p>
            <a:pPr marL="0" indent="0">
              <a:buNone/>
            </a:pPr>
            <a:r>
              <a:rPr lang="en-US" dirty="0"/>
              <a:t> </a:t>
            </a:r>
            <a:r>
              <a:rPr lang="en-US" dirty="0" smtClean="0"/>
              <a:t>2) emails;</a:t>
            </a:r>
          </a:p>
          <a:p>
            <a:pPr marL="0" indent="0">
              <a:buNone/>
            </a:pPr>
            <a:r>
              <a:rPr lang="en-US" dirty="0"/>
              <a:t> </a:t>
            </a:r>
            <a:r>
              <a:rPr lang="en-US" dirty="0" smtClean="0"/>
              <a:t>3) internal messages systems(chats, internal phones, </a:t>
            </a:r>
            <a:r>
              <a:rPr lang="en-US" dirty="0" err="1" smtClean="0"/>
              <a:t>etc</a:t>
            </a:r>
            <a:r>
              <a:rPr lang="en-US" dirty="0" smtClean="0"/>
              <a:t>);</a:t>
            </a:r>
          </a:p>
          <a:p>
            <a:pPr marL="0" indent="0">
              <a:buNone/>
            </a:pPr>
            <a:r>
              <a:rPr lang="en-US" dirty="0" smtClean="0"/>
              <a:t> 4) data exchange between applications </a:t>
            </a:r>
          </a:p>
        </p:txBody>
      </p:sp>
    </p:spTree>
    <p:extLst>
      <p:ext uri="{BB962C8B-B14F-4D97-AF65-F5344CB8AC3E}">
        <p14:creationId xmlns:p14="http://schemas.microsoft.com/office/powerpoint/2010/main" val="425016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FF0000"/>
                </a:solidFill>
              </a:rPr>
              <a:t>Data encryption. Web layer.</a:t>
            </a:r>
            <a:endParaRPr lang="ru-RU" dirty="0"/>
          </a:p>
        </p:txBody>
      </p:sp>
      <p:sp>
        <p:nvSpPr>
          <p:cNvPr id="3" name="Объект 2"/>
          <p:cNvSpPr>
            <a:spLocks noGrp="1"/>
          </p:cNvSpPr>
          <p:nvPr>
            <p:ph idx="1"/>
          </p:nvPr>
        </p:nvSpPr>
        <p:spPr/>
        <p:txBody>
          <a:bodyPr/>
          <a:lstStyle/>
          <a:p>
            <a:r>
              <a:rPr lang="en-US" b="1" dirty="0" smtClean="0"/>
              <a:t>Rule 1</a:t>
            </a:r>
            <a:r>
              <a:rPr lang="en-US" sz="2000" b="1" dirty="0" smtClean="0"/>
              <a:t>: </a:t>
            </a:r>
            <a:r>
              <a:rPr lang="en-US" sz="2000" dirty="0" smtClean="0"/>
              <a:t>The main corporate web site and it’s subdomain should</a:t>
            </a:r>
            <a:br>
              <a:rPr lang="en-US" sz="2000" dirty="0" smtClean="0"/>
            </a:br>
            <a:r>
              <a:rPr lang="en-US" sz="2000" dirty="0" smtClean="0"/>
              <a:t>                   has access only via </a:t>
            </a:r>
            <a:r>
              <a:rPr lang="en-US" sz="2000" dirty="0" smtClean="0">
                <a:solidFill>
                  <a:srgbClr val="FF0000"/>
                </a:solidFill>
              </a:rPr>
              <a:t>https.</a:t>
            </a:r>
            <a:endParaRPr lang="en-US" dirty="0" smtClean="0">
              <a:solidFill>
                <a:srgbClr val="FF0000"/>
              </a:solidFill>
            </a:endParaRPr>
          </a:p>
          <a:p>
            <a:r>
              <a:rPr lang="en-US" b="1" dirty="0" smtClean="0"/>
              <a:t>Rule 2</a:t>
            </a:r>
            <a:r>
              <a:rPr lang="en-US" sz="2000" b="1" dirty="0" smtClean="0"/>
              <a:t>:</a:t>
            </a:r>
            <a:r>
              <a:rPr lang="en-US" b="1" dirty="0" smtClean="0"/>
              <a:t> </a:t>
            </a:r>
            <a:r>
              <a:rPr lang="en-US" sz="2000" dirty="0" smtClean="0"/>
              <a:t>The SSL-certificate should be validated by Trusted Center’s and has valid period not </a:t>
            </a:r>
            <a:br>
              <a:rPr lang="en-US" sz="2000" dirty="0" smtClean="0"/>
            </a:br>
            <a:r>
              <a:rPr lang="en-US" sz="2000" dirty="0" smtClean="0"/>
              <a:t>                   less  then 2 years. The cybersecurity engineer should monitor validation period of</a:t>
            </a:r>
            <a:br>
              <a:rPr lang="en-US" sz="2000" dirty="0" smtClean="0"/>
            </a:br>
            <a:r>
              <a:rPr lang="en-US" sz="2000" dirty="0" smtClean="0"/>
              <a:t>                   every certificate in the company, make a request to prolongation them and create task</a:t>
            </a:r>
            <a:br>
              <a:rPr lang="en-US" sz="2000" dirty="0" smtClean="0"/>
            </a:br>
            <a:r>
              <a:rPr lang="en-US" sz="2000" dirty="0" smtClean="0"/>
              <a:t>                   to support team for their replacement. </a:t>
            </a:r>
          </a:p>
          <a:p>
            <a:r>
              <a:rPr lang="en-US" b="1" dirty="0" smtClean="0"/>
              <a:t>Rule 3</a:t>
            </a:r>
            <a:r>
              <a:rPr lang="en-US" sz="2000" b="1" dirty="0" smtClean="0"/>
              <a:t>:</a:t>
            </a:r>
            <a:r>
              <a:rPr lang="en-US" sz="2000" dirty="0"/>
              <a:t> </a:t>
            </a:r>
            <a:r>
              <a:rPr lang="en-US" sz="2000" dirty="0" smtClean="0"/>
              <a:t>related with COVID-19. Every employee should has personal account, personal</a:t>
            </a:r>
            <a:br>
              <a:rPr lang="en-US" sz="2000" dirty="0" smtClean="0"/>
            </a:br>
            <a:r>
              <a:rPr lang="en-US" sz="2000" dirty="0" smtClean="0"/>
              <a:t>                  certificate when established connection to corporate domain. Best practice will be</a:t>
            </a:r>
            <a:br>
              <a:rPr lang="en-US" sz="2000" dirty="0" smtClean="0"/>
            </a:br>
            <a:r>
              <a:rPr lang="en-US" sz="2000" dirty="0" smtClean="0"/>
              <a:t>                  using two factor authentication in this process.</a:t>
            </a:r>
          </a:p>
          <a:p>
            <a:r>
              <a:rPr lang="en-US" b="1" dirty="0" smtClean="0"/>
              <a:t>Rule 4</a:t>
            </a:r>
            <a:r>
              <a:rPr lang="en-US" sz="2000" b="1" dirty="0" smtClean="0"/>
              <a:t>: </a:t>
            </a:r>
            <a:r>
              <a:rPr lang="en-US" sz="2000" dirty="0" smtClean="0"/>
              <a:t>an employee should has strong password to connect corporate domain using VPN.</a:t>
            </a:r>
            <a:br>
              <a:rPr lang="en-US" sz="2000" dirty="0" smtClean="0"/>
            </a:br>
            <a:r>
              <a:rPr lang="en-US" sz="2000" dirty="0" smtClean="0"/>
              <a:t>                   Using single-sign-on(SSO) inside the domain is considered best practice.</a:t>
            </a:r>
            <a:br>
              <a:rPr lang="en-US" sz="2000" dirty="0" smtClean="0"/>
            </a:br>
            <a:r>
              <a:rPr lang="en-US" sz="2000" dirty="0" smtClean="0"/>
              <a:t> </a:t>
            </a:r>
            <a:r>
              <a:rPr lang="en-US" b="1" dirty="0" smtClean="0"/>
              <a:t> </a:t>
            </a:r>
          </a:p>
        </p:txBody>
      </p:sp>
    </p:spTree>
    <p:extLst>
      <p:ext uri="{BB962C8B-B14F-4D97-AF65-F5344CB8AC3E}">
        <p14:creationId xmlns:p14="http://schemas.microsoft.com/office/powerpoint/2010/main" val="88933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FF0000"/>
                </a:solidFill>
              </a:rPr>
              <a:t>Data encryption. EMAILS</a:t>
            </a:r>
            <a:endParaRPr lang="ru-RU" dirty="0"/>
          </a:p>
        </p:txBody>
      </p:sp>
      <p:sp>
        <p:nvSpPr>
          <p:cNvPr id="3" name="Объект 2"/>
          <p:cNvSpPr>
            <a:spLocks noGrp="1"/>
          </p:cNvSpPr>
          <p:nvPr>
            <p:ph idx="1"/>
          </p:nvPr>
        </p:nvSpPr>
        <p:spPr/>
        <p:txBody>
          <a:bodyPr>
            <a:normAutofit lnSpcReduction="10000"/>
          </a:bodyPr>
          <a:lstStyle/>
          <a:p>
            <a:r>
              <a:rPr lang="en-US" b="1" dirty="0" smtClean="0"/>
              <a:t>Rule 1</a:t>
            </a:r>
            <a:r>
              <a:rPr lang="en-US" sz="2000" b="1" dirty="0" smtClean="0"/>
              <a:t>:</a:t>
            </a:r>
            <a:r>
              <a:rPr lang="en-US" b="1" dirty="0" smtClean="0"/>
              <a:t> </a:t>
            </a:r>
            <a:r>
              <a:rPr lang="en-US" sz="2000" dirty="0" smtClean="0"/>
              <a:t>all corporate communication inside or outside domain must</a:t>
            </a:r>
            <a:br>
              <a:rPr lang="en-US" sz="2000" dirty="0" smtClean="0"/>
            </a:br>
            <a:r>
              <a:rPr lang="en-US" sz="2000" dirty="0" smtClean="0"/>
              <a:t>                   be encrypted by enterprise software application supplier.</a:t>
            </a:r>
          </a:p>
          <a:p>
            <a:r>
              <a:rPr lang="en-US" b="1" dirty="0" smtClean="0"/>
              <a:t>Rule 2</a:t>
            </a:r>
            <a:r>
              <a:rPr lang="en-US" sz="2000" b="1" dirty="0" smtClean="0"/>
              <a:t>:  </a:t>
            </a:r>
            <a:r>
              <a:rPr lang="en-US" sz="2000" dirty="0" smtClean="0"/>
              <a:t>every outgoing letter should be classified as: general, non-business, confidential, strictly  confidential.</a:t>
            </a:r>
          </a:p>
          <a:p>
            <a:r>
              <a:rPr lang="en-US" b="1" dirty="0" smtClean="0"/>
              <a:t>Rule 3</a:t>
            </a:r>
            <a:r>
              <a:rPr lang="en-US" sz="2000" b="1" dirty="0" smtClean="0"/>
              <a:t>: </a:t>
            </a:r>
            <a:r>
              <a:rPr lang="en-US" sz="1600" b="1" dirty="0" smtClean="0"/>
              <a:t> </a:t>
            </a:r>
            <a:r>
              <a:rPr lang="en-US" sz="2000" dirty="0" smtClean="0"/>
              <a:t>every attachment should be signed using personal digital signature.</a:t>
            </a:r>
          </a:p>
          <a:p>
            <a:r>
              <a:rPr lang="en-US" b="1" dirty="0" smtClean="0"/>
              <a:t>Rule 4</a:t>
            </a:r>
            <a:r>
              <a:rPr lang="en-US" sz="2000" b="1" dirty="0" smtClean="0"/>
              <a:t>: </a:t>
            </a:r>
            <a:r>
              <a:rPr lang="en-US" sz="2000" dirty="0" smtClean="0"/>
              <a:t>save personal mail archive or share it using shared drive is strongly prohibited.</a:t>
            </a:r>
          </a:p>
          <a:p>
            <a:r>
              <a:rPr lang="en-US" b="1" dirty="0" smtClean="0"/>
              <a:t>Rule 5</a:t>
            </a:r>
            <a:r>
              <a:rPr lang="en-US" sz="2000" b="1" dirty="0" smtClean="0"/>
              <a:t>: </a:t>
            </a:r>
            <a:r>
              <a:rPr lang="en-US" sz="2000" dirty="0" smtClean="0"/>
              <a:t>connect a mailbox which belongs to another user is strongly prohibited without approved from cybersecurity engineer.</a:t>
            </a:r>
            <a:r>
              <a:rPr lang="en-US" sz="2000" b="1" dirty="0" smtClean="0"/>
              <a:t> </a:t>
            </a:r>
            <a:r>
              <a:rPr lang="en-US" b="1" dirty="0" smtClean="0"/>
              <a:t/>
            </a:r>
            <a:br>
              <a:rPr lang="en-US" b="1" dirty="0" smtClean="0"/>
            </a:br>
            <a:endParaRPr lang="en-US" dirty="0"/>
          </a:p>
          <a:p>
            <a:pPr marL="0" indent="0">
              <a:buNone/>
            </a:pPr>
            <a:r>
              <a:rPr lang="en-US" dirty="0" smtClean="0"/>
              <a:t/>
            </a:r>
            <a:br>
              <a:rPr lang="en-US" dirty="0" smtClean="0"/>
            </a:br>
            <a:endParaRPr lang="ru-RU" dirty="0"/>
          </a:p>
        </p:txBody>
      </p:sp>
    </p:spTree>
    <p:extLst>
      <p:ext uri="{BB962C8B-B14F-4D97-AF65-F5344CB8AC3E}">
        <p14:creationId xmlns:p14="http://schemas.microsoft.com/office/powerpoint/2010/main" val="380062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460500"/>
          </a:xfrm>
        </p:spPr>
        <p:txBody>
          <a:bodyPr>
            <a:normAutofit fontScale="90000"/>
          </a:bodyPr>
          <a:lstStyle/>
          <a:p>
            <a:pPr algn="ctr"/>
            <a:r>
              <a:rPr lang="en-US" dirty="0" smtClean="0">
                <a:solidFill>
                  <a:srgbClr val="FF0000"/>
                </a:solidFill>
              </a:rPr>
              <a:t>Data encryption. </a:t>
            </a:r>
            <a:br>
              <a:rPr lang="en-US" dirty="0" smtClean="0">
                <a:solidFill>
                  <a:srgbClr val="FF0000"/>
                </a:solidFill>
              </a:rPr>
            </a:br>
            <a:r>
              <a:rPr lang="en-US" dirty="0" smtClean="0">
                <a:solidFill>
                  <a:srgbClr val="FF0000"/>
                </a:solidFill>
              </a:rPr>
              <a:t>Internal messages systems(chats,</a:t>
            </a:r>
            <a:r>
              <a:rPr lang="ru-RU" dirty="0" smtClean="0">
                <a:solidFill>
                  <a:srgbClr val="FF0000"/>
                </a:solidFill>
              </a:rPr>
              <a:t> </a:t>
            </a:r>
            <a:r>
              <a:rPr lang="en-US" dirty="0" smtClean="0">
                <a:solidFill>
                  <a:srgbClr val="FF0000"/>
                </a:solidFill>
              </a:rPr>
              <a:t>internal phones</a:t>
            </a:r>
            <a:r>
              <a:rPr lang="ru-RU" dirty="0" smtClean="0">
                <a:solidFill>
                  <a:srgbClr val="FF0000"/>
                </a:solidFill>
              </a:rPr>
              <a:t>, </a:t>
            </a:r>
            <a:r>
              <a:rPr lang="en-US" dirty="0" err="1" smtClean="0">
                <a:solidFill>
                  <a:srgbClr val="FF0000"/>
                </a:solidFill>
              </a:rPr>
              <a:t>etc</a:t>
            </a:r>
            <a:r>
              <a:rPr lang="en-US" dirty="0" smtClean="0">
                <a:solidFill>
                  <a:srgbClr val="FF0000"/>
                </a:solidFill>
              </a:rPr>
              <a:t>)</a:t>
            </a:r>
            <a:endParaRPr lang="ru-RU" dirty="0"/>
          </a:p>
        </p:txBody>
      </p:sp>
      <p:sp>
        <p:nvSpPr>
          <p:cNvPr id="3" name="Объект 2"/>
          <p:cNvSpPr>
            <a:spLocks noGrp="1"/>
          </p:cNvSpPr>
          <p:nvPr>
            <p:ph idx="1"/>
          </p:nvPr>
        </p:nvSpPr>
        <p:spPr>
          <a:xfrm>
            <a:off x="838200" y="2059709"/>
            <a:ext cx="10515600" cy="4117254"/>
          </a:xfrm>
        </p:spPr>
        <p:txBody>
          <a:bodyPr>
            <a:normAutofit/>
          </a:bodyPr>
          <a:lstStyle/>
          <a:p>
            <a:r>
              <a:rPr lang="en-US" b="1" dirty="0" smtClean="0"/>
              <a:t>Rule 1</a:t>
            </a:r>
            <a:r>
              <a:rPr lang="en-US" sz="2000" b="1" dirty="0" smtClean="0"/>
              <a:t>: </a:t>
            </a:r>
            <a:r>
              <a:rPr lang="en-US" sz="2000" dirty="0" smtClean="0"/>
              <a:t>all corporate employers which have </a:t>
            </a:r>
            <a:r>
              <a:rPr lang="en-US" sz="2000" dirty="0" smtClean="0">
                <a:solidFill>
                  <a:srgbClr val="FF0000"/>
                </a:solidFill>
              </a:rPr>
              <a:t>personal certificate </a:t>
            </a:r>
            <a:r>
              <a:rPr lang="en-US" sz="2000" dirty="0" smtClean="0"/>
              <a:t>can using internal chats(for example MS Teams) which works under corporate license and implemented by authorize supplier.</a:t>
            </a:r>
          </a:p>
          <a:p>
            <a:r>
              <a:rPr lang="en-US" b="1" dirty="0" smtClean="0"/>
              <a:t>Rule 2</a:t>
            </a:r>
            <a:r>
              <a:rPr lang="en-US" sz="2000" dirty="0" smtClean="0"/>
              <a:t>: transmitted client’s personal data without encryption or masking( for example personal tax number, credit card number, CVV, etc.) should be strictly prohibited via chats or voice mail.</a:t>
            </a:r>
          </a:p>
          <a:p>
            <a:r>
              <a:rPr lang="en-US" b="1" dirty="0" smtClean="0"/>
              <a:t>Rule 3</a:t>
            </a:r>
            <a:r>
              <a:rPr lang="en-US" sz="2000" dirty="0" smtClean="0"/>
              <a:t>: to communicate with business partners, employees which have these responsibilities should have personal corporate smartphones with special applications which provide data encryption all voice and sending data.  </a:t>
            </a:r>
          </a:p>
          <a:p>
            <a:r>
              <a:rPr lang="en-US" b="1" dirty="0" smtClean="0"/>
              <a:t>Rule 4</a:t>
            </a:r>
            <a:r>
              <a:rPr lang="en-US" sz="2000" dirty="0" smtClean="0"/>
              <a:t>: all personal certificates must be replaced by security engineer on schedule.</a:t>
            </a:r>
            <a:endParaRPr lang="ru-RU" dirty="0"/>
          </a:p>
        </p:txBody>
      </p:sp>
    </p:spTree>
    <p:extLst>
      <p:ext uri="{BB962C8B-B14F-4D97-AF65-F5344CB8AC3E}">
        <p14:creationId xmlns:p14="http://schemas.microsoft.com/office/powerpoint/2010/main" val="75364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FF0000"/>
                </a:solidFill>
              </a:rPr>
              <a:t>Data encryption.</a:t>
            </a:r>
            <a:br>
              <a:rPr lang="en-US" dirty="0" smtClean="0">
                <a:solidFill>
                  <a:srgbClr val="FF0000"/>
                </a:solidFill>
              </a:rPr>
            </a:br>
            <a:r>
              <a:rPr lang="en-US" dirty="0">
                <a:solidFill>
                  <a:srgbClr val="FF0000"/>
                </a:solidFill>
              </a:rPr>
              <a:t>D</a:t>
            </a:r>
            <a:r>
              <a:rPr lang="en-US" dirty="0" smtClean="0">
                <a:solidFill>
                  <a:srgbClr val="FF0000"/>
                </a:solidFill>
              </a:rPr>
              <a:t>ata exchange between applications</a:t>
            </a:r>
            <a:endParaRPr lang="ru-RU" dirty="0"/>
          </a:p>
        </p:txBody>
      </p:sp>
      <p:sp>
        <p:nvSpPr>
          <p:cNvPr id="3" name="Объект 2"/>
          <p:cNvSpPr>
            <a:spLocks noGrp="1"/>
          </p:cNvSpPr>
          <p:nvPr>
            <p:ph idx="1"/>
          </p:nvPr>
        </p:nvSpPr>
        <p:spPr/>
        <p:txBody>
          <a:bodyPr/>
          <a:lstStyle/>
          <a:p>
            <a:r>
              <a:rPr lang="en-US" b="1" dirty="0" smtClean="0"/>
              <a:t>Rule 1</a:t>
            </a:r>
            <a:r>
              <a:rPr lang="en-US" sz="2000" dirty="0" smtClean="0"/>
              <a:t>:</a:t>
            </a:r>
            <a:r>
              <a:rPr lang="en-US" b="1" dirty="0" smtClean="0"/>
              <a:t> </a:t>
            </a:r>
            <a:r>
              <a:rPr lang="en-US" sz="2000" dirty="0" smtClean="0"/>
              <a:t>all data which applications exchange between each other should be encrypted.</a:t>
            </a:r>
          </a:p>
          <a:p>
            <a:r>
              <a:rPr lang="en-US" b="1" dirty="0" smtClean="0"/>
              <a:t>Rule 2</a:t>
            </a:r>
            <a:r>
              <a:rPr lang="en-US" sz="2000" dirty="0" smtClean="0"/>
              <a:t>: all internal applications must be communication between each other via data bus systems (for example Apache Kafka, </a:t>
            </a:r>
            <a:r>
              <a:rPr lang="en-US" sz="2000" dirty="0" err="1" smtClean="0"/>
              <a:t>Rebbit</a:t>
            </a:r>
            <a:r>
              <a:rPr lang="en-US" sz="2000" dirty="0" smtClean="0"/>
              <a:t> MQ)</a:t>
            </a:r>
          </a:p>
          <a:p>
            <a:r>
              <a:rPr lang="en-US" b="1" dirty="0" smtClean="0"/>
              <a:t>Rule 3</a:t>
            </a:r>
            <a:r>
              <a:rPr lang="en-US" sz="2000" dirty="0" smtClean="0"/>
              <a:t>: data bus systems must use asymmetrical (for example RSA) algorithms of encryption data and store private keys on its side. Client’s applications should store  public keys on its side. Development team can  implemented automatic keys reconciliation or recreation new key pairs it can be done manually by application support team.</a:t>
            </a:r>
            <a:endParaRPr lang="ru-RU" sz="2000" dirty="0"/>
          </a:p>
        </p:txBody>
      </p:sp>
    </p:spTree>
    <p:extLst>
      <p:ext uri="{BB962C8B-B14F-4D97-AF65-F5344CB8AC3E}">
        <p14:creationId xmlns:p14="http://schemas.microsoft.com/office/powerpoint/2010/main" val="3524912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1306801"/>
          </a:xfrm>
        </p:spPr>
        <p:txBody>
          <a:bodyPr/>
          <a:lstStyle/>
          <a:p>
            <a:r>
              <a:rPr lang="en-US" dirty="0" smtClean="0">
                <a:latin typeface="Arial Rounded MT Bold" panose="020F0704030504030204" pitchFamily="34" charset="0"/>
              </a:rPr>
              <a:t>Cybersecurity Policy</a:t>
            </a:r>
            <a:endParaRPr lang="ru-RU" dirty="0"/>
          </a:p>
        </p:txBody>
      </p:sp>
      <p:sp>
        <p:nvSpPr>
          <p:cNvPr id="3" name="Подзаголовок 2"/>
          <p:cNvSpPr>
            <a:spLocks noGrp="1"/>
          </p:cNvSpPr>
          <p:nvPr>
            <p:ph type="subTitle" idx="1"/>
          </p:nvPr>
        </p:nvSpPr>
        <p:spPr>
          <a:xfrm>
            <a:off x="1893455" y="2973965"/>
            <a:ext cx="8682182" cy="812944"/>
          </a:xfrm>
        </p:spPr>
        <p:txBody>
          <a:bodyPr>
            <a:normAutofit/>
          </a:bodyPr>
          <a:lstStyle/>
          <a:p>
            <a:r>
              <a:rPr lang="en-US" sz="4800" dirty="0" smtClean="0">
                <a:solidFill>
                  <a:srgbClr val="FF0000"/>
                </a:solidFill>
              </a:rPr>
              <a:t>Disaster recovery plan</a:t>
            </a:r>
            <a:endParaRPr lang="ru-RU" sz="4800" dirty="0">
              <a:solidFill>
                <a:srgbClr val="FF0000"/>
              </a:solidFill>
            </a:endParaRPr>
          </a:p>
        </p:txBody>
      </p:sp>
    </p:spTree>
    <p:extLst>
      <p:ext uri="{BB962C8B-B14F-4D97-AF65-F5344CB8AC3E}">
        <p14:creationId xmlns:p14="http://schemas.microsoft.com/office/powerpoint/2010/main" val="1715459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879311"/>
          </a:xfrm>
        </p:spPr>
        <p:txBody>
          <a:bodyPr/>
          <a:lstStyle/>
          <a:p>
            <a:pPr algn="ctr"/>
            <a:r>
              <a:rPr lang="en-US" dirty="0">
                <a:solidFill>
                  <a:srgbClr val="FF0000"/>
                </a:solidFill>
              </a:rPr>
              <a:t>Application security</a:t>
            </a:r>
            <a:r>
              <a:rPr lang="ru-RU" dirty="0">
                <a:solidFill>
                  <a:srgbClr val="FF0000"/>
                </a:solidFill>
              </a:rPr>
              <a:t/>
            </a:r>
            <a:br>
              <a:rPr lang="ru-RU" dirty="0">
                <a:solidFill>
                  <a:srgbClr val="FF0000"/>
                </a:solidFill>
              </a:rPr>
            </a:br>
            <a:endParaRPr lang="ru-RU" dirty="0"/>
          </a:p>
        </p:txBody>
      </p:sp>
      <p:sp>
        <p:nvSpPr>
          <p:cNvPr id="3" name="Объект 2"/>
          <p:cNvSpPr>
            <a:spLocks noGrp="1"/>
          </p:cNvSpPr>
          <p:nvPr>
            <p:ph idx="1"/>
          </p:nvPr>
        </p:nvSpPr>
        <p:spPr/>
        <p:txBody>
          <a:bodyPr/>
          <a:lstStyle/>
          <a:p>
            <a:r>
              <a:rPr lang="en-US" dirty="0" smtClean="0"/>
              <a:t>Application security is a complex of actions that describes how to protect user’s data in business applications in any enterprise. It consist of many layers:</a:t>
            </a:r>
          </a:p>
          <a:p>
            <a:pPr marL="0" indent="0">
              <a:buNone/>
            </a:pPr>
            <a:r>
              <a:rPr lang="en-US" dirty="0" smtClean="0"/>
              <a:t>       1) database layer;</a:t>
            </a:r>
          </a:p>
          <a:p>
            <a:pPr marL="0" indent="0">
              <a:buNone/>
            </a:pPr>
            <a:r>
              <a:rPr lang="en-US" dirty="0"/>
              <a:t> </a:t>
            </a:r>
            <a:r>
              <a:rPr lang="en-US" dirty="0" smtClean="0"/>
              <a:t>      2)  server layer;</a:t>
            </a:r>
          </a:p>
          <a:p>
            <a:pPr marL="0" indent="0">
              <a:buNone/>
            </a:pPr>
            <a:r>
              <a:rPr lang="en-US" dirty="0"/>
              <a:t> </a:t>
            </a:r>
            <a:r>
              <a:rPr lang="en-US" dirty="0" smtClean="0"/>
              <a:t>      3) cloud layer;</a:t>
            </a:r>
          </a:p>
          <a:p>
            <a:pPr marL="0" indent="0">
              <a:buNone/>
            </a:pPr>
            <a:r>
              <a:rPr lang="en-US" dirty="0"/>
              <a:t> </a:t>
            </a:r>
            <a:r>
              <a:rPr lang="en-US" dirty="0" smtClean="0"/>
              <a:t>      4) code layer.</a:t>
            </a:r>
          </a:p>
          <a:p>
            <a:pPr marL="0" indent="0">
              <a:buNone/>
            </a:pPr>
            <a:r>
              <a:rPr lang="en-US" dirty="0"/>
              <a:t> </a:t>
            </a:r>
            <a:r>
              <a:rPr lang="en-US" dirty="0" smtClean="0"/>
              <a:t>         </a:t>
            </a:r>
            <a:endParaRPr lang="ru-RU" dirty="0"/>
          </a:p>
        </p:txBody>
      </p:sp>
    </p:spTree>
    <p:extLst>
      <p:ext uri="{BB962C8B-B14F-4D97-AF65-F5344CB8AC3E}">
        <p14:creationId xmlns:p14="http://schemas.microsoft.com/office/powerpoint/2010/main" val="973278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solidFill>
                  <a:srgbClr val="FF0000"/>
                </a:solidFill>
              </a:rPr>
              <a:t>Disaster recovery plan</a:t>
            </a:r>
            <a:r>
              <a:rPr lang="ru-RU" dirty="0">
                <a:solidFill>
                  <a:srgbClr val="FF0000"/>
                </a:solidFill>
              </a:rPr>
              <a:t/>
            </a:r>
            <a:br>
              <a:rPr lang="ru-RU" dirty="0">
                <a:solidFill>
                  <a:srgbClr val="FF0000"/>
                </a:solidFill>
              </a:rPr>
            </a:br>
            <a:r>
              <a:rPr lang="en-US" dirty="0" smtClean="0">
                <a:solidFill>
                  <a:srgbClr val="FF0000"/>
                </a:solidFill>
              </a:rPr>
              <a:t>Overview</a:t>
            </a:r>
            <a:endParaRPr lang="ru-RU" dirty="0"/>
          </a:p>
        </p:txBody>
      </p:sp>
      <p:sp>
        <p:nvSpPr>
          <p:cNvPr id="3" name="Объект 2"/>
          <p:cNvSpPr>
            <a:spLocks noGrp="1"/>
          </p:cNvSpPr>
          <p:nvPr>
            <p:ph idx="1"/>
          </p:nvPr>
        </p:nvSpPr>
        <p:spPr/>
        <p:txBody>
          <a:bodyPr/>
          <a:lstStyle/>
          <a:p>
            <a:pPr marL="0" indent="0">
              <a:buNone/>
            </a:pPr>
            <a:r>
              <a:rPr lang="en-US" b="1" dirty="0" smtClean="0"/>
              <a:t>Disaster recovery plan(DRP) – </a:t>
            </a:r>
            <a:r>
              <a:rPr lang="en-US" sz="2000" dirty="0" smtClean="0"/>
              <a:t>is a complex of actions that’s should follow to recovery systems or business process in enterprise companies. DRP can covers many layers in an enterprise lifecycle. Cybersecurity engineers should take part one discussion about every layers and put your signature under final document. DRP should be tested and reviewing regularly.</a:t>
            </a:r>
            <a:endParaRPr lang="ru-RU" sz="2000" b="1" dirty="0"/>
          </a:p>
        </p:txBody>
      </p:sp>
    </p:spTree>
    <p:extLst>
      <p:ext uri="{BB962C8B-B14F-4D97-AF65-F5344CB8AC3E}">
        <p14:creationId xmlns:p14="http://schemas.microsoft.com/office/powerpoint/2010/main" val="766003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FF0000"/>
                </a:solidFill>
              </a:rPr>
              <a:t>Disaster recovery plan</a:t>
            </a:r>
            <a:r>
              <a:rPr lang="ru-RU" dirty="0" smtClean="0">
                <a:solidFill>
                  <a:srgbClr val="FF0000"/>
                </a:solidFill>
              </a:rPr>
              <a:t/>
            </a:r>
            <a:br>
              <a:rPr lang="ru-RU" dirty="0" smtClean="0">
                <a:solidFill>
                  <a:srgbClr val="FF0000"/>
                </a:solidFill>
              </a:rPr>
            </a:br>
            <a:r>
              <a:rPr lang="en-US" dirty="0" smtClean="0">
                <a:solidFill>
                  <a:srgbClr val="FF0000"/>
                </a:solidFill>
              </a:rPr>
              <a:t>Layers overview</a:t>
            </a:r>
            <a:endParaRPr lang="ru-RU" dirty="0"/>
          </a:p>
        </p:txBody>
      </p:sp>
      <p:sp>
        <p:nvSpPr>
          <p:cNvPr id="3" name="Объект 2"/>
          <p:cNvSpPr>
            <a:spLocks noGrp="1"/>
          </p:cNvSpPr>
          <p:nvPr>
            <p:ph idx="1"/>
          </p:nvPr>
        </p:nvSpPr>
        <p:spPr/>
        <p:txBody>
          <a:bodyPr>
            <a:normAutofit/>
          </a:bodyPr>
          <a:lstStyle/>
          <a:p>
            <a:pPr marL="0" indent="0">
              <a:buNone/>
            </a:pPr>
            <a:r>
              <a:rPr lang="en-US" sz="2000" dirty="0" smtClean="0"/>
              <a:t>There are some main layers in modern enterprises:</a:t>
            </a:r>
            <a:br>
              <a:rPr lang="en-US" sz="2000" dirty="0" smtClean="0"/>
            </a:br>
            <a:r>
              <a:rPr lang="en-US" dirty="0" smtClean="0"/>
              <a:t>1) Physical access layer – </a:t>
            </a:r>
            <a:r>
              <a:rPr lang="en-US" sz="2000" dirty="0" smtClean="0"/>
              <a:t>include rules and methodologies to protect an enterprise from non-authorized access in corporate buildings, security rooms, treasuries, etc.</a:t>
            </a:r>
          </a:p>
          <a:p>
            <a:pPr marL="0" indent="0">
              <a:buNone/>
            </a:pPr>
            <a:r>
              <a:rPr lang="en-US" dirty="0"/>
              <a:t>2</a:t>
            </a:r>
            <a:r>
              <a:rPr lang="en-US" dirty="0" smtClean="0"/>
              <a:t>) Critical business applications and reporting layer </a:t>
            </a:r>
            <a:r>
              <a:rPr lang="en-US" sz="2000" dirty="0" smtClean="0"/>
              <a:t>– include rules and methodologies to protect and recovery critical business applications for sending regularly reports to the governments after disasters happened.</a:t>
            </a:r>
          </a:p>
          <a:p>
            <a:pPr marL="0" indent="0">
              <a:buNone/>
            </a:pPr>
            <a:r>
              <a:rPr lang="en-US" dirty="0" smtClean="0"/>
              <a:t>3) Data storage layer – </a:t>
            </a:r>
            <a:r>
              <a:rPr lang="en-US" sz="2000" dirty="0" smtClean="0"/>
              <a:t>describes what should do a support team to recovery databases, network drivers and back-up drivers </a:t>
            </a:r>
            <a:r>
              <a:rPr lang="en-US" sz="2000" dirty="0"/>
              <a:t>after disasters </a:t>
            </a:r>
            <a:r>
              <a:rPr lang="en-US" sz="2000" dirty="0" smtClean="0"/>
              <a:t>happened.</a:t>
            </a:r>
          </a:p>
          <a:p>
            <a:pPr marL="0" indent="0">
              <a:buNone/>
            </a:pPr>
            <a:r>
              <a:rPr lang="en-US" dirty="0"/>
              <a:t>4</a:t>
            </a:r>
            <a:r>
              <a:rPr lang="en-US" dirty="0" smtClean="0"/>
              <a:t>) Corporate network layer -  </a:t>
            </a:r>
            <a:r>
              <a:rPr lang="en-US" sz="2000" dirty="0" smtClean="0"/>
              <a:t>describes what should do a support team to fast recovery corporate network and phone network.</a:t>
            </a:r>
            <a:endParaRPr lang="en-US" dirty="0" smtClean="0"/>
          </a:p>
          <a:p>
            <a:pPr marL="0" indent="0">
              <a:buNone/>
            </a:pPr>
            <a:endParaRPr lang="ru-RU" sz="2000" dirty="0"/>
          </a:p>
        </p:txBody>
      </p:sp>
    </p:spTree>
    <p:extLst>
      <p:ext uri="{BB962C8B-B14F-4D97-AF65-F5344CB8AC3E}">
        <p14:creationId xmlns:p14="http://schemas.microsoft.com/office/powerpoint/2010/main" val="1141878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FF0000"/>
                </a:solidFill>
              </a:rPr>
              <a:t>Disaster recovery plan</a:t>
            </a:r>
            <a:r>
              <a:rPr lang="ru-RU" dirty="0" smtClean="0">
                <a:solidFill>
                  <a:srgbClr val="FF0000"/>
                </a:solidFill>
              </a:rPr>
              <a:t/>
            </a:r>
            <a:br>
              <a:rPr lang="ru-RU" dirty="0" smtClean="0">
                <a:solidFill>
                  <a:srgbClr val="FF0000"/>
                </a:solidFill>
              </a:rPr>
            </a:br>
            <a:r>
              <a:rPr lang="en-US" dirty="0" smtClean="0">
                <a:solidFill>
                  <a:srgbClr val="FF0000"/>
                </a:solidFill>
              </a:rPr>
              <a:t>Physical access layer</a:t>
            </a:r>
            <a:endParaRPr lang="ru-RU" dirty="0">
              <a:solidFill>
                <a:srgbClr val="FF0000"/>
              </a:solidFill>
            </a:endParaRPr>
          </a:p>
        </p:txBody>
      </p:sp>
      <p:sp>
        <p:nvSpPr>
          <p:cNvPr id="3" name="Объект 2"/>
          <p:cNvSpPr>
            <a:spLocks noGrp="1"/>
          </p:cNvSpPr>
          <p:nvPr>
            <p:ph idx="1"/>
          </p:nvPr>
        </p:nvSpPr>
        <p:spPr/>
        <p:txBody>
          <a:bodyPr/>
          <a:lstStyle/>
          <a:p>
            <a:r>
              <a:rPr lang="en-US" dirty="0" smtClean="0"/>
              <a:t>Rule 1</a:t>
            </a:r>
            <a:r>
              <a:rPr lang="en-US" sz="2000" dirty="0" smtClean="0"/>
              <a:t>: in case a disaster happened every employee can attend a corporate office with passport ID if they have urgent business tasks or they could not do their work remotely.</a:t>
            </a:r>
          </a:p>
          <a:p>
            <a:r>
              <a:rPr lang="en-US" dirty="0" smtClean="0"/>
              <a:t>Rule 2</a:t>
            </a:r>
            <a:r>
              <a:rPr lang="en-US" sz="2000" dirty="0" smtClean="0"/>
              <a:t>:  security engineer who responsible about physical access should ask employee about it’s reasons to attend the corporate office and make some notes in the Visiting list where should write name, surname and  passport ID of every employee. The employee must put a signature next to record about it. The security engineer should put it’s signature.</a:t>
            </a:r>
            <a:endParaRPr lang="ru-RU" sz="2000" dirty="0" smtClean="0"/>
          </a:p>
          <a:p>
            <a:r>
              <a:rPr lang="en-US" dirty="0" smtClean="0"/>
              <a:t>Rule </a:t>
            </a:r>
            <a:r>
              <a:rPr lang="ru-RU" dirty="0" smtClean="0"/>
              <a:t>3</a:t>
            </a:r>
            <a:r>
              <a:rPr lang="en-US" sz="2000" dirty="0" smtClean="0"/>
              <a:t>:</a:t>
            </a:r>
            <a:r>
              <a:rPr lang="ru-RU" sz="2000" dirty="0" smtClean="0"/>
              <a:t> </a:t>
            </a:r>
            <a:r>
              <a:rPr lang="en-US" sz="2000" dirty="0" smtClean="0"/>
              <a:t>in case that all security cameras do not work all doors in rooms should be opened and security engineer </a:t>
            </a:r>
            <a:r>
              <a:rPr lang="en-US" sz="2000" dirty="0"/>
              <a:t>who responsible about physical access </a:t>
            </a:r>
            <a:r>
              <a:rPr lang="en-US" sz="2000" dirty="0" smtClean="0"/>
              <a:t>should check rooms and corridors while employees work in the office.</a:t>
            </a:r>
          </a:p>
          <a:p>
            <a:r>
              <a:rPr lang="en-US" dirty="0" smtClean="0"/>
              <a:t>Rule 4</a:t>
            </a:r>
            <a:r>
              <a:rPr lang="en-US" sz="2000" dirty="0" smtClean="0"/>
              <a:t>: after security cameras and magnetic locks restored their work, security engineer who responsible about physical access should check how they work and make report to the team lead about its work.</a:t>
            </a:r>
            <a:endParaRPr lang="ru-RU" sz="2000" dirty="0"/>
          </a:p>
        </p:txBody>
      </p:sp>
    </p:spTree>
    <p:extLst>
      <p:ext uri="{BB962C8B-B14F-4D97-AF65-F5344CB8AC3E}">
        <p14:creationId xmlns:p14="http://schemas.microsoft.com/office/powerpoint/2010/main" val="4013022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15636"/>
            <a:ext cx="10515600" cy="1275052"/>
          </a:xfrm>
        </p:spPr>
        <p:txBody>
          <a:bodyPr>
            <a:normAutofit fontScale="90000"/>
          </a:bodyPr>
          <a:lstStyle/>
          <a:p>
            <a:pPr algn="ctr"/>
            <a:r>
              <a:rPr lang="en-US" dirty="0" smtClean="0">
                <a:solidFill>
                  <a:srgbClr val="FF0000"/>
                </a:solidFill>
              </a:rPr>
              <a:t>Disaster recovery plan.</a:t>
            </a:r>
            <a:br>
              <a:rPr lang="en-US" dirty="0" smtClean="0">
                <a:solidFill>
                  <a:srgbClr val="FF0000"/>
                </a:solidFill>
              </a:rPr>
            </a:br>
            <a:r>
              <a:rPr lang="en-US" dirty="0" smtClean="0">
                <a:solidFill>
                  <a:srgbClr val="FF0000"/>
                </a:solidFill>
              </a:rPr>
              <a:t>Critical business applications and reporting layer</a:t>
            </a:r>
            <a:br>
              <a:rPr lang="en-US" dirty="0" smtClean="0">
                <a:solidFill>
                  <a:srgbClr val="FF0000"/>
                </a:solidFill>
              </a:rPr>
            </a:br>
            <a:endParaRPr lang="ru-RU" dirty="0"/>
          </a:p>
        </p:txBody>
      </p:sp>
      <p:sp>
        <p:nvSpPr>
          <p:cNvPr id="3" name="Объект 2"/>
          <p:cNvSpPr>
            <a:spLocks noGrp="1"/>
          </p:cNvSpPr>
          <p:nvPr>
            <p:ph idx="1"/>
          </p:nvPr>
        </p:nvSpPr>
        <p:spPr/>
        <p:txBody>
          <a:bodyPr/>
          <a:lstStyle/>
          <a:p>
            <a:r>
              <a:rPr lang="en-US" dirty="0" smtClean="0"/>
              <a:t>Rule 1: </a:t>
            </a:r>
            <a:r>
              <a:rPr lang="en-US" sz="2000" dirty="0" smtClean="0"/>
              <a:t>in case that an enterprise has recovery office in the city, critical business applications should be installed in recovery office too and has the same configuration. In case that disaster happened the responsible employee arrived to the recovery office(it also should has physical access in recovery office) and send scheduled critical reports to the government. </a:t>
            </a:r>
            <a:r>
              <a:rPr lang="en-US" dirty="0" smtClean="0"/>
              <a:t> </a:t>
            </a:r>
          </a:p>
          <a:p>
            <a:r>
              <a:rPr lang="en-US" dirty="0" smtClean="0"/>
              <a:t>Rule 2</a:t>
            </a:r>
            <a:r>
              <a:rPr lang="en-US" sz="2000" dirty="0" smtClean="0"/>
              <a:t>: after sending critical business reports responsible employee should connect with a government representative</a:t>
            </a:r>
            <a:r>
              <a:rPr lang="ru-RU" sz="2000" dirty="0" smtClean="0"/>
              <a:t> </a:t>
            </a:r>
            <a:r>
              <a:rPr lang="en-US" sz="2000" dirty="0" smtClean="0"/>
              <a:t>and get confirmation from them.</a:t>
            </a:r>
          </a:p>
          <a:p>
            <a:r>
              <a:rPr lang="en-US" dirty="0" smtClean="0"/>
              <a:t>Rule 3</a:t>
            </a:r>
            <a:r>
              <a:rPr lang="en-US" sz="2000" dirty="0" smtClean="0"/>
              <a:t>: a support team should recovery normal state of critical business applications with highest priority and the all IT Team should work with this issue.</a:t>
            </a:r>
          </a:p>
          <a:p>
            <a:r>
              <a:rPr lang="en-US" dirty="0" smtClean="0"/>
              <a:t>Rule 4</a:t>
            </a:r>
            <a:r>
              <a:rPr lang="en-US" sz="2000" dirty="0" smtClean="0"/>
              <a:t>: a support team must make documentation and store it outside corporate network about steps of recovery. Security engineer should known about those steps.</a:t>
            </a:r>
            <a:endParaRPr lang="ru-RU" dirty="0"/>
          </a:p>
        </p:txBody>
      </p:sp>
    </p:spTree>
    <p:extLst>
      <p:ext uri="{BB962C8B-B14F-4D97-AF65-F5344CB8AC3E}">
        <p14:creationId xmlns:p14="http://schemas.microsoft.com/office/powerpoint/2010/main" val="2480610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dirty="0" smtClean="0">
                <a:solidFill>
                  <a:srgbClr val="FF0000"/>
                </a:solidFill>
              </a:rPr>
              <a:t>Disaster recovery plan.</a:t>
            </a:r>
            <a:br>
              <a:rPr lang="en-US" dirty="0" smtClean="0">
                <a:solidFill>
                  <a:srgbClr val="FF0000"/>
                </a:solidFill>
              </a:rPr>
            </a:br>
            <a:r>
              <a:rPr lang="en-US" dirty="0" smtClean="0">
                <a:solidFill>
                  <a:srgbClr val="FF0000"/>
                </a:solidFill>
              </a:rPr>
              <a:t>Data storage layer.</a:t>
            </a:r>
            <a:endParaRPr lang="ru-RU" dirty="0"/>
          </a:p>
        </p:txBody>
      </p:sp>
      <p:sp>
        <p:nvSpPr>
          <p:cNvPr id="3" name="Объект 2"/>
          <p:cNvSpPr>
            <a:spLocks noGrp="1"/>
          </p:cNvSpPr>
          <p:nvPr>
            <p:ph idx="1"/>
          </p:nvPr>
        </p:nvSpPr>
        <p:spPr/>
        <p:txBody>
          <a:bodyPr/>
          <a:lstStyle/>
          <a:p>
            <a:r>
              <a:rPr lang="en-US" dirty="0" smtClean="0"/>
              <a:t>Rule 1</a:t>
            </a:r>
            <a:r>
              <a:rPr lang="en-US" sz="2000" dirty="0" smtClean="0"/>
              <a:t>: in case that a database does not response a support team should reconfigure applications and critical business application using standby instances.</a:t>
            </a:r>
          </a:p>
          <a:p>
            <a:r>
              <a:rPr lang="en-US" dirty="0" smtClean="0"/>
              <a:t>Rule 2</a:t>
            </a:r>
            <a:r>
              <a:rPr lang="en-US" sz="2000" dirty="0" smtClean="0"/>
              <a:t>: standby instances should work outside a main corporate office. For example in recovery office or a cloud.</a:t>
            </a:r>
          </a:p>
          <a:p>
            <a:r>
              <a:rPr lang="en-US" dirty="0" smtClean="0"/>
              <a:t>Rule 3</a:t>
            </a:r>
            <a:r>
              <a:rPr lang="en-US" sz="2000" dirty="0" smtClean="0"/>
              <a:t>: time to reconfigure should be less then 1 hour. All customers and business partners should be informed via corporate website or PUSH-messages </a:t>
            </a:r>
            <a:r>
              <a:rPr lang="en-US" sz="2000" dirty="0"/>
              <a:t>about temporary </a:t>
            </a:r>
            <a:r>
              <a:rPr lang="en-US" sz="2000" dirty="0" smtClean="0"/>
              <a:t>unavailability.</a:t>
            </a:r>
            <a:r>
              <a:rPr lang="en-US" dirty="0" smtClean="0"/>
              <a:t> </a:t>
            </a:r>
          </a:p>
          <a:p>
            <a:r>
              <a:rPr lang="en-US" dirty="0" smtClean="0"/>
              <a:t>Rule 4</a:t>
            </a:r>
            <a:r>
              <a:rPr lang="en-US" sz="2000" dirty="0" smtClean="0"/>
              <a:t>: </a:t>
            </a:r>
            <a:r>
              <a:rPr lang="en-US" sz="2000" dirty="0"/>
              <a:t>a support team should recovery normal state of </a:t>
            </a:r>
            <a:r>
              <a:rPr lang="en-US" sz="2000" dirty="0" smtClean="0"/>
              <a:t>database storage with </a:t>
            </a:r>
            <a:r>
              <a:rPr lang="en-US" sz="2000" dirty="0"/>
              <a:t>highest priority and the all IT Team should work with this issue</a:t>
            </a:r>
            <a:r>
              <a:rPr lang="en-US" sz="2000" dirty="0" smtClean="0"/>
              <a:t>. </a:t>
            </a:r>
          </a:p>
          <a:p>
            <a:r>
              <a:rPr lang="en-US" dirty="0" smtClean="0"/>
              <a:t>Rule 5</a:t>
            </a:r>
            <a:r>
              <a:rPr lang="en-US" sz="2000" dirty="0" smtClean="0"/>
              <a:t>: those steps should be executed while testing regularly not less then once a year. The test result should be sent to security engineer who has responsibility to check data storage availability.  </a:t>
            </a:r>
            <a:endParaRPr lang="en-US" sz="2000" dirty="0"/>
          </a:p>
          <a:p>
            <a:endParaRPr lang="ru-RU" dirty="0"/>
          </a:p>
        </p:txBody>
      </p:sp>
    </p:spTree>
    <p:extLst>
      <p:ext uri="{BB962C8B-B14F-4D97-AF65-F5344CB8AC3E}">
        <p14:creationId xmlns:p14="http://schemas.microsoft.com/office/powerpoint/2010/main" val="3367985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FF0000"/>
                </a:solidFill>
              </a:rPr>
              <a:t>Disaster recovery plan.</a:t>
            </a:r>
            <a:br>
              <a:rPr lang="en-US" dirty="0" smtClean="0">
                <a:solidFill>
                  <a:srgbClr val="FF0000"/>
                </a:solidFill>
              </a:rPr>
            </a:br>
            <a:r>
              <a:rPr lang="en-US" dirty="0" smtClean="0">
                <a:solidFill>
                  <a:srgbClr val="FF0000"/>
                </a:solidFill>
              </a:rPr>
              <a:t>Corporate network layer.</a:t>
            </a:r>
            <a:endParaRPr lang="ru-RU" dirty="0"/>
          </a:p>
        </p:txBody>
      </p:sp>
      <p:sp>
        <p:nvSpPr>
          <p:cNvPr id="3" name="Объект 2"/>
          <p:cNvSpPr>
            <a:spLocks noGrp="1"/>
          </p:cNvSpPr>
          <p:nvPr>
            <p:ph idx="1"/>
          </p:nvPr>
        </p:nvSpPr>
        <p:spPr/>
        <p:txBody>
          <a:bodyPr/>
          <a:lstStyle/>
          <a:p>
            <a:r>
              <a:rPr lang="en-US" dirty="0" smtClean="0"/>
              <a:t>Rule 1</a:t>
            </a:r>
            <a:r>
              <a:rPr lang="en-US" sz="2000" dirty="0" smtClean="0"/>
              <a:t>: in case that an enterprise has more than one network services suppliers and the lead supplier informed support team that it has problem with connection, IT support team should call to different supplier and request it to turn on another connection</a:t>
            </a:r>
          </a:p>
          <a:p>
            <a:r>
              <a:rPr lang="en-US" dirty="0" smtClean="0"/>
              <a:t>Rule</a:t>
            </a:r>
            <a:r>
              <a:rPr lang="en-US" sz="2000" dirty="0" smtClean="0"/>
              <a:t> </a:t>
            </a:r>
            <a:r>
              <a:rPr lang="en-US" dirty="0" smtClean="0"/>
              <a:t>2</a:t>
            </a:r>
            <a:r>
              <a:rPr lang="en-US" sz="2000" dirty="0" smtClean="0"/>
              <a:t>: time to reconfigure should be less then 1 hour. All customers and business partners should be informed if it is possible.</a:t>
            </a:r>
          </a:p>
          <a:p>
            <a:r>
              <a:rPr lang="en-US" dirty="0" smtClean="0"/>
              <a:t>Rule 3</a:t>
            </a:r>
            <a:r>
              <a:rPr lang="en-US" sz="2000" dirty="0" smtClean="0"/>
              <a:t>: after main connection will be recovered, the support team should be check how works all business applications and critical business applications and informed CEO, Heads of departments and security engineer </a:t>
            </a:r>
            <a:r>
              <a:rPr lang="en-US" sz="2000" dirty="0"/>
              <a:t>who has responsibility to </a:t>
            </a:r>
            <a:r>
              <a:rPr lang="en-US" sz="2000" dirty="0" smtClean="0"/>
              <a:t>check network availability about health of main connection.</a:t>
            </a:r>
          </a:p>
          <a:p>
            <a:r>
              <a:rPr lang="en-US" dirty="0" smtClean="0"/>
              <a:t>Rule 4</a:t>
            </a:r>
            <a:r>
              <a:rPr lang="en-US" sz="2000" dirty="0" smtClean="0"/>
              <a:t>: after main connection will be restored, the employee who has responsibility sending critical reports should check weather about last transmission and  inform security engineer who has responsibility to check how to work critical applications about result.</a:t>
            </a:r>
            <a:endParaRPr lang="ru-RU" sz="2000" dirty="0"/>
          </a:p>
        </p:txBody>
      </p:sp>
    </p:spTree>
    <p:extLst>
      <p:ext uri="{BB962C8B-B14F-4D97-AF65-F5344CB8AC3E}">
        <p14:creationId xmlns:p14="http://schemas.microsoft.com/office/powerpoint/2010/main" val="7390691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39762" y="2616262"/>
            <a:ext cx="3909275"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Calibri" panose="020F0502020204030204"/>
                <a:ea typeface="+mn-ea"/>
                <a:cs typeface="+mn-cs"/>
              </a:rPr>
              <a:t>THANK YOU</a:t>
            </a:r>
            <a:endParaRPr kumimoji="0" lang="ru-RU" sz="6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9784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FF0000"/>
                </a:solidFill>
              </a:rPr>
              <a:t>Application security</a:t>
            </a:r>
            <a:endParaRPr lang="ru-RU" dirty="0"/>
          </a:p>
        </p:txBody>
      </p:sp>
      <p:sp>
        <p:nvSpPr>
          <p:cNvPr id="3" name="Объект 2"/>
          <p:cNvSpPr>
            <a:spLocks noGrp="1"/>
          </p:cNvSpPr>
          <p:nvPr>
            <p:ph idx="1"/>
          </p:nvPr>
        </p:nvSpPr>
        <p:spPr/>
        <p:txBody>
          <a:bodyPr>
            <a:normAutofit lnSpcReduction="10000"/>
          </a:bodyPr>
          <a:lstStyle/>
          <a:p>
            <a:pPr marL="0" indent="0">
              <a:buNone/>
            </a:pPr>
            <a:r>
              <a:rPr lang="en-US" dirty="0" smtClean="0"/>
              <a:t>Also, application security is a complex of rules which should be implemented on every modern application. The most popular are:</a:t>
            </a:r>
          </a:p>
          <a:p>
            <a:pPr marL="0" indent="0">
              <a:buNone/>
            </a:pPr>
            <a:r>
              <a:rPr lang="en-US" dirty="0" smtClean="0"/>
              <a:t>      1)  authentication;</a:t>
            </a:r>
          </a:p>
          <a:p>
            <a:pPr marL="0" indent="0">
              <a:buNone/>
            </a:pPr>
            <a:r>
              <a:rPr lang="en-US" dirty="0"/>
              <a:t> </a:t>
            </a:r>
            <a:r>
              <a:rPr lang="en-US" dirty="0" smtClean="0"/>
              <a:t>     2)  authorization;</a:t>
            </a:r>
            <a:endParaRPr lang="ru-RU" dirty="0" smtClean="0"/>
          </a:p>
          <a:p>
            <a:pPr marL="0" indent="0">
              <a:buNone/>
            </a:pPr>
            <a:r>
              <a:rPr lang="ru-RU" dirty="0"/>
              <a:t> </a:t>
            </a:r>
            <a:r>
              <a:rPr lang="ru-RU" dirty="0" smtClean="0"/>
              <a:t>     3)</a:t>
            </a:r>
            <a:r>
              <a:rPr lang="en-US" dirty="0" smtClean="0"/>
              <a:t>  software maintenance(regular updates, </a:t>
            </a:r>
            <a:r>
              <a:rPr lang="en-US" dirty="0" err="1" smtClean="0"/>
              <a:t>bugfixing</a:t>
            </a:r>
            <a:r>
              <a:rPr lang="en-US" dirty="0" smtClean="0"/>
              <a:t>,</a:t>
            </a:r>
            <a:r>
              <a:rPr lang="ru-RU" dirty="0" smtClean="0"/>
              <a:t> </a:t>
            </a:r>
            <a:r>
              <a:rPr lang="en-US" dirty="0" smtClean="0"/>
              <a:t>internal    support);</a:t>
            </a:r>
          </a:p>
          <a:p>
            <a:pPr marL="0" indent="0">
              <a:buNone/>
            </a:pPr>
            <a:r>
              <a:rPr lang="en-US" dirty="0"/>
              <a:t> </a:t>
            </a:r>
            <a:r>
              <a:rPr lang="en-US" dirty="0" smtClean="0"/>
              <a:t>     4)  continuous integration(security automation tests are mandatory);</a:t>
            </a:r>
          </a:p>
          <a:p>
            <a:pPr marL="0" indent="0">
              <a:buNone/>
            </a:pPr>
            <a:r>
              <a:rPr lang="en-US" dirty="0"/>
              <a:t> </a:t>
            </a:r>
            <a:r>
              <a:rPr lang="en-US" dirty="0" smtClean="0"/>
              <a:t>     5) continuous testing(general manual testing)</a:t>
            </a:r>
          </a:p>
          <a:p>
            <a:pPr marL="0" indent="0">
              <a:buNone/>
            </a:pPr>
            <a:r>
              <a:rPr lang="en-US" dirty="0"/>
              <a:t> </a:t>
            </a:r>
            <a:r>
              <a:rPr lang="en-US" dirty="0" smtClean="0"/>
              <a:t>    </a:t>
            </a:r>
            <a:endParaRPr lang="ru-RU" dirty="0"/>
          </a:p>
        </p:txBody>
      </p:sp>
    </p:spTree>
    <p:extLst>
      <p:ext uri="{BB962C8B-B14F-4D97-AF65-F5344CB8AC3E}">
        <p14:creationId xmlns:p14="http://schemas.microsoft.com/office/powerpoint/2010/main" val="670558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FF0000"/>
                </a:solidFill>
              </a:rPr>
              <a:t>Application security policy. Database layer</a:t>
            </a:r>
            <a:endParaRPr lang="ru-RU" dirty="0">
              <a:solidFill>
                <a:srgbClr val="FF0000"/>
              </a:solidFill>
            </a:endParaRPr>
          </a:p>
        </p:txBody>
      </p:sp>
      <p:sp>
        <p:nvSpPr>
          <p:cNvPr id="3" name="Объект 2"/>
          <p:cNvSpPr>
            <a:spLocks noGrp="1"/>
          </p:cNvSpPr>
          <p:nvPr>
            <p:ph idx="1"/>
          </p:nvPr>
        </p:nvSpPr>
        <p:spPr/>
        <p:txBody>
          <a:bodyPr>
            <a:normAutofit/>
          </a:bodyPr>
          <a:lstStyle/>
          <a:p>
            <a:pPr marL="0" indent="0">
              <a:buNone/>
            </a:pPr>
            <a:r>
              <a:rPr lang="en-US" b="1" dirty="0" smtClean="0"/>
              <a:t>Case 1</a:t>
            </a:r>
            <a:r>
              <a:rPr lang="en-US" dirty="0"/>
              <a:t>:</a:t>
            </a:r>
            <a:r>
              <a:rPr lang="en-US" dirty="0" smtClean="0"/>
              <a:t> </a:t>
            </a:r>
            <a:r>
              <a:rPr lang="en-US" sz="2000" dirty="0" smtClean="0"/>
              <a:t>The company hired a new employee and didn't want to waste of time for creation a new one and got his temporary user’s account to database which was belongs to an employee who is currently on vacation (this account used a critical application which created regulation reports every day) and new employer crashed important database packages while he was exploring the new database for him</a:t>
            </a:r>
            <a:r>
              <a:rPr lang="en-US" dirty="0" smtClean="0"/>
              <a:t>.</a:t>
            </a:r>
            <a:br>
              <a:rPr lang="en-US" dirty="0" smtClean="0"/>
            </a:br>
            <a:r>
              <a:rPr lang="en-US" b="1" dirty="0" smtClean="0"/>
              <a:t>Rule 1:</a:t>
            </a:r>
            <a:br>
              <a:rPr lang="en-US" b="1" dirty="0" smtClean="0"/>
            </a:br>
            <a:r>
              <a:rPr lang="en-US" sz="2000" dirty="0" smtClean="0"/>
              <a:t>1) every </a:t>
            </a:r>
            <a:r>
              <a:rPr lang="en-US" sz="2000" dirty="0"/>
              <a:t>critical application </a:t>
            </a:r>
            <a:r>
              <a:rPr lang="en-US" sz="2000" dirty="0" smtClean="0"/>
              <a:t> should be communicate with database </a:t>
            </a:r>
            <a:r>
              <a:rPr lang="en-US" sz="2000" dirty="0" smtClean="0">
                <a:solidFill>
                  <a:srgbClr val="FF0000"/>
                </a:solidFill>
              </a:rPr>
              <a:t>only</a:t>
            </a:r>
            <a:br>
              <a:rPr lang="en-US" sz="2000" dirty="0" smtClean="0">
                <a:solidFill>
                  <a:srgbClr val="FF0000"/>
                </a:solidFill>
              </a:rPr>
            </a:br>
            <a:r>
              <a:rPr lang="en-US" sz="2000" dirty="0" smtClean="0"/>
              <a:t>via service account with strong password (min 16 characters of length). One part of the password should be stored on senior database support lead and the second one – on senior security manager/lead;</a:t>
            </a:r>
          </a:p>
          <a:p>
            <a:pPr marL="0" indent="0">
              <a:buNone/>
            </a:pPr>
            <a:r>
              <a:rPr lang="en-US" sz="2000" dirty="0" smtClean="0"/>
              <a:t>2)  Every employee should has </a:t>
            </a:r>
            <a:r>
              <a:rPr lang="en-US" sz="2000" dirty="0" smtClean="0">
                <a:solidFill>
                  <a:srgbClr val="FF0000"/>
                </a:solidFill>
              </a:rPr>
              <a:t>own</a:t>
            </a:r>
            <a:r>
              <a:rPr lang="en-US" sz="2000" dirty="0" smtClean="0"/>
              <a:t> access to a database which has approved by database owner, application owner and security engineer before created access and it will be granted only for tasks which enrolled to the employee.</a:t>
            </a:r>
            <a:endParaRPr lang="ru-RU" sz="2000" dirty="0">
              <a:solidFill>
                <a:srgbClr val="FF0000"/>
              </a:solidFill>
            </a:endParaRPr>
          </a:p>
        </p:txBody>
      </p:sp>
    </p:spTree>
    <p:extLst>
      <p:ext uri="{BB962C8B-B14F-4D97-AF65-F5344CB8AC3E}">
        <p14:creationId xmlns:p14="http://schemas.microsoft.com/office/powerpoint/2010/main" val="703274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FF0000"/>
                </a:solidFill>
              </a:rPr>
              <a:t>Application security policy. Database layer</a:t>
            </a:r>
            <a:endParaRPr lang="ru-RU" dirty="0"/>
          </a:p>
        </p:txBody>
      </p:sp>
      <p:sp>
        <p:nvSpPr>
          <p:cNvPr id="3" name="Объект 2"/>
          <p:cNvSpPr>
            <a:spLocks noGrp="1"/>
          </p:cNvSpPr>
          <p:nvPr>
            <p:ph idx="1"/>
          </p:nvPr>
        </p:nvSpPr>
        <p:spPr/>
        <p:txBody>
          <a:bodyPr>
            <a:normAutofit/>
          </a:bodyPr>
          <a:lstStyle/>
          <a:p>
            <a:r>
              <a:rPr lang="en-US" b="1" dirty="0" smtClean="0"/>
              <a:t>Case 2</a:t>
            </a:r>
            <a:r>
              <a:rPr lang="en-US" dirty="0" smtClean="0"/>
              <a:t>: </a:t>
            </a:r>
            <a:r>
              <a:rPr lang="en-US" sz="2000" dirty="0" smtClean="0"/>
              <a:t>Deadline is coming and application development team is rushed up. Test cases had decreased to minimum situations. One junior software engineer has forgotten to write the condition of exiting from a loop which had access to one table. Test team didn’t cover test cases which had access to this table. It was like DDOS to database which didn’t response after few minutes. </a:t>
            </a:r>
            <a:endParaRPr lang="ru-RU" sz="2000" dirty="0"/>
          </a:p>
          <a:p>
            <a:r>
              <a:rPr lang="en-US" b="1" dirty="0" smtClean="0"/>
              <a:t>Rule </a:t>
            </a:r>
            <a:r>
              <a:rPr lang="ru-RU" b="1" dirty="0" smtClean="0"/>
              <a:t>2</a:t>
            </a:r>
            <a:r>
              <a:rPr lang="en-US" b="1" dirty="0" smtClean="0"/>
              <a:t>:</a:t>
            </a:r>
            <a:r>
              <a:rPr lang="en-US" sz="2000" b="1" dirty="0" smtClean="0"/>
              <a:t/>
            </a:r>
            <a:br>
              <a:rPr lang="en-US" sz="2000" b="1" dirty="0" smtClean="0"/>
            </a:br>
            <a:r>
              <a:rPr lang="en-US" sz="2000" dirty="0" smtClean="0"/>
              <a:t>1) every test set should be included tests which check parts of application which called objects on database side;</a:t>
            </a:r>
          </a:p>
          <a:p>
            <a:pPr marL="0" indent="0">
              <a:buNone/>
            </a:pPr>
            <a:r>
              <a:rPr lang="en-US" sz="2000" dirty="0" smtClean="0"/>
              <a:t>    2) their execution are </a:t>
            </a:r>
            <a:r>
              <a:rPr lang="en-US" sz="2000" dirty="0" smtClean="0">
                <a:solidFill>
                  <a:srgbClr val="FF0000"/>
                </a:solidFill>
              </a:rPr>
              <a:t>mandatory</a:t>
            </a:r>
            <a:r>
              <a:rPr lang="en-US" sz="2000" dirty="0" smtClean="0"/>
              <a:t>;</a:t>
            </a:r>
          </a:p>
          <a:p>
            <a:pPr marL="0" indent="0">
              <a:buNone/>
            </a:pPr>
            <a:r>
              <a:rPr lang="en-US" sz="2000" dirty="0" smtClean="0"/>
              <a:t>    3) all test sets should be approved by security engineer.</a:t>
            </a:r>
            <a:endParaRPr lang="ru-RU" sz="2000" dirty="0" smtClean="0"/>
          </a:p>
          <a:p>
            <a:pPr marL="0" indent="0">
              <a:buNone/>
            </a:pPr>
            <a:r>
              <a:rPr lang="en-US" sz="2000" dirty="0" smtClean="0"/>
              <a:t> </a:t>
            </a:r>
            <a:endParaRPr lang="ru-RU" sz="2000" dirty="0"/>
          </a:p>
        </p:txBody>
      </p:sp>
    </p:spTree>
    <p:extLst>
      <p:ext uri="{BB962C8B-B14F-4D97-AF65-F5344CB8AC3E}">
        <p14:creationId xmlns:p14="http://schemas.microsoft.com/office/powerpoint/2010/main" val="1605809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FF0000"/>
                </a:solidFill>
              </a:rPr>
              <a:t>Application security policy. Server layer</a:t>
            </a:r>
            <a:endParaRPr lang="ru-RU" dirty="0"/>
          </a:p>
        </p:txBody>
      </p:sp>
      <p:sp>
        <p:nvSpPr>
          <p:cNvPr id="3" name="Объект 2"/>
          <p:cNvSpPr>
            <a:spLocks noGrp="1"/>
          </p:cNvSpPr>
          <p:nvPr>
            <p:ph idx="1"/>
          </p:nvPr>
        </p:nvSpPr>
        <p:spPr/>
        <p:txBody>
          <a:bodyPr>
            <a:normAutofit/>
          </a:bodyPr>
          <a:lstStyle/>
          <a:p>
            <a:r>
              <a:rPr lang="en-US" b="1" dirty="0" smtClean="0"/>
              <a:t>Case 3</a:t>
            </a:r>
            <a:r>
              <a:rPr lang="en-US" dirty="0" smtClean="0"/>
              <a:t>: </a:t>
            </a:r>
            <a:r>
              <a:rPr lang="en-US" sz="2000" dirty="0" smtClean="0"/>
              <a:t>Real story which happened in one company where I worked for. A system administrator installed a critical application which communicate with government on standalone workstation and didn’t allowed to move it to a server which has back-up policy and reserved power supplies. One day a cleaner wanted to clean the room where the workstation stayed </a:t>
            </a:r>
            <a:r>
              <a:rPr lang="en-US" sz="2000" dirty="0"/>
              <a:t>and accidentally disconnected the network </a:t>
            </a:r>
            <a:r>
              <a:rPr lang="en-US" sz="2000" dirty="0" smtClean="0"/>
              <a:t>cable</a:t>
            </a:r>
            <a:r>
              <a:rPr lang="ru-RU" sz="2000" dirty="0" smtClean="0"/>
              <a:t> </a:t>
            </a:r>
            <a:r>
              <a:rPr lang="en-US" sz="2000" dirty="0" smtClean="0"/>
              <a:t>and hidden issue out from IT support team. On next day the critical report didn’t sent to the government.</a:t>
            </a:r>
          </a:p>
          <a:p>
            <a:r>
              <a:rPr lang="en-US" b="1" dirty="0" smtClean="0"/>
              <a:t>Rule </a:t>
            </a:r>
            <a:r>
              <a:rPr lang="en-US" b="1" dirty="0"/>
              <a:t>3</a:t>
            </a:r>
            <a:r>
              <a:rPr lang="en-US" b="1" dirty="0" smtClean="0"/>
              <a:t>:</a:t>
            </a:r>
            <a:r>
              <a:rPr lang="en-US" b="1" dirty="0"/>
              <a:t/>
            </a:r>
            <a:br>
              <a:rPr lang="en-US" b="1" dirty="0"/>
            </a:br>
            <a:r>
              <a:rPr lang="en-US" sz="2000" dirty="0" smtClean="0"/>
              <a:t>1) all workstations and servers which are the platform for critical business applications should be work only in servers rooms with limited access;</a:t>
            </a:r>
          </a:p>
          <a:p>
            <a:pPr marL="0" indent="0">
              <a:buNone/>
            </a:pPr>
            <a:r>
              <a:rPr lang="en-US" sz="2000" dirty="0" smtClean="0"/>
              <a:t>    2) every </a:t>
            </a:r>
            <a:r>
              <a:rPr lang="en-US" sz="2000" dirty="0"/>
              <a:t>employee should be personally responsible for the information security of the enterprise </a:t>
            </a:r>
            <a:r>
              <a:rPr lang="ru-RU" sz="2000" dirty="0" smtClean="0"/>
              <a:t>   </a:t>
            </a:r>
            <a:r>
              <a:rPr lang="en-US" sz="2000" dirty="0" smtClean="0"/>
              <a:t>and </a:t>
            </a:r>
            <a:r>
              <a:rPr lang="en-US" sz="2000" dirty="0"/>
              <a:t>be honest</a:t>
            </a:r>
            <a:endParaRPr lang="ru-RU" sz="2000" dirty="0"/>
          </a:p>
        </p:txBody>
      </p:sp>
    </p:spTree>
    <p:extLst>
      <p:ext uri="{BB962C8B-B14F-4D97-AF65-F5344CB8AC3E}">
        <p14:creationId xmlns:p14="http://schemas.microsoft.com/office/powerpoint/2010/main" val="1578808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solidFill>
                  <a:srgbClr val="FF0000"/>
                </a:solidFill>
              </a:rPr>
              <a:t>Application security policy. Server layer</a:t>
            </a:r>
            <a:endParaRPr lang="ru-RU" dirty="0"/>
          </a:p>
        </p:txBody>
      </p:sp>
      <p:sp>
        <p:nvSpPr>
          <p:cNvPr id="3" name="Объект 2"/>
          <p:cNvSpPr>
            <a:spLocks noGrp="1"/>
          </p:cNvSpPr>
          <p:nvPr>
            <p:ph idx="1"/>
          </p:nvPr>
        </p:nvSpPr>
        <p:spPr/>
        <p:txBody>
          <a:bodyPr>
            <a:normAutofit fontScale="92500" lnSpcReduction="10000"/>
          </a:bodyPr>
          <a:lstStyle/>
          <a:p>
            <a:r>
              <a:rPr lang="en-US" b="1" dirty="0"/>
              <a:t>Case </a:t>
            </a:r>
            <a:r>
              <a:rPr lang="en-US" b="1" dirty="0" smtClean="0"/>
              <a:t>4</a:t>
            </a:r>
            <a:r>
              <a:rPr lang="en-US" dirty="0" smtClean="0"/>
              <a:t>: </a:t>
            </a:r>
            <a:r>
              <a:rPr lang="en-US" sz="2000" dirty="0" smtClean="0"/>
              <a:t>one small start-up company bought and implemented monitoring system which was checking all system environment on a server and even storage are. If one server component was close to critical, the system sent an email notification to the support team</a:t>
            </a:r>
            <a:r>
              <a:rPr lang="ru-RU" sz="2000" dirty="0" smtClean="0"/>
              <a:t>. </a:t>
            </a:r>
            <a:r>
              <a:rPr lang="en-US" sz="2000" dirty="0" smtClean="0"/>
              <a:t>However, the server was not new, outside the warranty period. The monitoring system after every scan period sent message with warnings, but support  team ignored those messages because the server was outside the warranty period and thought that storage is normal. One day one RAID had broken down with personal data.</a:t>
            </a:r>
          </a:p>
          <a:p>
            <a:r>
              <a:rPr lang="en-US" b="1" dirty="0" smtClean="0"/>
              <a:t>Rule 4:</a:t>
            </a:r>
          </a:p>
          <a:p>
            <a:pPr marL="0" indent="0">
              <a:buNone/>
            </a:pPr>
            <a:r>
              <a:rPr lang="en-US" b="1" dirty="0"/>
              <a:t> </a:t>
            </a:r>
            <a:r>
              <a:rPr lang="en-US" b="1" dirty="0" smtClean="0"/>
              <a:t>  </a:t>
            </a:r>
            <a:r>
              <a:rPr lang="en-US" sz="2000" dirty="0" smtClean="0"/>
              <a:t>1) every new software before implemented on production must be full tested on test environment with simulations all common failures. Support team should know how to support and maintenance those applications;</a:t>
            </a:r>
          </a:p>
          <a:p>
            <a:pPr marL="0" indent="0">
              <a:buNone/>
            </a:pPr>
            <a:r>
              <a:rPr lang="en-US" sz="2000" b="1" dirty="0"/>
              <a:t> </a:t>
            </a:r>
            <a:r>
              <a:rPr lang="en-US" sz="2000" b="1" dirty="0" smtClean="0"/>
              <a:t>   </a:t>
            </a:r>
            <a:r>
              <a:rPr lang="en-US" sz="2000" dirty="0" smtClean="0"/>
              <a:t>2) all server’s components must be on the </a:t>
            </a:r>
            <a:r>
              <a:rPr lang="en-US" sz="2000" dirty="0" smtClean="0">
                <a:solidFill>
                  <a:srgbClr val="FF0000"/>
                </a:solidFill>
              </a:rPr>
              <a:t>warranty period</a:t>
            </a:r>
            <a:r>
              <a:rPr lang="en-US" sz="2000" dirty="0" smtClean="0"/>
              <a:t> and should be replaced when they reached it </a:t>
            </a:r>
            <a:r>
              <a:rPr lang="en-US" sz="2000" dirty="0" smtClean="0">
                <a:solidFill>
                  <a:srgbClr val="FF0000"/>
                </a:solidFill>
              </a:rPr>
              <a:t>only with authorized supplier</a:t>
            </a:r>
            <a:r>
              <a:rPr lang="en-US" sz="2000" dirty="0" smtClean="0"/>
              <a:t>;</a:t>
            </a:r>
          </a:p>
          <a:p>
            <a:pPr marL="0" indent="0">
              <a:buNone/>
            </a:pPr>
            <a:r>
              <a:rPr lang="en-US" sz="2000" b="1" dirty="0"/>
              <a:t> </a:t>
            </a:r>
            <a:r>
              <a:rPr lang="en-US" sz="2000" b="1" dirty="0" smtClean="0"/>
              <a:t>   </a:t>
            </a:r>
            <a:r>
              <a:rPr lang="en-US" sz="2000" dirty="0" smtClean="0"/>
              <a:t>3) support teams should not ignore messages from monitoring systems</a:t>
            </a:r>
            <a:r>
              <a:rPr lang="en-US" b="1" dirty="0" smtClean="0"/>
              <a:t/>
            </a:r>
            <a:br>
              <a:rPr lang="en-US" b="1" dirty="0" smtClean="0"/>
            </a:br>
            <a:endParaRPr lang="ru-RU" dirty="0"/>
          </a:p>
        </p:txBody>
      </p:sp>
    </p:spTree>
    <p:extLst>
      <p:ext uri="{BB962C8B-B14F-4D97-AF65-F5344CB8AC3E}">
        <p14:creationId xmlns:p14="http://schemas.microsoft.com/office/powerpoint/2010/main" val="4260469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solidFill>
                  <a:srgbClr val="FF0000"/>
                </a:solidFill>
              </a:rPr>
              <a:t>Application security policy. </a:t>
            </a:r>
            <a:r>
              <a:rPr lang="en-US" dirty="0" smtClean="0">
                <a:solidFill>
                  <a:srgbClr val="FF0000"/>
                </a:solidFill>
              </a:rPr>
              <a:t>Cloud </a:t>
            </a:r>
            <a:r>
              <a:rPr lang="en-US" dirty="0">
                <a:solidFill>
                  <a:srgbClr val="FF0000"/>
                </a:solidFill>
              </a:rPr>
              <a:t>layer</a:t>
            </a:r>
            <a:endParaRPr lang="ru-RU" dirty="0"/>
          </a:p>
        </p:txBody>
      </p:sp>
      <p:sp>
        <p:nvSpPr>
          <p:cNvPr id="3" name="Объект 2"/>
          <p:cNvSpPr>
            <a:spLocks noGrp="1"/>
          </p:cNvSpPr>
          <p:nvPr>
            <p:ph idx="1"/>
          </p:nvPr>
        </p:nvSpPr>
        <p:spPr/>
        <p:txBody>
          <a:bodyPr>
            <a:normAutofit/>
          </a:bodyPr>
          <a:lstStyle/>
          <a:p>
            <a:r>
              <a:rPr lang="en-US" b="1" dirty="0"/>
              <a:t>Case </a:t>
            </a:r>
            <a:r>
              <a:rPr lang="en-US" b="1" dirty="0" smtClean="0"/>
              <a:t>5</a:t>
            </a:r>
            <a:r>
              <a:rPr lang="en-US" dirty="0" smtClean="0"/>
              <a:t>: </a:t>
            </a:r>
            <a:r>
              <a:rPr lang="en-US" sz="2000" dirty="0" smtClean="0"/>
              <a:t>one small start-up found on the internet a SaaS-provider which was the new on the market and it suggested cloud database services at reasonable price with long period discount. The CEO of start-up connected with them and assigned long-term contract. All business data was uploaded to the cloud. Recently, CEO had received message from the SaaS-provider with apologizes because their server infrastructure was </a:t>
            </a:r>
            <a:r>
              <a:rPr lang="en-US" sz="2000" dirty="0"/>
              <a:t>arrested because the company did not provide the government with tax </a:t>
            </a:r>
            <a:r>
              <a:rPr lang="en-US" sz="2000" dirty="0" smtClean="0"/>
              <a:t>reports. All company data was unavailable while an investigation was finished.</a:t>
            </a:r>
          </a:p>
          <a:p>
            <a:r>
              <a:rPr lang="en-US" b="1" dirty="0" smtClean="0"/>
              <a:t>Rule 5:</a:t>
            </a:r>
            <a:endParaRPr lang="en-US" b="1" dirty="0"/>
          </a:p>
          <a:p>
            <a:pPr marL="0" indent="0">
              <a:buNone/>
            </a:pPr>
            <a:r>
              <a:rPr lang="en-US" b="1" dirty="0"/>
              <a:t>   </a:t>
            </a:r>
            <a:r>
              <a:rPr lang="en-US" sz="2000" dirty="0" smtClean="0"/>
              <a:t>1) before assigned the contract with SaaS-provider, every CEO must hold a tender and explored all offers. Security expert should take part in selection committee and signed final decision with CEO;</a:t>
            </a:r>
          </a:p>
          <a:p>
            <a:pPr marL="0" indent="0">
              <a:buNone/>
            </a:pPr>
            <a:r>
              <a:rPr lang="en-US" sz="2000" dirty="0"/>
              <a:t> </a:t>
            </a:r>
            <a:r>
              <a:rPr lang="en-US" sz="2000" dirty="0" smtClean="0"/>
              <a:t>    2) SaaS-providers should have internal SLA </a:t>
            </a:r>
            <a:r>
              <a:rPr lang="en-US" sz="2000" dirty="0"/>
              <a:t>and give guarantee the availability of </a:t>
            </a:r>
            <a:r>
              <a:rPr lang="en-US" sz="2000" dirty="0" smtClean="0"/>
              <a:t>data.</a:t>
            </a:r>
            <a:endParaRPr lang="ru-RU" dirty="0"/>
          </a:p>
        </p:txBody>
      </p:sp>
    </p:spTree>
    <p:extLst>
      <p:ext uri="{BB962C8B-B14F-4D97-AF65-F5344CB8AC3E}">
        <p14:creationId xmlns:p14="http://schemas.microsoft.com/office/powerpoint/2010/main" val="3894935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solidFill>
                  <a:srgbClr val="FF0000"/>
                </a:solidFill>
              </a:rPr>
              <a:t>Application security policy. Cloud layer</a:t>
            </a:r>
            <a:endParaRPr lang="ru-RU" dirty="0"/>
          </a:p>
        </p:txBody>
      </p:sp>
      <p:sp>
        <p:nvSpPr>
          <p:cNvPr id="3" name="Объект 2"/>
          <p:cNvSpPr>
            <a:spLocks noGrp="1"/>
          </p:cNvSpPr>
          <p:nvPr>
            <p:ph idx="1"/>
          </p:nvPr>
        </p:nvSpPr>
        <p:spPr/>
        <p:txBody>
          <a:bodyPr>
            <a:normAutofit/>
          </a:bodyPr>
          <a:lstStyle/>
          <a:p>
            <a:r>
              <a:rPr lang="en-US" b="1" dirty="0"/>
              <a:t>Case </a:t>
            </a:r>
            <a:r>
              <a:rPr lang="en-US" b="1" dirty="0" smtClean="0"/>
              <a:t>6</a:t>
            </a:r>
            <a:r>
              <a:rPr lang="en-US" dirty="0" smtClean="0"/>
              <a:t>: </a:t>
            </a:r>
            <a:r>
              <a:rPr lang="en-US" sz="2000" dirty="0" smtClean="0"/>
              <a:t>The SaaS-provider which has agreement with a company has distributed infrastructure.</a:t>
            </a:r>
            <a:br>
              <a:rPr lang="en-US" sz="2000" dirty="0" smtClean="0"/>
            </a:br>
            <a:r>
              <a:rPr lang="en-US" sz="2000" dirty="0" smtClean="0"/>
              <a:t>One day they suggested company choice regions where company’s data will be stored. They provided two options: local storage(in country – low price), remote storage(outside country – normal price, but higher than local storage). CEO chose local storage. Once there was a flood in local country that led to partial flooding of the server infrastructure SaaS-provider. Few days after an incident company’s data was unavailable. </a:t>
            </a:r>
            <a:r>
              <a:rPr lang="en-US" dirty="0" smtClean="0"/>
              <a:t/>
            </a:r>
            <a:br>
              <a:rPr lang="en-US" dirty="0" smtClean="0"/>
            </a:br>
            <a:r>
              <a:rPr lang="en-US" b="1" dirty="0" smtClean="0"/>
              <a:t>Rule 6:</a:t>
            </a:r>
          </a:p>
          <a:p>
            <a:pPr marL="0" indent="0">
              <a:buNone/>
            </a:pPr>
            <a:r>
              <a:rPr lang="en-US" sz="2000" b="1" dirty="0"/>
              <a:t> </a:t>
            </a:r>
            <a:r>
              <a:rPr lang="en-US" sz="2000" b="1" dirty="0" smtClean="0"/>
              <a:t>   </a:t>
            </a:r>
            <a:r>
              <a:rPr lang="en-US" sz="2000" dirty="0" smtClean="0"/>
              <a:t>1) all critical data if it’s possible and it suggests by SaaS-provider should be stored outside the local country;</a:t>
            </a:r>
          </a:p>
          <a:p>
            <a:pPr marL="0" indent="0">
              <a:buNone/>
            </a:pPr>
            <a:r>
              <a:rPr lang="en-US" sz="2000" dirty="0" smtClean="0"/>
              <a:t>    2) all decisions which related with cybersecurity and saving data should be approved by </a:t>
            </a:r>
            <a:r>
              <a:rPr lang="en-US" sz="2000" dirty="0" err="1" smtClean="0"/>
              <a:t>secutiy</a:t>
            </a:r>
            <a:r>
              <a:rPr lang="en-US" sz="2000" dirty="0" smtClean="0"/>
              <a:t> engineer.</a:t>
            </a:r>
            <a:endParaRPr lang="ru-RU" dirty="0"/>
          </a:p>
        </p:txBody>
      </p:sp>
    </p:spTree>
    <p:extLst>
      <p:ext uri="{BB962C8B-B14F-4D97-AF65-F5344CB8AC3E}">
        <p14:creationId xmlns:p14="http://schemas.microsoft.com/office/powerpoint/2010/main" val="3996686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1955</Words>
  <Application>Microsoft Office PowerPoint</Application>
  <PresentationFormat>Широкоэкранный</PresentationFormat>
  <Paragraphs>117</Paragraphs>
  <Slides>26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26</vt:i4>
      </vt:variant>
    </vt:vector>
  </HeadingPairs>
  <TitlesOfParts>
    <vt:vector size="31" baseType="lpstr">
      <vt:lpstr>Arial</vt:lpstr>
      <vt:lpstr>Arial Rounded MT Bold</vt:lpstr>
      <vt:lpstr>Calibri</vt:lpstr>
      <vt:lpstr>Calibri Light</vt:lpstr>
      <vt:lpstr>Тема Office</vt:lpstr>
      <vt:lpstr>Cybersecurity Policy</vt:lpstr>
      <vt:lpstr>Application security </vt:lpstr>
      <vt:lpstr>Application security</vt:lpstr>
      <vt:lpstr>Application security policy. Database layer</vt:lpstr>
      <vt:lpstr>Application security policy. Database layer</vt:lpstr>
      <vt:lpstr>Application security policy. Server layer</vt:lpstr>
      <vt:lpstr>Application security policy. Server layer</vt:lpstr>
      <vt:lpstr>Application security policy. Cloud layer</vt:lpstr>
      <vt:lpstr>Application security policy. Cloud layer</vt:lpstr>
      <vt:lpstr>Application security policy. Code layer</vt:lpstr>
      <vt:lpstr>Application security policy. Code layer</vt:lpstr>
      <vt:lpstr>Cybersecurity Policy</vt:lpstr>
      <vt:lpstr>Data encryption </vt:lpstr>
      <vt:lpstr>Data encryption. Layers overview</vt:lpstr>
      <vt:lpstr>Data encryption. Web layer.</vt:lpstr>
      <vt:lpstr>Data encryption. EMAILS</vt:lpstr>
      <vt:lpstr>Data encryption.  Internal messages systems(chats, internal phones, etc)</vt:lpstr>
      <vt:lpstr>Data encryption. Data exchange between applications</vt:lpstr>
      <vt:lpstr>Cybersecurity Policy</vt:lpstr>
      <vt:lpstr>Disaster recovery plan Overview</vt:lpstr>
      <vt:lpstr>Disaster recovery plan Layers overview</vt:lpstr>
      <vt:lpstr>Disaster recovery plan Physical access layer</vt:lpstr>
      <vt:lpstr>Disaster recovery plan. Critical business applications and reporting layer </vt:lpstr>
      <vt:lpstr>Disaster recovery plan. Data storage layer.</vt:lpstr>
      <vt:lpstr>Disaster recovery plan. Corporate network layer.</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Policy</dc:title>
  <dc:creator>Денис Денис</dc:creator>
  <cp:lastModifiedBy>Денис Денис</cp:lastModifiedBy>
  <cp:revision>2</cp:revision>
  <dcterms:created xsi:type="dcterms:W3CDTF">2022-10-05T09:49:07Z</dcterms:created>
  <dcterms:modified xsi:type="dcterms:W3CDTF">2022-10-05T09:53:59Z</dcterms:modified>
</cp:coreProperties>
</file>