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CF0062C5-DD64-4A34-8CD7-5F2669828D2E}" type="datetimeFigureOut">
              <a:rPr lang="ru-RU" smtClean="0"/>
              <a:t>05.10.2022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43F9364-0513-4A06-9264-A9D68681C6BB}" type="slidenum">
              <a:rPr lang="ru-RU" smtClean="0"/>
              <a:t>‹#›</a:t>
            </a:fld>
            <a:endParaRPr lang="ru-RU"/>
          </a:p>
        </p:txBody>
      </p:sp>
    </p:spTree>
    <p:extLst>
      <p:ext uri="{BB962C8B-B14F-4D97-AF65-F5344CB8AC3E}">
        <p14:creationId xmlns:p14="http://schemas.microsoft.com/office/powerpoint/2010/main" val="3249103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F0062C5-DD64-4A34-8CD7-5F2669828D2E}" type="datetimeFigureOut">
              <a:rPr lang="ru-RU" smtClean="0"/>
              <a:t>05.10.2022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43F9364-0513-4A06-9264-A9D68681C6BB}" type="slidenum">
              <a:rPr lang="ru-RU" smtClean="0"/>
              <a:t>‹#›</a:t>
            </a:fld>
            <a:endParaRPr lang="ru-RU"/>
          </a:p>
        </p:txBody>
      </p:sp>
    </p:spTree>
    <p:extLst>
      <p:ext uri="{BB962C8B-B14F-4D97-AF65-F5344CB8AC3E}">
        <p14:creationId xmlns:p14="http://schemas.microsoft.com/office/powerpoint/2010/main" val="1776130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F0062C5-DD64-4A34-8CD7-5F2669828D2E}" type="datetimeFigureOut">
              <a:rPr lang="ru-RU" smtClean="0"/>
              <a:t>05.10.2022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43F9364-0513-4A06-9264-A9D68681C6BB}" type="slidenum">
              <a:rPr lang="ru-RU" smtClean="0"/>
              <a:t>‹#›</a:t>
            </a:fld>
            <a:endParaRPr lang="ru-RU"/>
          </a:p>
        </p:txBody>
      </p:sp>
    </p:spTree>
    <p:extLst>
      <p:ext uri="{BB962C8B-B14F-4D97-AF65-F5344CB8AC3E}">
        <p14:creationId xmlns:p14="http://schemas.microsoft.com/office/powerpoint/2010/main" val="2675494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F0062C5-DD64-4A34-8CD7-5F2669828D2E}" type="datetimeFigureOut">
              <a:rPr lang="ru-RU" smtClean="0"/>
              <a:t>05.10.2022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43F9364-0513-4A06-9264-A9D68681C6BB}" type="slidenum">
              <a:rPr lang="ru-RU" smtClean="0"/>
              <a:t>‹#›</a:t>
            </a:fld>
            <a:endParaRPr lang="ru-RU"/>
          </a:p>
        </p:txBody>
      </p:sp>
    </p:spTree>
    <p:extLst>
      <p:ext uri="{BB962C8B-B14F-4D97-AF65-F5344CB8AC3E}">
        <p14:creationId xmlns:p14="http://schemas.microsoft.com/office/powerpoint/2010/main" val="3300968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F0062C5-DD64-4A34-8CD7-5F2669828D2E}" type="datetimeFigureOut">
              <a:rPr lang="ru-RU" smtClean="0"/>
              <a:t>05.10.2022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43F9364-0513-4A06-9264-A9D68681C6BB}" type="slidenum">
              <a:rPr lang="ru-RU" smtClean="0"/>
              <a:t>‹#›</a:t>
            </a:fld>
            <a:endParaRPr lang="ru-RU"/>
          </a:p>
        </p:txBody>
      </p:sp>
    </p:spTree>
    <p:extLst>
      <p:ext uri="{BB962C8B-B14F-4D97-AF65-F5344CB8AC3E}">
        <p14:creationId xmlns:p14="http://schemas.microsoft.com/office/powerpoint/2010/main" val="86684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CF0062C5-DD64-4A34-8CD7-5F2669828D2E}" type="datetimeFigureOut">
              <a:rPr lang="ru-RU" smtClean="0"/>
              <a:t>05.10.2022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43F9364-0513-4A06-9264-A9D68681C6BB}" type="slidenum">
              <a:rPr lang="ru-RU" smtClean="0"/>
              <a:t>‹#›</a:t>
            </a:fld>
            <a:endParaRPr lang="ru-RU"/>
          </a:p>
        </p:txBody>
      </p:sp>
    </p:spTree>
    <p:extLst>
      <p:ext uri="{BB962C8B-B14F-4D97-AF65-F5344CB8AC3E}">
        <p14:creationId xmlns:p14="http://schemas.microsoft.com/office/powerpoint/2010/main" val="2849445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CF0062C5-DD64-4A34-8CD7-5F2669828D2E}" type="datetimeFigureOut">
              <a:rPr lang="ru-RU" smtClean="0"/>
              <a:t>05.10.2022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43F9364-0513-4A06-9264-A9D68681C6BB}" type="slidenum">
              <a:rPr lang="ru-RU" smtClean="0"/>
              <a:t>‹#›</a:t>
            </a:fld>
            <a:endParaRPr lang="ru-RU"/>
          </a:p>
        </p:txBody>
      </p:sp>
    </p:spTree>
    <p:extLst>
      <p:ext uri="{BB962C8B-B14F-4D97-AF65-F5344CB8AC3E}">
        <p14:creationId xmlns:p14="http://schemas.microsoft.com/office/powerpoint/2010/main" val="2835338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F0062C5-DD64-4A34-8CD7-5F2669828D2E}" type="datetimeFigureOut">
              <a:rPr lang="ru-RU" smtClean="0"/>
              <a:t>05.10.2022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43F9364-0513-4A06-9264-A9D68681C6BB}" type="slidenum">
              <a:rPr lang="ru-RU" smtClean="0"/>
              <a:t>‹#›</a:t>
            </a:fld>
            <a:endParaRPr lang="ru-RU"/>
          </a:p>
        </p:txBody>
      </p:sp>
    </p:spTree>
    <p:extLst>
      <p:ext uri="{BB962C8B-B14F-4D97-AF65-F5344CB8AC3E}">
        <p14:creationId xmlns:p14="http://schemas.microsoft.com/office/powerpoint/2010/main" val="1051012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F0062C5-DD64-4A34-8CD7-5F2669828D2E}" type="datetimeFigureOut">
              <a:rPr lang="ru-RU" smtClean="0"/>
              <a:t>05.10.2022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43F9364-0513-4A06-9264-A9D68681C6BB}" type="slidenum">
              <a:rPr lang="ru-RU" smtClean="0"/>
              <a:t>‹#›</a:t>
            </a:fld>
            <a:endParaRPr lang="ru-RU"/>
          </a:p>
        </p:txBody>
      </p:sp>
    </p:spTree>
    <p:extLst>
      <p:ext uri="{BB962C8B-B14F-4D97-AF65-F5344CB8AC3E}">
        <p14:creationId xmlns:p14="http://schemas.microsoft.com/office/powerpoint/2010/main" val="48993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F0062C5-DD64-4A34-8CD7-5F2669828D2E}" type="datetimeFigureOut">
              <a:rPr lang="ru-RU" smtClean="0"/>
              <a:t>05.10.2022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43F9364-0513-4A06-9264-A9D68681C6BB}" type="slidenum">
              <a:rPr lang="ru-RU" smtClean="0"/>
              <a:t>‹#›</a:t>
            </a:fld>
            <a:endParaRPr lang="ru-RU"/>
          </a:p>
        </p:txBody>
      </p:sp>
    </p:spTree>
    <p:extLst>
      <p:ext uri="{BB962C8B-B14F-4D97-AF65-F5344CB8AC3E}">
        <p14:creationId xmlns:p14="http://schemas.microsoft.com/office/powerpoint/2010/main" val="4161251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F0062C5-DD64-4A34-8CD7-5F2669828D2E}" type="datetimeFigureOut">
              <a:rPr lang="ru-RU" smtClean="0"/>
              <a:t>05.10.2022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43F9364-0513-4A06-9264-A9D68681C6BB}" type="slidenum">
              <a:rPr lang="ru-RU" smtClean="0"/>
              <a:t>‹#›</a:t>
            </a:fld>
            <a:endParaRPr lang="ru-RU"/>
          </a:p>
        </p:txBody>
      </p:sp>
    </p:spTree>
    <p:extLst>
      <p:ext uri="{BB962C8B-B14F-4D97-AF65-F5344CB8AC3E}">
        <p14:creationId xmlns:p14="http://schemas.microsoft.com/office/powerpoint/2010/main" val="647515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0062C5-DD64-4A34-8CD7-5F2669828D2E}" type="datetimeFigureOut">
              <a:rPr lang="ru-RU" smtClean="0"/>
              <a:t>05.10.2022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3F9364-0513-4A06-9264-A9D68681C6BB}" type="slidenum">
              <a:rPr lang="ru-RU" smtClean="0"/>
              <a:t>‹#›</a:t>
            </a:fld>
            <a:endParaRPr lang="ru-RU"/>
          </a:p>
        </p:txBody>
      </p:sp>
    </p:spTree>
    <p:extLst>
      <p:ext uri="{BB962C8B-B14F-4D97-AF65-F5344CB8AC3E}">
        <p14:creationId xmlns:p14="http://schemas.microsoft.com/office/powerpoint/2010/main" val="3799011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1306801"/>
          </a:xfrm>
        </p:spPr>
        <p:txBody>
          <a:bodyPr/>
          <a:lstStyle/>
          <a:p>
            <a:r>
              <a:rPr lang="en-US" dirty="0" smtClean="0">
                <a:latin typeface="Arial Rounded MT Bold" panose="020F0704030504030204" pitchFamily="34" charset="0"/>
              </a:rPr>
              <a:t>Cybersecurity Policy</a:t>
            </a:r>
            <a:endParaRPr lang="ru-RU" dirty="0"/>
          </a:p>
        </p:txBody>
      </p:sp>
      <p:sp>
        <p:nvSpPr>
          <p:cNvPr id="3" name="Подзаголовок 2"/>
          <p:cNvSpPr>
            <a:spLocks noGrp="1"/>
          </p:cNvSpPr>
          <p:nvPr>
            <p:ph type="subTitle" idx="1"/>
          </p:nvPr>
        </p:nvSpPr>
        <p:spPr>
          <a:xfrm>
            <a:off x="1893455" y="2973965"/>
            <a:ext cx="8682182" cy="812944"/>
          </a:xfrm>
        </p:spPr>
        <p:txBody>
          <a:bodyPr>
            <a:normAutofit/>
          </a:bodyPr>
          <a:lstStyle/>
          <a:p>
            <a:r>
              <a:rPr lang="en-US" sz="4800" dirty="0" smtClean="0">
                <a:solidFill>
                  <a:srgbClr val="FF0000"/>
                </a:solidFill>
              </a:rPr>
              <a:t>Disaster recovery plan</a:t>
            </a:r>
            <a:endParaRPr lang="ru-RU" sz="4800" dirty="0">
              <a:solidFill>
                <a:srgbClr val="FF0000"/>
              </a:solidFill>
            </a:endParaRPr>
          </a:p>
        </p:txBody>
      </p:sp>
    </p:spTree>
    <p:extLst>
      <p:ext uri="{BB962C8B-B14F-4D97-AF65-F5344CB8AC3E}">
        <p14:creationId xmlns:p14="http://schemas.microsoft.com/office/powerpoint/2010/main" val="377578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solidFill>
                  <a:srgbClr val="FF0000"/>
                </a:solidFill>
              </a:rPr>
              <a:t>Disaster recovery plan</a:t>
            </a:r>
            <a:r>
              <a:rPr lang="ru-RU" dirty="0">
                <a:solidFill>
                  <a:srgbClr val="FF0000"/>
                </a:solidFill>
              </a:rPr>
              <a:t/>
            </a:r>
            <a:br>
              <a:rPr lang="ru-RU" dirty="0">
                <a:solidFill>
                  <a:srgbClr val="FF0000"/>
                </a:solidFill>
              </a:rPr>
            </a:br>
            <a:r>
              <a:rPr lang="en-US" dirty="0" smtClean="0">
                <a:solidFill>
                  <a:srgbClr val="FF0000"/>
                </a:solidFill>
              </a:rPr>
              <a:t>Overview</a:t>
            </a:r>
            <a:endParaRPr lang="ru-RU" dirty="0"/>
          </a:p>
        </p:txBody>
      </p:sp>
      <p:sp>
        <p:nvSpPr>
          <p:cNvPr id="3" name="Объект 2"/>
          <p:cNvSpPr>
            <a:spLocks noGrp="1"/>
          </p:cNvSpPr>
          <p:nvPr>
            <p:ph idx="1"/>
          </p:nvPr>
        </p:nvSpPr>
        <p:spPr/>
        <p:txBody>
          <a:bodyPr/>
          <a:lstStyle/>
          <a:p>
            <a:pPr marL="0" indent="0">
              <a:buNone/>
            </a:pPr>
            <a:r>
              <a:rPr lang="en-US" b="1" dirty="0" smtClean="0"/>
              <a:t>Disaster recovery plan(DRP) – </a:t>
            </a:r>
            <a:r>
              <a:rPr lang="en-US" sz="2000" dirty="0" smtClean="0"/>
              <a:t>is a complex of actions that’s should follow to recovery systems or business process in enterprise companies. DRP can covers many layers in an enterprise lifecycle. Cybersecurity engineers should take part one discussion about every layers and put your signature under final document. DRP should be tested and reviewing regularly.</a:t>
            </a:r>
            <a:endParaRPr lang="ru-RU" sz="2000" b="1" dirty="0"/>
          </a:p>
        </p:txBody>
      </p:sp>
    </p:spTree>
    <p:extLst>
      <p:ext uri="{BB962C8B-B14F-4D97-AF65-F5344CB8AC3E}">
        <p14:creationId xmlns:p14="http://schemas.microsoft.com/office/powerpoint/2010/main" val="3009378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solidFill>
                  <a:srgbClr val="FF0000"/>
                </a:solidFill>
              </a:rPr>
              <a:t>Disaster recovery plan</a:t>
            </a:r>
            <a:r>
              <a:rPr lang="ru-RU" dirty="0" smtClean="0">
                <a:solidFill>
                  <a:srgbClr val="FF0000"/>
                </a:solidFill>
              </a:rPr>
              <a:t/>
            </a:r>
            <a:br>
              <a:rPr lang="ru-RU" dirty="0" smtClean="0">
                <a:solidFill>
                  <a:srgbClr val="FF0000"/>
                </a:solidFill>
              </a:rPr>
            </a:br>
            <a:r>
              <a:rPr lang="en-US" dirty="0" smtClean="0">
                <a:solidFill>
                  <a:srgbClr val="FF0000"/>
                </a:solidFill>
              </a:rPr>
              <a:t>Layers overview</a:t>
            </a:r>
            <a:endParaRPr lang="ru-RU" dirty="0"/>
          </a:p>
        </p:txBody>
      </p:sp>
      <p:sp>
        <p:nvSpPr>
          <p:cNvPr id="3" name="Объект 2"/>
          <p:cNvSpPr>
            <a:spLocks noGrp="1"/>
          </p:cNvSpPr>
          <p:nvPr>
            <p:ph idx="1"/>
          </p:nvPr>
        </p:nvSpPr>
        <p:spPr/>
        <p:txBody>
          <a:bodyPr>
            <a:normAutofit/>
          </a:bodyPr>
          <a:lstStyle/>
          <a:p>
            <a:pPr marL="0" indent="0">
              <a:buNone/>
            </a:pPr>
            <a:r>
              <a:rPr lang="en-US" sz="2000" dirty="0" smtClean="0"/>
              <a:t>There are some main layers in modern enterprises:</a:t>
            </a:r>
            <a:br>
              <a:rPr lang="en-US" sz="2000" dirty="0" smtClean="0"/>
            </a:br>
            <a:r>
              <a:rPr lang="en-US" dirty="0" smtClean="0"/>
              <a:t>1) Physical access layer – </a:t>
            </a:r>
            <a:r>
              <a:rPr lang="en-US" sz="2000" dirty="0" smtClean="0"/>
              <a:t>include rules and methodologies to protect an enterprise from non-authorized access in corporate buildings, security rooms, treasuries, etc.</a:t>
            </a:r>
          </a:p>
          <a:p>
            <a:pPr marL="0" indent="0">
              <a:buNone/>
            </a:pPr>
            <a:r>
              <a:rPr lang="en-US" dirty="0"/>
              <a:t>2</a:t>
            </a:r>
            <a:r>
              <a:rPr lang="en-US" dirty="0" smtClean="0"/>
              <a:t>) Critical business applications and reporting layer </a:t>
            </a:r>
            <a:r>
              <a:rPr lang="en-US" sz="2000" dirty="0" smtClean="0"/>
              <a:t>– include rules and methodologies to protect and recovery critical business applications for sending regularly reports to the governments after disasters happened.</a:t>
            </a:r>
          </a:p>
          <a:p>
            <a:pPr marL="0" indent="0">
              <a:buNone/>
            </a:pPr>
            <a:r>
              <a:rPr lang="en-US" dirty="0" smtClean="0"/>
              <a:t>3) Data storage layer – </a:t>
            </a:r>
            <a:r>
              <a:rPr lang="en-US" sz="2000" dirty="0" smtClean="0"/>
              <a:t>describes what should do a support team to recovery databases, network drivers and back-up drivers </a:t>
            </a:r>
            <a:r>
              <a:rPr lang="en-US" sz="2000" dirty="0"/>
              <a:t>after disasters </a:t>
            </a:r>
            <a:r>
              <a:rPr lang="en-US" sz="2000" dirty="0" smtClean="0"/>
              <a:t>happened.</a:t>
            </a:r>
          </a:p>
          <a:p>
            <a:pPr marL="0" indent="0">
              <a:buNone/>
            </a:pPr>
            <a:r>
              <a:rPr lang="en-US" dirty="0"/>
              <a:t>4</a:t>
            </a:r>
            <a:r>
              <a:rPr lang="en-US" dirty="0" smtClean="0"/>
              <a:t>) Corporate network layer -  </a:t>
            </a:r>
            <a:r>
              <a:rPr lang="en-US" sz="2000" dirty="0" smtClean="0"/>
              <a:t>describes what should do a support team to fast recovery corporate network and phone network.</a:t>
            </a:r>
            <a:endParaRPr lang="en-US" dirty="0" smtClean="0"/>
          </a:p>
          <a:p>
            <a:pPr marL="0" indent="0">
              <a:buNone/>
            </a:pPr>
            <a:endParaRPr lang="ru-RU" sz="2000" dirty="0"/>
          </a:p>
        </p:txBody>
      </p:sp>
    </p:spTree>
    <p:extLst>
      <p:ext uri="{BB962C8B-B14F-4D97-AF65-F5344CB8AC3E}">
        <p14:creationId xmlns:p14="http://schemas.microsoft.com/office/powerpoint/2010/main" val="4221909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solidFill>
                  <a:srgbClr val="FF0000"/>
                </a:solidFill>
              </a:rPr>
              <a:t>Disaster recovery plan</a:t>
            </a:r>
            <a:r>
              <a:rPr lang="ru-RU" dirty="0" smtClean="0">
                <a:solidFill>
                  <a:srgbClr val="FF0000"/>
                </a:solidFill>
              </a:rPr>
              <a:t/>
            </a:r>
            <a:br>
              <a:rPr lang="ru-RU" dirty="0" smtClean="0">
                <a:solidFill>
                  <a:srgbClr val="FF0000"/>
                </a:solidFill>
              </a:rPr>
            </a:br>
            <a:r>
              <a:rPr lang="en-US" dirty="0" smtClean="0">
                <a:solidFill>
                  <a:srgbClr val="FF0000"/>
                </a:solidFill>
              </a:rPr>
              <a:t>Physical access layer</a:t>
            </a:r>
            <a:endParaRPr lang="ru-RU" dirty="0">
              <a:solidFill>
                <a:srgbClr val="FF0000"/>
              </a:solidFill>
            </a:endParaRPr>
          </a:p>
        </p:txBody>
      </p:sp>
      <p:sp>
        <p:nvSpPr>
          <p:cNvPr id="3" name="Объект 2"/>
          <p:cNvSpPr>
            <a:spLocks noGrp="1"/>
          </p:cNvSpPr>
          <p:nvPr>
            <p:ph idx="1"/>
          </p:nvPr>
        </p:nvSpPr>
        <p:spPr/>
        <p:txBody>
          <a:bodyPr/>
          <a:lstStyle/>
          <a:p>
            <a:r>
              <a:rPr lang="en-US" dirty="0" smtClean="0"/>
              <a:t>Rule 1</a:t>
            </a:r>
            <a:r>
              <a:rPr lang="en-US" sz="2000" dirty="0" smtClean="0"/>
              <a:t>: in case a disaster happened every employee can attend a corporate office with passport ID if they have urgent business tasks or they could not do their work remotely.</a:t>
            </a:r>
          </a:p>
          <a:p>
            <a:r>
              <a:rPr lang="en-US" dirty="0" smtClean="0"/>
              <a:t>Rule 2</a:t>
            </a:r>
            <a:r>
              <a:rPr lang="en-US" sz="2000" dirty="0" smtClean="0"/>
              <a:t>:  security engineer who responsible about physical access should ask employee about it’s reasons to attend the corporate office and make some notes in the Visiting list where should write name, surname and  passport ID of every employee. The employee must put a signature next to record about it. The security engineer should put it’s signature.</a:t>
            </a:r>
            <a:endParaRPr lang="ru-RU" sz="2000" dirty="0" smtClean="0"/>
          </a:p>
          <a:p>
            <a:r>
              <a:rPr lang="en-US" dirty="0" smtClean="0"/>
              <a:t>Rule </a:t>
            </a:r>
            <a:r>
              <a:rPr lang="ru-RU" dirty="0" smtClean="0"/>
              <a:t>3</a:t>
            </a:r>
            <a:r>
              <a:rPr lang="en-US" sz="2000" dirty="0" smtClean="0"/>
              <a:t>:</a:t>
            </a:r>
            <a:r>
              <a:rPr lang="ru-RU" sz="2000" dirty="0" smtClean="0"/>
              <a:t> </a:t>
            </a:r>
            <a:r>
              <a:rPr lang="en-US" sz="2000" dirty="0" smtClean="0"/>
              <a:t>in case that all security cameras do not work all doors in rooms should be opened and security engineer </a:t>
            </a:r>
            <a:r>
              <a:rPr lang="en-US" sz="2000" dirty="0"/>
              <a:t>who responsible about physical access </a:t>
            </a:r>
            <a:r>
              <a:rPr lang="en-US" sz="2000" dirty="0" smtClean="0"/>
              <a:t>should check rooms and corridors while employees work in the office.</a:t>
            </a:r>
          </a:p>
          <a:p>
            <a:r>
              <a:rPr lang="en-US" dirty="0" smtClean="0"/>
              <a:t>Rule </a:t>
            </a:r>
            <a:r>
              <a:rPr lang="en-US" dirty="0" smtClean="0"/>
              <a:t>4</a:t>
            </a:r>
            <a:r>
              <a:rPr lang="en-US" sz="2000" dirty="0" smtClean="0"/>
              <a:t>: after security cameras and magnetic locks restored their work, </a:t>
            </a:r>
            <a:r>
              <a:rPr lang="en-US" sz="2000" dirty="0" smtClean="0"/>
              <a:t>security engineer who responsible about physical access should check how they work and make report to the team lead about its work.</a:t>
            </a:r>
            <a:endParaRPr lang="ru-RU" sz="2000" dirty="0"/>
          </a:p>
        </p:txBody>
      </p:sp>
    </p:spTree>
    <p:extLst>
      <p:ext uri="{BB962C8B-B14F-4D97-AF65-F5344CB8AC3E}">
        <p14:creationId xmlns:p14="http://schemas.microsoft.com/office/powerpoint/2010/main" val="2242648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415636"/>
            <a:ext cx="10515600" cy="1275052"/>
          </a:xfrm>
        </p:spPr>
        <p:txBody>
          <a:bodyPr>
            <a:normAutofit fontScale="90000"/>
          </a:bodyPr>
          <a:lstStyle/>
          <a:p>
            <a:pPr algn="ctr"/>
            <a:r>
              <a:rPr lang="en-US" dirty="0" smtClean="0">
                <a:solidFill>
                  <a:srgbClr val="FF0000"/>
                </a:solidFill>
              </a:rPr>
              <a:t>Disaster recovery plan.</a:t>
            </a:r>
            <a:br>
              <a:rPr lang="en-US" dirty="0" smtClean="0">
                <a:solidFill>
                  <a:srgbClr val="FF0000"/>
                </a:solidFill>
              </a:rPr>
            </a:br>
            <a:r>
              <a:rPr lang="en-US" dirty="0" smtClean="0">
                <a:solidFill>
                  <a:srgbClr val="FF0000"/>
                </a:solidFill>
              </a:rPr>
              <a:t>Critical business applications and reporting layer</a:t>
            </a:r>
            <a:br>
              <a:rPr lang="en-US" dirty="0" smtClean="0">
                <a:solidFill>
                  <a:srgbClr val="FF0000"/>
                </a:solidFill>
              </a:rPr>
            </a:br>
            <a:endParaRPr lang="ru-RU" dirty="0"/>
          </a:p>
        </p:txBody>
      </p:sp>
      <p:sp>
        <p:nvSpPr>
          <p:cNvPr id="3" name="Объект 2"/>
          <p:cNvSpPr>
            <a:spLocks noGrp="1"/>
          </p:cNvSpPr>
          <p:nvPr>
            <p:ph idx="1"/>
          </p:nvPr>
        </p:nvSpPr>
        <p:spPr/>
        <p:txBody>
          <a:bodyPr/>
          <a:lstStyle/>
          <a:p>
            <a:r>
              <a:rPr lang="en-US" dirty="0" smtClean="0"/>
              <a:t>Rule 1: </a:t>
            </a:r>
            <a:r>
              <a:rPr lang="en-US" sz="2000" dirty="0" smtClean="0"/>
              <a:t>in case that an enterprise has recovery office in the city, critical business applications should be installed in recovery office too and has the same configuration. In case that disaster happened the responsible employee arrived to the recovery office(it also should has physical access in recovery office) and send scheduled critical reports to the government. </a:t>
            </a:r>
            <a:r>
              <a:rPr lang="en-US" dirty="0" smtClean="0"/>
              <a:t> </a:t>
            </a:r>
          </a:p>
          <a:p>
            <a:r>
              <a:rPr lang="en-US" dirty="0" smtClean="0"/>
              <a:t>Rule 2</a:t>
            </a:r>
            <a:r>
              <a:rPr lang="en-US" sz="2000" dirty="0" smtClean="0"/>
              <a:t>: after sending critical business reports responsible employee should connect with a government representative</a:t>
            </a:r>
            <a:r>
              <a:rPr lang="ru-RU" sz="2000" dirty="0" smtClean="0"/>
              <a:t> </a:t>
            </a:r>
            <a:r>
              <a:rPr lang="en-US" sz="2000" dirty="0" smtClean="0"/>
              <a:t>and get confirmation from them.</a:t>
            </a:r>
          </a:p>
          <a:p>
            <a:r>
              <a:rPr lang="en-US" dirty="0" smtClean="0"/>
              <a:t>Rule 3</a:t>
            </a:r>
            <a:r>
              <a:rPr lang="en-US" sz="2000" dirty="0" smtClean="0"/>
              <a:t>: a support team should recovery normal state of critical business applications with highest priority and the all IT Team should work with this issue.</a:t>
            </a:r>
          </a:p>
          <a:p>
            <a:r>
              <a:rPr lang="en-US" dirty="0" smtClean="0"/>
              <a:t>Rule 4</a:t>
            </a:r>
            <a:r>
              <a:rPr lang="en-US" sz="2000" dirty="0" smtClean="0"/>
              <a:t>: a support team must make documentation and store it outside corporate network about steps of recovery. Security engineer should known about those steps.</a:t>
            </a:r>
            <a:endParaRPr lang="ru-RU" dirty="0"/>
          </a:p>
        </p:txBody>
      </p:sp>
    </p:spTree>
    <p:extLst>
      <p:ext uri="{BB962C8B-B14F-4D97-AF65-F5344CB8AC3E}">
        <p14:creationId xmlns:p14="http://schemas.microsoft.com/office/powerpoint/2010/main" val="1678856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dirty="0" smtClean="0">
                <a:solidFill>
                  <a:srgbClr val="FF0000"/>
                </a:solidFill>
              </a:rPr>
              <a:t>Disaster recovery plan.</a:t>
            </a:r>
            <a:br>
              <a:rPr lang="en-US" dirty="0" smtClean="0">
                <a:solidFill>
                  <a:srgbClr val="FF0000"/>
                </a:solidFill>
              </a:rPr>
            </a:br>
            <a:r>
              <a:rPr lang="en-US" dirty="0" smtClean="0">
                <a:solidFill>
                  <a:srgbClr val="FF0000"/>
                </a:solidFill>
              </a:rPr>
              <a:t>Data storage layer.</a:t>
            </a:r>
            <a:endParaRPr lang="ru-RU" dirty="0"/>
          </a:p>
        </p:txBody>
      </p:sp>
      <p:sp>
        <p:nvSpPr>
          <p:cNvPr id="3" name="Объект 2"/>
          <p:cNvSpPr>
            <a:spLocks noGrp="1"/>
          </p:cNvSpPr>
          <p:nvPr>
            <p:ph idx="1"/>
          </p:nvPr>
        </p:nvSpPr>
        <p:spPr/>
        <p:txBody>
          <a:bodyPr/>
          <a:lstStyle/>
          <a:p>
            <a:r>
              <a:rPr lang="en-US" dirty="0" smtClean="0"/>
              <a:t>Rule 1</a:t>
            </a:r>
            <a:r>
              <a:rPr lang="en-US" sz="2000" dirty="0" smtClean="0"/>
              <a:t>: in case that a database does not response a support team should reconfigure applications and critical business application using standby instances.</a:t>
            </a:r>
          </a:p>
          <a:p>
            <a:r>
              <a:rPr lang="en-US" dirty="0" smtClean="0"/>
              <a:t>Rule 2</a:t>
            </a:r>
            <a:r>
              <a:rPr lang="en-US" sz="2000" dirty="0" smtClean="0"/>
              <a:t>: standby instances should work outside a main corporate office. For example in recovery office or a cloud.</a:t>
            </a:r>
          </a:p>
          <a:p>
            <a:r>
              <a:rPr lang="en-US" dirty="0" smtClean="0"/>
              <a:t>Rule 3</a:t>
            </a:r>
            <a:r>
              <a:rPr lang="en-US" sz="2000" dirty="0" smtClean="0"/>
              <a:t>: time to reconfigure should be less then 1 hour. All customers and business partners should be informed via corporate website or PUSH-messages </a:t>
            </a:r>
            <a:r>
              <a:rPr lang="en-US" sz="2000" dirty="0"/>
              <a:t>about temporary </a:t>
            </a:r>
            <a:r>
              <a:rPr lang="en-US" sz="2000" dirty="0" smtClean="0"/>
              <a:t>unavailability.</a:t>
            </a:r>
            <a:r>
              <a:rPr lang="en-US" dirty="0" smtClean="0"/>
              <a:t> </a:t>
            </a:r>
          </a:p>
          <a:p>
            <a:r>
              <a:rPr lang="en-US" dirty="0" smtClean="0"/>
              <a:t>Rule 4</a:t>
            </a:r>
            <a:r>
              <a:rPr lang="en-US" sz="2000" dirty="0" smtClean="0"/>
              <a:t>: </a:t>
            </a:r>
            <a:r>
              <a:rPr lang="en-US" sz="2000" dirty="0"/>
              <a:t>a support team should recovery normal state of </a:t>
            </a:r>
            <a:r>
              <a:rPr lang="en-US" sz="2000" dirty="0" smtClean="0"/>
              <a:t>database storage with </a:t>
            </a:r>
            <a:r>
              <a:rPr lang="en-US" sz="2000" dirty="0"/>
              <a:t>highest priority and the all IT Team should work with this issue</a:t>
            </a:r>
            <a:r>
              <a:rPr lang="en-US" sz="2000" dirty="0" smtClean="0"/>
              <a:t>. </a:t>
            </a:r>
          </a:p>
          <a:p>
            <a:r>
              <a:rPr lang="en-US" dirty="0" smtClean="0"/>
              <a:t>Rule 5</a:t>
            </a:r>
            <a:r>
              <a:rPr lang="en-US" sz="2000" dirty="0" smtClean="0"/>
              <a:t>: those steps should be executed while testing regularly not less then once a year. The test result should be sent to security engineer who has responsibility to check data storage availability.  </a:t>
            </a:r>
            <a:endParaRPr lang="en-US" sz="2000" dirty="0"/>
          </a:p>
          <a:p>
            <a:endParaRPr lang="ru-RU" dirty="0"/>
          </a:p>
        </p:txBody>
      </p:sp>
    </p:spTree>
    <p:extLst>
      <p:ext uri="{BB962C8B-B14F-4D97-AF65-F5344CB8AC3E}">
        <p14:creationId xmlns:p14="http://schemas.microsoft.com/office/powerpoint/2010/main" val="2082159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solidFill>
                  <a:srgbClr val="FF0000"/>
                </a:solidFill>
              </a:rPr>
              <a:t>Disaster recovery plan.</a:t>
            </a:r>
            <a:br>
              <a:rPr lang="en-US" dirty="0" smtClean="0">
                <a:solidFill>
                  <a:srgbClr val="FF0000"/>
                </a:solidFill>
              </a:rPr>
            </a:br>
            <a:r>
              <a:rPr lang="en-US" dirty="0" smtClean="0">
                <a:solidFill>
                  <a:srgbClr val="FF0000"/>
                </a:solidFill>
              </a:rPr>
              <a:t>Corporate network layer.</a:t>
            </a:r>
            <a:endParaRPr lang="ru-RU" dirty="0"/>
          </a:p>
        </p:txBody>
      </p:sp>
      <p:sp>
        <p:nvSpPr>
          <p:cNvPr id="3" name="Объект 2"/>
          <p:cNvSpPr>
            <a:spLocks noGrp="1"/>
          </p:cNvSpPr>
          <p:nvPr>
            <p:ph idx="1"/>
          </p:nvPr>
        </p:nvSpPr>
        <p:spPr/>
        <p:txBody>
          <a:bodyPr/>
          <a:lstStyle/>
          <a:p>
            <a:r>
              <a:rPr lang="en-US" dirty="0" smtClean="0"/>
              <a:t>Rule 1</a:t>
            </a:r>
            <a:r>
              <a:rPr lang="en-US" sz="2000" dirty="0" smtClean="0"/>
              <a:t>: in case that an enterprise has more than one network services suppliers and the lead supplier informed support team that it has problem with connection, IT support team should call to different supplier and request it to turn on another connection</a:t>
            </a:r>
          </a:p>
          <a:p>
            <a:r>
              <a:rPr lang="en-US" dirty="0" smtClean="0"/>
              <a:t>Rule</a:t>
            </a:r>
            <a:r>
              <a:rPr lang="en-US" sz="2000" dirty="0" smtClean="0"/>
              <a:t> </a:t>
            </a:r>
            <a:r>
              <a:rPr lang="en-US" dirty="0" smtClean="0"/>
              <a:t>2</a:t>
            </a:r>
            <a:r>
              <a:rPr lang="en-US" sz="2000" dirty="0" smtClean="0"/>
              <a:t>: </a:t>
            </a:r>
            <a:r>
              <a:rPr lang="en-US" sz="2000" dirty="0" smtClean="0"/>
              <a:t>time to reconfigure should be less then 1 hour. All customers and business partners should be informed if it is possible.</a:t>
            </a:r>
          </a:p>
          <a:p>
            <a:r>
              <a:rPr lang="en-US" dirty="0" smtClean="0"/>
              <a:t>Rule 3</a:t>
            </a:r>
            <a:r>
              <a:rPr lang="en-US" sz="2000" dirty="0" smtClean="0"/>
              <a:t>: after main connection will be recovered, the support team should be check how works all business applications and critical business applications and informed CEO, Heads of departments and security engineer </a:t>
            </a:r>
            <a:r>
              <a:rPr lang="en-US" sz="2000" dirty="0"/>
              <a:t>who has responsibility to </a:t>
            </a:r>
            <a:r>
              <a:rPr lang="en-US" sz="2000" dirty="0" smtClean="0"/>
              <a:t>check network availability about health of main connection.</a:t>
            </a:r>
          </a:p>
          <a:p>
            <a:r>
              <a:rPr lang="en-US" dirty="0" smtClean="0"/>
              <a:t>Rule 4</a:t>
            </a:r>
            <a:r>
              <a:rPr lang="en-US" sz="2000" dirty="0" smtClean="0"/>
              <a:t>: after main connection will be restored, the employee who</a:t>
            </a:r>
            <a:r>
              <a:rPr lang="en-US" sz="2000" dirty="0" smtClean="0"/>
              <a:t> has responsibility sending critical reports should check weather about last transmission and  inform security engineer who has responsibility to check how to work critical applications about result.</a:t>
            </a:r>
            <a:endParaRPr lang="ru-RU" sz="2000" dirty="0"/>
          </a:p>
        </p:txBody>
      </p:sp>
    </p:spTree>
    <p:extLst>
      <p:ext uri="{BB962C8B-B14F-4D97-AF65-F5344CB8AC3E}">
        <p14:creationId xmlns:p14="http://schemas.microsoft.com/office/powerpoint/2010/main" val="1784091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39762" y="2616262"/>
            <a:ext cx="3909275" cy="1015663"/>
          </a:xfrm>
          <a:prstGeom prst="rect">
            <a:avLst/>
          </a:prstGeom>
        </p:spPr>
        <p:txBody>
          <a:bodyPr wrap="none">
            <a:spAutoFit/>
          </a:bodyPr>
          <a:lstStyle/>
          <a:p>
            <a:pPr algn="ctr"/>
            <a:r>
              <a:rPr lang="en-US" sz="6000" dirty="0"/>
              <a:t>THANK YOU</a:t>
            </a:r>
            <a:endParaRPr lang="ru-RU" sz="6000" dirty="0"/>
          </a:p>
        </p:txBody>
      </p:sp>
    </p:spTree>
    <p:extLst>
      <p:ext uri="{BB962C8B-B14F-4D97-AF65-F5344CB8AC3E}">
        <p14:creationId xmlns:p14="http://schemas.microsoft.com/office/powerpoint/2010/main" val="262368621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706</Words>
  <Application>Microsoft Office PowerPoint</Application>
  <PresentationFormat>Широкоэкранный</PresentationFormat>
  <Paragraphs>31</Paragraphs>
  <Slides>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8</vt:i4>
      </vt:variant>
    </vt:vector>
  </HeadingPairs>
  <TitlesOfParts>
    <vt:vector size="13" baseType="lpstr">
      <vt:lpstr>Arial</vt:lpstr>
      <vt:lpstr>Arial Rounded MT Bold</vt:lpstr>
      <vt:lpstr>Calibri</vt:lpstr>
      <vt:lpstr>Calibri Light</vt:lpstr>
      <vt:lpstr>Тема Office</vt:lpstr>
      <vt:lpstr>Cybersecurity Policy</vt:lpstr>
      <vt:lpstr>Disaster recovery plan Overview</vt:lpstr>
      <vt:lpstr>Disaster recovery plan Layers overview</vt:lpstr>
      <vt:lpstr>Disaster recovery plan Physical access layer</vt:lpstr>
      <vt:lpstr>Disaster recovery plan. Critical business applications and reporting layer </vt:lpstr>
      <vt:lpstr>Disaster recovery plan. Data storage layer.</vt:lpstr>
      <vt:lpstr>Disaster recovery plan. Corporate network layer.</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Policy</dc:title>
  <dc:creator>Денис Денис</dc:creator>
  <cp:lastModifiedBy>Денис Денис</cp:lastModifiedBy>
  <cp:revision>49</cp:revision>
  <dcterms:created xsi:type="dcterms:W3CDTF">2022-10-05T06:57:40Z</dcterms:created>
  <dcterms:modified xsi:type="dcterms:W3CDTF">2022-10-05T09:47:08Z</dcterms:modified>
</cp:coreProperties>
</file>