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985000" cy="9271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0">
          <p15:clr>
            <a:srgbClr val="000000"/>
          </p15:clr>
        </p15:guide>
        <p15:guide id="2" pos="2200">
          <p15:clr>
            <a:srgbClr val="000000"/>
          </p15:clr>
        </p15:guide>
      </p15:notesGuideLst>
    </p:ext>
    <p:ext uri="http://customooxmlschemas.google.com/">
      <go:slidesCustomData xmlns:go="http://customooxmlschemas.google.com/" r:id="rId28" roundtripDataSignature="AMtx7mhlq9AsucqAiGfNHmGLrA8pp4a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0" orient="horz"/>
        <p:guide pos="220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27363" cy="4635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56050" y="0"/>
            <a:ext cx="3027363"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74750" y="695325"/>
            <a:ext cx="4635500" cy="3476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8500" y="4403725"/>
            <a:ext cx="5588000" cy="417195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05863"/>
            <a:ext cx="3027363" cy="4635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56050" y="8805863"/>
            <a:ext cx="3027363" cy="4635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98500" y="4403725"/>
            <a:ext cx="5588000" cy="417195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We are Team 6 and this is our final product presentation for an Infection control system. In this presentation we will talk about our implementation and take you through the features of our project. But first we will introduce ourselves. </a:t>
            </a:r>
            <a:endParaRPr/>
          </a:p>
          <a:p>
            <a:pPr indent="0" lvl="0" marL="0" rtl="0" algn="l">
              <a:spcBef>
                <a:spcPts val="1200"/>
              </a:spcBef>
              <a:spcAft>
                <a:spcPts val="0"/>
              </a:spcAft>
              <a:buNone/>
            </a:pPr>
            <a:r>
              <a:t/>
            </a:r>
            <a:endParaRPr/>
          </a:p>
        </p:txBody>
      </p:sp>
      <p:sp>
        <p:nvSpPr>
          <p:cNvPr id="37" name="Google Shape;37;p1:notes"/>
          <p:cNvSpPr/>
          <p:nvPr>
            <p:ph idx="2" type="sldImg"/>
          </p:nvPr>
        </p:nvSpPr>
        <p:spPr>
          <a:xfrm>
            <a:off x="117475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d102ccc6_3_6: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d102ccc6_3_6: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GB" sz="1100"/>
              <a:t>In the beginning the website was comprised of five pages: Our Work, Employees, Statistics, Map and Contact. Although we kept most of the pages as I planned them initially, there were also some changes made. For example, the Map page was supposed to display the plan of the building and each hand sanitizer in the building would have been shown onto the map so that the visitor can have a visual experience in order to understand better how these dispensers actually work on the ground. However, we decided that static pictures are too plain and therefore don’t add enough valuable information to our website, only clutter the navigation bar.</a:t>
            </a:r>
            <a:endParaRPr/>
          </a:p>
        </p:txBody>
      </p:sp>
      <p:sp>
        <p:nvSpPr>
          <p:cNvPr id="118" name="Google Shape;118;gc6d102ccc6_3_6: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72dee011_1_2: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72dee011_1_2: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sz="1100">
                <a:latin typeface="Arial"/>
                <a:ea typeface="Arial"/>
                <a:cs typeface="Arial"/>
                <a:sym typeface="Arial"/>
              </a:rPr>
              <a:t>I wanted the design to be calm and easy to work with, so I chose a classic navigation bar with a number of buttons, each displaying a different page. In this way, all the information is split and kept in one page with a suggestive title.</a:t>
            </a:r>
            <a:endParaRPr sz="1100">
              <a:latin typeface="Arial"/>
              <a:ea typeface="Arial"/>
              <a:cs typeface="Arial"/>
              <a:sym typeface="Arial"/>
            </a:endParaRPr>
          </a:p>
          <a:p>
            <a:pPr indent="0" lvl="0" marL="0" rtl="0" algn="l">
              <a:spcBef>
                <a:spcPts val="1200"/>
              </a:spcBef>
              <a:spcAft>
                <a:spcPts val="0"/>
              </a:spcAft>
              <a:buNone/>
            </a:pPr>
            <a:r>
              <a:rPr i="1" lang="en-GB" sz="1100"/>
              <a:t>Our work</a:t>
            </a:r>
            <a:r>
              <a:rPr lang="en-GB" sz="1100"/>
              <a:t> page is where all the aspects of our project are briefly discussed, so that any visitor understands its components and its purpose</a:t>
            </a:r>
            <a:endParaRPr/>
          </a:p>
        </p:txBody>
      </p:sp>
      <p:sp>
        <p:nvSpPr>
          <p:cNvPr id="128" name="Google Shape;128;gc372dee011_1_2: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372dee011_1_32: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372dee011_1_32: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i="1" lang="en-GB" sz="1100">
                <a:latin typeface="Arial"/>
                <a:ea typeface="Arial"/>
                <a:cs typeface="Arial"/>
                <a:sym typeface="Arial"/>
              </a:rPr>
              <a:t>Employees</a:t>
            </a:r>
            <a:r>
              <a:rPr lang="en-GB" sz="1100">
                <a:latin typeface="Arial"/>
                <a:ea typeface="Arial"/>
                <a:cs typeface="Arial"/>
                <a:sym typeface="Arial"/>
              </a:rPr>
              <a:t> page hosts a search bar and a filter for a quick overview of the company’s employees and a graph showing the number of times each of them used a hand sanitizer in a day.</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138" name="Google Shape;138;gc372dee011_1_32: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372dee011_1_16: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372dee011_1_16: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i="1" lang="en-GB" sz="1100">
                <a:latin typeface="Arial"/>
                <a:ea typeface="Arial"/>
                <a:cs typeface="Arial"/>
                <a:sym typeface="Arial"/>
              </a:rPr>
              <a:t>Statistics</a:t>
            </a:r>
            <a:r>
              <a:rPr lang="en-GB" sz="1100">
                <a:latin typeface="Arial"/>
                <a:ea typeface="Arial"/>
                <a:cs typeface="Arial"/>
                <a:sym typeface="Arial"/>
              </a:rPr>
              <a:t> is the page that displays the graphs which illustrate different data about the use of the hand sanitizers in the building.</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i="1" lang="en-GB" sz="1100">
                <a:latin typeface="Arial"/>
                <a:ea typeface="Arial"/>
                <a:cs typeface="Arial"/>
                <a:sym typeface="Arial"/>
              </a:rPr>
              <a:t>Contact</a:t>
            </a:r>
            <a:r>
              <a:rPr lang="en-GB" sz="1100">
                <a:latin typeface="Arial"/>
                <a:ea typeface="Arial"/>
                <a:cs typeface="Arial"/>
                <a:sym typeface="Arial"/>
              </a:rPr>
              <a:t> page is where any visitor can get in touch with the company for any kind of information by completing and sending a contact form.</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150" name="Google Shape;150;gc372dee011_1_16: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886ac6667_0_6: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886ac6667_0_6: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GB"/>
              <a:t>This is the view of the Admin page, although it’s named as ‘admin page’, it actually provides a 0 IT knowledge way for the user to view the database.</a:t>
            </a:r>
            <a:endParaRPr/>
          </a:p>
          <a:p>
            <a:pPr indent="0" lvl="0" marL="0" rtl="0" algn="l">
              <a:spcBef>
                <a:spcPts val="0"/>
              </a:spcBef>
              <a:spcAft>
                <a:spcPts val="0"/>
              </a:spcAft>
              <a:buClr>
                <a:schemeClr val="dk1"/>
              </a:buClr>
              <a:buSzPts val="1100"/>
              <a:buFont typeface="Arial"/>
              <a:buNone/>
            </a:pPr>
            <a:r>
              <a:rPr lang="en-GB"/>
              <a:t>It implements some basic function as add and deletes on it, even manual modification is usually not needed in our system, we still provide an alternative way for insurance.</a:t>
            </a:r>
            <a:endParaRPr/>
          </a:p>
          <a:p>
            <a:pPr indent="0" lvl="0" marL="0" rtl="0" algn="l">
              <a:spcBef>
                <a:spcPts val="0"/>
              </a:spcBef>
              <a:spcAft>
                <a:spcPts val="0"/>
              </a:spcAft>
              <a:buNone/>
            </a:pPr>
            <a:r>
              <a:rPr lang="en-GB"/>
              <a:t>Basically, the purpose of this page is to reduce the operation difficulty for our customers.</a:t>
            </a:r>
            <a:endParaRPr/>
          </a:p>
        </p:txBody>
      </p:sp>
      <p:sp>
        <p:nvSpPr>
          <p:cNvPr id="161" name="Google Shape;161;gc886ac6667_0_6: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372dee011_12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372dee011_12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GB"/>
              <a:t>A login system is one of the most basic ways to secure a website from unauthorized access. Information on our website is open to the public by default. We still implement a login page since it needs to limit that only ‘admin’ can modify the database from the website. </a:t>
            </a:r>
            <a:endParaRPr/>
          </a:p>
          <a:p>
            <a:pPr indent="0" lvl="0" marL="0" rtl="0" algn="l">
              <a:spcBef>
                <a:spcPts val="0"/>
              </a:spcBef>
              <a:spcAft>
                <a:spcPts val="0"/>
              </a:spcAft>
              <a:buNone/>
            </a:pPr>
            <a:r>
              <a:rPr lang="en-GB"/>
              <a:t>Therefore, We also implement SHA3_512 to protect our admin’s login information for more complete security.</a:t>
            </a:r>
            <a:endParaRPr/>
          </a:p>
        </p:txBody>
      </p:sp>
      <p:sp>
        <p:nvSpPr>
          <p:cNvPr id="170" name="Google Shape;170;gc372dee011_12_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d102ccc6_1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d102ccc6_1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The page is provided with a list of all users in the database which it uses to generate an entry for every user matching the input search conditions. Which is blank on the initial page load so all users are generated.</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Name search checks if any substring of the user name matches the search input.</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Department filter checks if the user department matches the filtered department.</a:t>
            </a:r>
            <a:endParaRPr>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178" name="Google Shape;178;gc6d102ccc6_1_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6d102ccc6_1_6: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6d102ccc6_1_6: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New images are generated by the server based on the data about scans in the database using python scripts which in turn utilize Matplotlib to generate different graphs.</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This is done so the website would not be vulnerable to denial-of-service attacks if malicious users were to be able to request the server to generate new images each time a user requested them. In addition to this, it is done so a user would have a nicer experience and not have to wait for the server to execute code before a page with graphs can be loaded.</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This does come with a downside though which would be that depending on how often the server has been set up to regenerate the images their information could sometimes be out of date.</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To avoid the browser caching images, the website checks timestamps of when the image was generated to ensure it is using the latest one available. Otherwise, an out of date image could be displayed. </a:t>
            </a:r>
            <a:endParaRPr>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Verdana"/>
                <a:ea typeface="Verdana"/>
                <a:cs typeface="Verdana"/>
                <a:sym typeface="Verdana"/>
              </a:rPr>
              <a:t>The webpages that include graphs are set to refresh every 60 seconds to guarantee the user is looking at the latest version of the webpage.</a:t>
            </a:r>
            <a:endParaRPr>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
        <p:nvSpPr>
          <p:cNvPr id="189" name="Google Shape;189;gc6d102ccc6_1_6: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86986c386_0_9: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86986c386_0_9: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latin typeface="Comic Sans MS"/>
                <a:ea typeface="Comic Sans MS"/>
                <a:cs typeface="Comic Sans MS"/>
                <a:sym typeface="Comic Sans MS"/>
              </a:rPr>
              <a:t>Hosting is one of the most important parts of the Hand Hygiene Monitoring System. The reason why it’s important is related to the product requirement, which is the ability to serve as a 24/7 quick up-to-date system. There are several trustworthy hosting platforms, like Google Cloud, Amazon Web Service and Microsoft Azure. These platforms enable the system to have unlimited global scale. By that it means, we are able to scale up the system globally without any worry for hardware issue. The system will also have closer infrastructure to the end user, which really gives a huge boost to the system. Furthermore, the system can be more secure with the great security features provided by them. Our system can be fully managed by these platform and we are able to focus more on the system to provide the best available service from us.</a:t>
            </a:r>
            <a:endParaRPr>
              <a:latin typeface="Comic Sans MS"/>
              <a:ea typeface="Comic Sans MS"/>
              <a:cs typeface="Comic Sans MS"/>
              <a:sym typeface="Comic Sans MS"/>
            </a:endParaRPr>
          </a:p>
          <a:p>
            <a:pPr indent="0" lvl="0" marL="0" rtl="0" algn="l">
              <a:spcBef>
                <a:spcPts val="1200"/>
              </a:spcBef>
              <a:spcAft>
                <a:spcPts val="0"/>
              </a:spcAft>
              <a:buNone/>
            </a:pPr>
            <a:r>
              <a:t/>
            </a:r>
            <a:endParaRPr/>
          </a:p>
        </p:txBody>
      </p:sp>
      <p:sp>
        <p:nvSpPr>
          <p:cNvPr id="196" name="Google Shape;196;gc86986c386_0_9: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886ac6667_0_12: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886ac6667_0_12: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GB"/>
              <a:t>W</a:t>
            </a:r>
            <a:r>
              <a:rPr lang="en-GB"/>
              <a:t>e are confident that we did not work up to our full potential concerning Project Management and that some mistakes and errors were in our control and slowed our progress. Such as the forgetfulness to update Jira. Our communication was hindered by only being online through Zoom. If we had the opportunity to get to know each other more by communicating in person, we would have had less trouble with people not showing up to meetings or updating Jira.  On the bright side, the skills we have gained through only online communication will come in handy in future job prospects. As well as, online meetings allowed us to have more extended conversations about the project that otherwise we could have had since now most students have more free time. </a:t>
            </a:r>
            <a:endParaRPr/>
          </a:p>
          <a:p>
            <a:pPr indent="0" lvl="0" marL="0" rtl="0" algn="l">
              <a:lnSpc>
                <a:spcPct val="115000"/>
              </a:lnSpc>
              <a:spcBef>
                <a:spcPts val="1200"/>
              </a:spcBef>
              <a:spcAft>
                <a:spcPts val="0"/>
              </a:spcAft>
              <a:buNone/>
            </a:pPr>
            <a:r>
              <a:rPr lang="en-GB"/>
              <a:t>And as you can see I the Cumulative flow diagram, by not updating Jira in the Winter break, it looks like we didn’t make any progress, but I can assure you that we did.</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206" name="Google Shape;206;gc886ac6667_0_12: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c7693b039a_2_7: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The Project's goal was to implement a hand hygiene monitoring system that could modernise old school tracking systems with pen and paper.</a:t>
            </a:r>
            <a:endParaRPr/>
          </a:p>
          <a:p>
            <a:pPr indent="0" lvl="0" marL="0" rtl="0" algn="l">
              <a:lnSpc>
                <a:spcPct val="115000"/>
              </a:lnSpc>
              <a:spcBef>
                <a:spcPts val="1200"/>
              </a:spcBef>
              <a:spcAft>
                <a:spcPts val="0"/>
              </a:spcAft>
              <a:buClr>
                <a:schemeClr val="dk1"/>
              </a:buClr>
              <a:buSzPts val="1100"/>
              <a:buFont typeface="Arial"/>
              <a:buNone/>
            </a:pPr>
            <a:r>
              <a:rPr lang="en-GB"/>
              <a:t>Our plan from the get-go was to have the client scan their RFID badge and store the data into a database hosted on a server. Then, give the admin the option to view the data in a visually pleasing way on our website, where we would query the data and generate graphs.</a:t>
            </a:r>
            <a:endParaRPr/>
          </a:p>
          <a:p>
            <a:pPr indent="0" lvl="0" marL="0" rtl="0" algn="l">
              <a:spcBef>
                <a:spcPts val="1200"/>
              </a:spcBef>
              <a:spcAft>
                <a:spcPts val="0"/>
              </a:spcAft>
              <a:buNone/>
            </a:pPr>
            <a:r>
              <a:t/>
            </a:r>
            <a:endParaRPr/>
          </a:p>
        </p:txBody>
      </p:sp>
      <p:sp>
        <p:nvSpPr>
          <p:cNvPr id="43" name="Google Shape;43;gc7693b039a_2_7: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886ac6667_0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886ac6667_0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latin typeface="Verdana"/>
                <a:ea typeface="Verdana"/>
                <a:cs typeface="Verdana"/>
                <a:sym typeface="Verdana"/>
              </a:rPr>
              <a:t>To close out our presentation, here are a few things that we didn’t manage to do in our Final Product but would be a great addition in the future.</a:t>
            </a:r>
            <a:endParaRPr>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lang="en-GB">
                <a:latin typeface="Verdana"/>
                <a:ea typeface="Verdana"/>
                <a:cs typeface="Verdana"/>
                <a:sym typeface="Verdana"/>
              </a:rPr>
              <a:t>We wanted to host the database on a server, but since most good hosting services cost money in the end we hosted in locally.</a:t>
            </a:r>
            <a:endParaRPr>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rPr lang="en-GB">
                <a:latin typeface="Verdana"/>
                <a:ea typeface="Verdana"/>
                <a:cs typeface="Verdana"/>
                <a:sym typeface="Verdana"/>
              </a:rPr>
              <a:t>Also, the disadvantage of working remotely caused problems in implementing :))the Hardware part. For this we would need an RFID reader, Python capable hardware like a Raspberry Pi or Arduino and Wi-Fi capability such as the one included in the Raspberry Pi 3.</a:t>
            </a:r>
            <a:endParaRPr>
              <a:latin typeface="Verdana"/>
              <a:ea typeface="Verdana"/>
              <a:cs typeface="Verdana"/>
              <a:sym typeface="Verdana"/>
            </a:endParaRPr>
          </a:p>
          <a:p>
            <a:pPr indent="0" lvl="0" marL="0" rtl="0" algn="l">
              <a:lnSpc>
                <a:spcPct val="115000"/>
              </a:lnSpc>
              <a:spcBef>
                <a:spcPts val="120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latin typeface="Verdana"/>
                <a:ea typeface="Verdana"/>
                <a:cs typeface="Verdana"/>
                <a:sym typeface="Verdana"/>
              </a:rPr>
              <a:t>Individual hand hygiene opportunities and location tracking using machine vision utilizing cameras, AI and additional RFID readers. This system would be used in accordance with the 5 moments for hand hygiene described by the WHO.</a:t>
            </a:r>
            <a:endParaRPr>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GB">
                <a:latin typeface="Verdana"/>
                <a:ea typeface="Verdana"/>
                <a:cs typeface="Verdana"/>
                <a:sym typeface="Verdana"/>
              </a:rPr>
              <a:t>These systems would let us collect enough data that we would be able to calculate an accurate hand hygiene compliance score that we could give out per zone and even per individual more accurately. Once provided the hand hygiene score a heat map of the building can be provided where different hygiene levels can more easily be displayed and viewed.</a:t>
            </a:r>
            <a:endParaRPr/>
          </a:p>
        </p:txBody>
      </p:sp>
      <p:sp>
        <p:nvSpPr>
          <p:cNvPr id="214" name="Google Shape;214;gc886ac6667_0_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9f8d36e1d_12_1: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9f8d36e1d_12_1: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g79f8d36e1d_12_1: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98500" y="4403725"/>
            <a:ext cx="5588000" cy="417195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To do this, we divided the Project into five large parts. The database, Machine Learning and Graphs implemented using Python. The Website and Server Graph Generation, that use HTML, CSS, JavaScript and PHP. To keep track of our tasks and issues, we used the Agile methodology and Jira. We will talk more about project management towards the end of the presentation.</a:t>
            </a:r>
            <a:endParaRPr/>
          </a:p>
          <a:p>
            <a:pPr indent="0" lvl="0" marL="0" rtl="0" algn="l">
              <a:spcBef>
                <a:spcPts val="1200"/>
              </a:spcBef>
              <a:spcAft>
                <a:spcPts val="0"/>
              </a:spcAft>
              <a:buNone/>
            </a:pPr>
            <a:r>
              <a:t/>
            </a:r>
            <a:endParaRPr/>
          </a:p>
        </p:txBody>
      </p:sp>
      <p:sp>
        <p:nvSpPr>
          <p:cNvPr id="52" name="Google Shape;52;p2:notes"/>
          <p:cNvSpPr/>
          <p:nvPr>
            <p:ph idx="2" type="sldImg"/>
          </p:nvPr>
        </p:nvSpPr>
        <p:spPr>
          <a:xfrm>
            <a:off x="1174750" y="695325"/>
            <a:ext cx="4635500"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7693b039a_2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So firstly the database since it is the backbone of our website and graph generation. The database consists of 5 tables. The admin table that lets admins log into our website, the passwords are encrypted for safety using hashing. The form table that allows anyone using the website to submit a concern. The Users table, specifically their name, RFID tag and department. The reader's table or antibacterial dispensers, their location, floor when they were last refilled, and percentage full, as this would help monitor when they have to be refilled. Finally, Dispenser uses or scans, that include when and who used it. We thought this implementation would be useful as it has all the essential information for making a Hand Hygiene Monitoring System. Since it Is in Third Normal Form, it would also allow for easy additions in the future specific to the scenario. So, to sum up, when a User uses one of the readers, the result gets saved in the scans table. With the given information, we made visually appealing graphs and machine learning models that administrators could analyse through our website.</a:t>
            </a:r>
            <a:endParaRPr/>
          </a:p>
          <a:p>
            <a:pPr indent="0" lvl="0" marL="0" rtl="0" algn="l">
              <a:spcBef>
                <a:spcPts val="1200"/>
              </a:spcBef>
              <a:spcAft>
                <a:spcPts val="0"/>
              </a:spcAft>
              <a:buNone/>
            </a:pPr>
            <a:r>
              <a:t/>
            </a:r>
            <a:endParaRPr/>
          </a:p>
        </p:txBody>
      </p:sp>
      <p:sp>
        <p:nvSpPr>
          <p:cNvPr id="64" name="Google Shape;64;gc7693b039a_2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372dee011_9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73" name="Google Shape;73;gc372dee011_9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There are many ways to visualise the data that is stored within the database and using python we created a few graphs in 3 different formats, examples of some of them can be seen here.</a:t>
            </a:r>
            <a:endParaRPr/>
          </a:p>
          <a:p>
            <a:pPr indent="0" lvl="0" marL="0" rtl="0" algn="l">
              <a:lnSpc>
                <a:spcPct val="115000"/>
              </a:lnSpc>
              <a:spcBef>
                <a:spcPts val="1200"/>
              </a:spcBef>
              <a:spcAft>
                <a:spcPts val="0"/>
              </a:spcAft>
              <a:buClr>
                <a:schemeClr val="dk1"/>
              </a:buClr>
              <a:buSzPts val="1100"/>
              <a:buFont typeface="Arial"/>
              <a:buNone/>
            </a:pPr>
            <a:r>
              <a:rPr lang="en-GB"/>
              <a:t>Currently we have used 5 main </a:t>
            </a:r>
            <a:r>
              <a:rPr lang="en-GB"/>
              <a:t>data points</a:t>
            </a:r>
            <a:r>
              <a:rPr lang="en-GB"/>
              <a:t> for our graphs, and whilst they aren’t an exhaustive list of the </a:t>
            </a:r>
            <a:r>
              <a:rPr lang="en-GB"/>
              <a:t>data points</a:t>
            </a:r>
            <a:r>
              <a:rPr lang="en-GB"/>
              <a:t> that can retrieved from the data set, these are examples of what graphs can be created.</a:t>
            </a:r>
            <a:endParaRPr/>
          </a:p>
          <a:p>
            <a:pPr indent="0" lvl="0" marL="0" rtl="0" algn="l">
              <a:spcBef>
                <a:spcPts val="1200"/>
              </a:spcBef>
              <a:spcAft>
                <a:spcPts val="0"/>
              </a:spcAft>
              <a:buNone/>
            </a:pPr>
            <a:r>
              <a:t/>
            </a:r>
            <a:endParaRPr/>
          </a:p>
        </p:txBody>
      </p:sp>
      <p:sp>
        <p:nvSpPr>
          <p:cNvPr id="74" name="Google Shape;74;gc372dee011_9_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d102ccc6_3_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d102ccc6_3_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Machine learning is an important part in our project. It allows us to identify any patterns or trends in seemingly arbitrary data. Machine learning turns data into useful information.</a:t>
            </a:r>
            <a:endParaRPr/>
          </a:p>
          <a:p>
            <a:pPr indent="0" lvl="0" marL="0" rtl="0" algn="l">
              <a:lnSpc>
                <a:spcPct val="115000"/>
              </a:lnSpc>
              <a:spcBef>
                <a:spcPts val="1200"/>
              </a:spcBef>
              <a:spcAft>
                <a:spcPts val="0"/>
              </a:spcAft>
              <a:buClr>
                <a:schemeClr val="dk1"/>
              </a:buClr>
              <a:buSzPts val="1100"/>
              <a:buFont typeface="Arial"/>
              <a:buNone/>
            </a:pPr>
            <a:r>
              <a:rPr lang="en-GB"/>
              <a:t>To visualise the data, we use a scatter diagram. However, by looking at the scatter plots we can’t see any clear trends. This is an ideal instance to utilise K-Means clustering algorithm.</a:t>
            </a:r>
            <a:endParaRPr/>
          </a:p>
          <a:p>
            <a:pPr indent="0" lvl="0" marL="0" rtl="0" algn="l">
              <a:spcBef>
                <a:spcPts val="1200"/>
              </a:spcBef>
              <a:spcAft>
                <a:spcPts val="0"/>
              </a:spcAft>
              <a:buNone/>
            </a:pPr>
            <a:r>
              <a:t/>
            </a:r>
            <a:endParaRPr/>
          </a:p>
        </p:txBody>
      </p:sp>
      <p:sp>
        <p:nvSpPr>
          <p:cNvPr id="84" name="Google Shape;84;gc6d102ccc6_3_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580c5ed5_0_2: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91" name="Google Shape;91;gc8580c5ed5_0_2: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K-Means is a type of unsupervised learning algorithm that segments data that perform in a similar manner into subgroups. These groups are known as clusters.</a:t>
            </a:r>
            <a:endParaRPr/>
          </a:p>
          <a:p>
            <a:pPr indent="0" lvl="0" marL="0" rtl="0" algn="l">
              <a:lnSpc>
                <a:spcPct val="115000"/>
              </a:lnSpc>
              <a:spcBef>
                <a:spcPts val="1200"/>
              </a:spcBef>
              <a:spcAft>
                <a:spcPts val="0"/>
              </a:spcAft>
              <a:buClr>
                <a:schemeClr val="dk1"/>
              </a:buClr>
              <a:buSzPts val="1100"/>
              <a:buFont typeface="Arial"/>
              <a:buNone/>
            </a:pPr>
            <a:r>
              <a:rPr lang="en-GB"/>
              <a:t>When the number of clusters are inputted, the algorithm clusters the data accordingly. The clusters are then colour coded on the scatter diagram for ease of viewing.</a:t>
            </a:r>
            <a:endParaRPr/>
          </a:p>
          <a:p>
            <a:pPr indent="0" lvl="0" marL="0" rtl="0" algn="l">
              <a:spcBef>
                <a:spcPts val="1200"/>
              </a:spcBef>
              <a:spcAft>
                <a:spcPts val="0"/>
              </a:spcAft>
              <a:buNone/>
            </a:pPr>
            <a:r>
              <a:t/>
            </a:r>
            <a:endParaRPr/>
          </a:p>
        </p:txBody>
      </p:sp>
      <p:sp>
        <p:nvSpPr>
          <p:cNvPr id="92" name="Google Shape;92;gc8580c5ed5_0_2: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8580c5ed5_0_10: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8580c5ed5_0_10: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The number of clusters is known as the K value. One of the problems we had to overcome with K-Means is that the K value has to be designated which is a manual process.</a:t>
            </a:r>
            <a:endParaRPr/>
          </a:p>
          <a:p>
            <a:pPr indent="0" lvl="0" marL="0" rtl="0" algn="l">
              <a:lnSpc>
                <a:spcPct val="115000"/>
              </a:lnSpc>
              <a:spcBef>
                <a:spcPts val="1200"/>
              </a:spcBef>
              <a:spcAft>
                <a:spcPts val="0"/>
              </a:spcAft>
              <a:buClr>
                <a:schemeClr val="dk1"/>
              </a:buClr>
              <a:buSzPts val="1100"/>
              <a:buFont typeface="Arial"/>
              <a:buNone/>
            </a:pPr>
            <a:r>
              <a:rPr lang="en-GB"/>
              <a:t>To combat this, we had to use a system that would automatically decide the K value regardless of the dataset. The solution of this is to use the elbow method. A line graph is drawn from the data and the elbow of the graph is the optimum K value.</a:t>
            </a:r>
            <a:endParaRPr/>
          </a:p>
          <a:p>
            <a:pPr indent="0" lvl="0" marL="0" rtl="0" algn="l">
              <a:spcBef>
                <a:spcPts val="1200"/>
              </a:spcBef>
              <a:spcAft>
                <a:spcPts val="0"/>
              </a:spcAft>
              <a:buNone/>
            </a:pPr>
            <a:r>
              <a:t/>
            </a:r>
            <a:endParaRPr/>
          </a:p>
        </p:txBody>
      </p:sp>
      <p:sp>
        <p:nvSpPr>
          <p:cNvPr id="101" name="Google Shape;101;gc8580c5ed5_0_10: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8580c5ed5_0_17:notes"/>
          <p:cNvSpPr/>
          <p:nvPr>
            <p:ph idx="2" type="sldImg"/>
          </p:nvPr>
        </p:nvSpPr>
        <p:spPr>
          <a:xfrm>
            <a:off x="1174750" y="695325"/>
            <a:ext cx="4635600" cy="34767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8580c5ed5_0_17:notes"/>
          <p:cNvSpPr txBox="1"/>
          <p:nvPr>
            <p:ph idx="1" type="body"/>
          </p:nvPr>
        </p:nvSpPr>
        <p:spPr>
          <a:xfrm>
            <a:off x="698500" y="4403725"/>
            <a:ext cx="5588100" cy="4172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GB"/>
              <a:t>The data in the clusters is then outputted, with this data we can identify particular users in the clusters and perform actions to make any out of place data adhere to an expected standard.</a:t>
            </a:r>
            <a:endParaRPr/>
          </a:p>
          <a:p>
            <a:pPr indent="0" lvl="0" marL="0" rtl="0" algn="l">
              <a:spcBef>
                <a:spcPts val="1200"/>
              </a:spcBef>
              <a:spcAft>
                <a:spcPts val="0"/>
              </a:spcAft>
              <a:buNone/>
            </a:pPr>
            <a:r>
              <a:t/>
            </a:r>
            <a:endParaRPr/>
          </a:p>
        </p:txBody>
      </p:sp>
      <p:sp>
        <p:nvSpPr>
          <p:cNvPr id="109" name="Google Shape;109;gc8580c5ed5_0_17:notes"/>
          <p:cNvSpPr txBox="1"/>
          <p:nvPr>
            <p:ph idx="12" type="sldNum"/>
          </p:nvPr>
        </p:nvSpPr>
        <p:spPr>
          <a:xfrm>
            <a:off x="3956050" y="8805863"/>
            <a:ext cx="3027300" cy="46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r divider slide" showMasterSp="0">
  <p:cSld name="Title or divider slide">
    <p:bg>
      <p:bgPr>
        <a:solidFill>
          <a:schemeClr val="lt1"/>
        </a:solidFill>
      </p:bgPr>
    </p:bg>
    <p:spTree>
      <p:nvGrpSpPr>
        <p:cNvPr id="13" name="Shape 13"/>
        <p:cNvGrpSpPr/>
        <p:nvPr/>
      </p:nvGrpSpPr>
      <p:grpSpPr>
        <a:xfrm>
          <a:off x="0" y="0"/>
          <a:ext cx="0" cy="0"/>
          <a:chOff x="0" y="0"/>
          <a:chExt cx="0" cy="0"/>
        </a:xfrm>
      </p:grpSpPr>
      <p:pic>
        <p:nvPicPr>
          <p:cNvPr id="14" name="Google Shape;14;p6"/>
          <p:cNvPicPr preferRelativeResize="0"/>
          <p:nvPr/>
        </p:nvPicPr>
        <p:blipFill rotWithShape="1">
          <a:blip r:embed="rId2">
            <a:alphaModFix/>
          </a:blip>
          <a:srcRect b="0" l="0" r="0" t="0"/>
          <a:stretch/>
        </p:blipFill>
        <p:spPr>
          <a:xfrm>
            <a:off x="0" y="-27384"/>
            <a:ext cx="9175750" cy="6894513"/>
          </a:xfrm>
          <a:prstGeom prst="rect">
            <a:avLst/>
          </a:prstGeom>
          <a:noFill/>
          <a:ln>
            <a:noFill/>
          </a:ln>
        </p:spPr>
      </p:pic>
      <p:sp>
        <p:nvSpPr>
          <p:cNvPr id="15" name="Google Shape;15;p6"/>
          <p:cNvSpPr txBox="1"/>
          <p:nvPr>
            <p:ph type="ctrTitle"/>
          </p:nvPr>
        </p:nvSpPr>
        <p:spPr>
          <a:xfrm>
            <a:off x="111125" y="1627188"/>
            <a:ext cx="5956300" cy="2451100"/>
          </a:xfrm>
          <a:prstGeom prst="rect">
            <a:avLst/>
          </a:prstGeom>
          <a:solidFill>
            <a:schemeClr val="accent1"/>
          </a:solidFill>
          <a:ln cap="flat" cmpd="sng" w="69850">
            <a:solidFill>
              <a:srgbClr val="FFFFFF"/>
            </a:solidFill>
            <a:prstDash val="solid"/>
            <a:round/>
            <a:headEnd len="sm" w="sm" type="none"/>
            <a:tailEnd len="sm" w="sm" type="none"/>
          </a:ln>
        </p:spPr>
        <p:txBody>
          <a:bodyPr anchorCtr="0" anchor="t" bIns="137150" lIns="274300" spcFirstLastPara="1" rIns="274300" wrap="square" tIns="137150">
            <a:spAutoFit/>
          </a:bodyPr>
          <a:lstStyle>
            <a:lvl1pPr lvl="0" algn="l">
              <a:spcBef>
                <a:spcPts val="0"/>
              </a:spcBef>
              <a:spcAft>
                <a:spcPts val="0"/>
              </a:spcAft>
              <a:buSzPts val="1400"/>
              <a:buNone/>
              <a:defRPr sz="5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 type="body"/>
          </p:nvPr>
        </p:nvSpPr>
        <p:spPr>
          <a:xfrm>
            <a:off x="111125" y="4088253"/>
            <a:ext cx="5952744" cy="646331"/>
          </a:xfrm>
          <a:prstGeom prst="rect">
            <a:avLst/>
          </a:prstGeom>
          <a:noFill/>
          <a:ln>
            <a:noFill/>
          </a:ln>
        </p:spPr>
        <p:txBody>
          <a:bodyPr anchorCtr="0" anchor="t" bIns="137150" lIns="274300" spcFirstLastPara="1" rIns="274300" wrap="square" tIns="137150">
            <a:spAutoFit/>
          </a:bodyPr>
          <a:lstStyle>
            <a:lvl1pPr indent="-228600" lvl="0" marL="457200" algn="l">
              <a:lnSpc>
                <a:spcPct val="100000"/>
              </a:lnSpc>
              <a:spcBef>
                <a:spcPts val="0"/>
              </a:spcBef>
              <a:spcAft>
                <a:spcPts val="0"/>
              </a:spcAft>
              <a:buSzPts val="1400"/>
              <a:buNone/>
              <a:defRPr sz="24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sz="2400">
                <a:solidFill>
                  <a:schemeClr val="lt1"/>
                </a:solidFill>
                <a:latin typeface="Arial"/>
                <a:ea typeface="Arial"/>
                <a:cs typeface="Arial"/>
                <a:sym typeface="Arial"/>
              </a:defRPr>
            </a:lvl2pPr>
            <a:lvl3pPr indent="-350519" lvl="2" marL="1371600" algn="l">
              <a:lnSpc>
                <a:spcPct val="100000"/>
              </a:lnSpc>
              <a:spcBef>
                <a:spcPts val="0"/>
              </a:spcBef>
              <a:spcAft>
                <a:spcPts val="0"/>
              </a:spcAft>
              <a:buSzPts val="1920"/>
              <a:buChar char="▪"/>
              <a:defRPr sz="2400">
                <a:solidFill>
                  <a:schemeClr val="lt1"/>
                </a:solidFill>
                <a:latin typeface="Arial"/>
                <a:ea typeface="Arial"/>
                <a:cs typeface="Arial"/>
                <a:sym typeface="Arial"/>
              </a:defRPr>
            </a:lvl3pPr>
            <a:lvl4pPr indent="-350519" lvl="3" marL="1828800" algn="l">
              <a:lnSpc>
                <a:spcPct val="100000"/>
              </a:lnSpc>
              <a:spcBef>
                <a:spcPts val="0"/>
              </a:spcBef>
              <a:spcAft>
                <a:spcPts val="0"/>
              </a:spcAft>
              <a:buSzPts val="1920"/>
              <a:buChar char="–"/>
              <a:defRPr sz="2400">
                <a:solidFill>
                  <a:schemeClr val="lt1"/>
                </a:solidFill>
                <a:latin typeface="Arial"/>
                <a:ea typeface="Arial"/>
                <a:cs typeface="Arial"/>
                <a:sym typeface="Arial"/>
              </a:defRPr>
            </a:lvl4pPr>
            <a:lvl5pPr indent="-381000" lvl="4" marL="2286000" algn="l">
              <a:lnSpc>
                <a:spcPct val="100000"/>
              </a:lnSpc>
              <a:spcBef>
                <a:spcPts val="0"/>
              </a:spcBef>
              <a:spcAft>
                <a:spcPts val="0"/>
              </a:spcAft>
              <a:buClr>
                <a:schemeClr val="lt1"/>
              </a:buClr>
              <a:buSzPts val="2400"/>
              <a:buFont typeface="Arial"/>
              <a:buChar char="»"/>
              <a:defRPr sz="2400">
                <a:solidFill>
                  <a:schemeClr val="lt1"/>
                </a:solidFill>
                <a:latin typeface="Arial"/>
                <a:ea typeface="Arial"/>
                <a:cs typeface="Arial"/>
                <a:sym typeface="Arial"/>
              </a:defRPr>
            </a:lvl5pPr>
            <a:lvl6pPr indent="-342900" lvl="5" marL="2743200" algn="l">
              <a:spcBef>
                <a:spcPts val="0"/>
              </a:spcBef>
              <a:spcAft>
                <a:spcPts val="0"/>
              </a:spcAft>
              <a:buClr>
                <a:schemeClr val="lt1"/>
              </a:buClr>
              <a:buSzPts val="1800"/>
              <a:buChar char="▪"/>
              <a:defRPr/>
            </a:lvl6pPr>
            <a:lvl7pPr indent="-342900" lvl="6" marL="3200400" algn="l">
              <a:spcBef>
                <a:spcPts val="0"/>
              </a:spcBef>
              <a:spcAft>
                <a:spcPts val="0"/>
              </a:spcAft>
              <a:buClr>
                <a:schemeClr val="lt1"/>
              </a:buClr>
              <a:buSzPts val="1800"/>
              <a:buChar char="▪"/>
              <a:defRPr/>
            </a:lvl7pPr>
            <a:lvl8pPr indent="-342900" lvl="7" marL="3657600" algn="l">
              <a:spcBef>
                <a:spcPts val="0"/>
              </a:spcBef>
              <a:spcAft>
                <a:spcPts val="0"/>
              </a:spcAft>
              <a:buClr>
                <a:schemeClr val="lt1"/>
              </a:buClr>
              <a:buSzPts val="1800"/>
              <a:buChar char="▪"/>
              <a:defRPr/>
            </a:lvl8pPr>
            <a:lvl9pPr indent="-342900" lvl="8" marL="4114800" algn="l">
              <a:spcBef>
                <a:spcPts val="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or full page graph/table"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146050" y="869950"/>
            <a:ext cx="8851900" cy="646331"/>
          </a:xfrm>
          <a:prstGeom prst="rect">
            <a:avLst/>
          </a:prstGeom>
          <a:solidFill>
            <a:schemeClr val="accent3"/>
          </a:solidFill>
          <a:ln>
            <a:noFill/>
          </a:ln>
        </p:spPr>
        <p:txBody>
          <a:bodyPr anchorCtr="0" anchor="t" bIns="45700" lIns="274300" spcFirstLastPara="1" rIns="228600" wrap="square" tIns="13715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 type="body"/>
          </p:nvPr>
        </p:nvSpPr>
        <p:spPr>
          <a:xfrm>
            <a:off x="149225" y="1663700"/>
            <a:ext cx="8839200" cy="5041900"/>
          </a:xfrm>
          <a:prstGeom prst="rect">
            <a:avLst/>
          </a:prstGeom>
          <a:noFill/>
          <a:ln>
            <a:noFill/>
          </a:ln>
        </p:spPr>
        <p:txBody>
          <a:bodyPr anchorCtr="0" anchor="t" bIns="0" lIns="274300" spcFirstLastPara="1" rIns="0" wrap="square" tIns="91425">
            <a:noAutofit/>
          </a:bodyPr>
          <a:lstStyle>
            <a:lvl1pPr indent="-228600" lvl="0" marL="457200" algn="l">
              <a:lnSpc>
                <a:spcPct val="80000"/>
              </a:lnSpc>
              <a:spcBef>
                <a:spcPts val="0"/>
              </a:spcBef>
              <a:spcAft>
                <a:spcPts val="0"/>
              </a:spcAft>
              <a:buSzPts val="1400"/>
              <a:buNone/>
              <a:defRPr/>
            </a:lvl1pPr>
            <a:lvl2pPr indent="-228600" lvl="1" marL="914400" algn="l">
              <a:spcBef>
                <a:spcPts val="0"/>
              </a:spcBef>
              <a:spcAft>
                <a:spcPts val="0"/>
              </a:spcAft>
              <a:buSzPts val="1400"/>
              <a:buNone/>
              <a:defRPr/>
            </a:lvl2pPr>
            <a:lvl3pPr indent="-320039" lvl="2" marL="1371600" algn="l">
              <a:spcBef>
                <a:spcPts val="0"/>
              </a:spcBef>
              <a:spcAft>
                <a:spcPts val="0"/>
              </a:spcAft>
              <a:buSzPts val="1440"/>
              <a:buChar char="▪"/>
              <a:defRPr/>
            </a:lvl3pPr>
            <a:lvl4pPr indent="-320039" lvl="3" marL="1828800" algn="l">
              <a:spcBef>
                <a:spcPts val="0"/>
              </a:spcBef>
              <a:spcAft>
                <a:spcPts val="0"/>
              </a:spcAft>
              <a:buSzPts val="1440"/>
              <a:buChar char="–"/>
              <a:defRPr/>
            </a:lvl4pPr>
            <a:lvl5pPr indent="-342900" lvl="4" marL="2286000" algn="l">
              <a:spcBef>
                <a:spcPts val="0"/>
              </a:spcBef>
              <a:spcAft>
                <a:spcPts val="0"/>
              </a:spcAft>
              <a:buClr>
                <a:schemeClr val="dk1"/>
              </a:buClr>
              <a:buSzPts val="1800"/>
              <a:buChar char="»"/>
              <a:defRPr/>
            </a:lvl5pPr>
            <a:lvl6pPr indent="-342900" lvl="5" marL="2743200" algn="l">
              <a:spcBef>
                <a:spcPts val="0"/>
              </a:spcBef>
              <a:spcAft>
                <a:spcPts val="0"/>
              </a:spcAft>
              <a:buClr>
                <a:schemeClr val="dk1"/>
              </a:buClr>
              <a:buSzPts val="1800"/>
              <a:buChar char="▪"/>
              <a:defRPr/>
            </a:lvl6pPr>
            <a:lvl7pPr indent="-342900" lvl="6" marL="3200400" algn="l">
              <a:spcBef>
                <a:spcPts val="0"/>
              </a:spcBef>
              <a:spcAft>
                <a:spcPts val="0"/>
              </a:spcAft>
              <a:buClr>
                <a:schemeClr val="dk1"/>
              </a:buClr>
              <a:buSzPts val="1800"/>
              <a:buChar char="▪"/>
              <a:defRPr/>
            </a:lvl7pPr>
            <a:lvl8pPr indent="-342900" lvl="7" marL="3657600" algn="l">
              <a:spcBef>
                <a:spcPts val="0"/>
              </a:spcBef>
              <a:spcAft>
                <a:spcPts val="0"/>
              </a:spcAft>
              <a:buClr>
                <a:schemeClr val="dk1"/>
              </a:buClr>
              <a:buSzPts val="1800"/>
              <a:buChar char="▪"/>
              <a:defRPr/>
            </a:lvl8pPr>
            <a:lvl9pPr indent="-342900" lvl="8" marL="4114800" algn="l">
              <a:spcBef>
                <a:spcPts val="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r divider slide" showMasterSp="0">
  <p:cSld name="Title or divider slide">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0" l="0" r="0" t="0"/>
          <a:stretch/>
        </p:blipFill>
        <p:spPr>
          <a:xfrm>
            <a:off x="0" y="-27384"/>
            <a:ext cx="9175750" cy="6894513"/>
          </a:xfrm>
          <a:prstGeom prst="rect">
            <a:avLst/>
          </a:prstGeom>
          <a:noFill/>
          <a:ln>
            <a:noFill/>
          </a:ln>
        </p:spPr>
      </p:pic>
      <p:sp>
        <p:nvSpPr>
          <p:cNvPr id="26" name="Google Shape;26;p5"/>
          <p:cNvSpPr txBox="1"/>
          <p:nvPr>
            <p:ph type="ctrTitle"/>
          </p:nvPr>
        </p:nvSpPr>
        <p:spPr>
          <a:xfrm>
            <a:off x="111125" y="1627188"/>
            <a:ext cx="5956300" cy="2451100"/>
          </a:xfrm>
          <a:prstGeom prst="rect">
            <a:avLst/>
          </a:prstGeom>
          <a:solidFill>
            <a:schemeClr val="accent1"/>
          </a:solidFill>
          <a:ln cap="flat" cmpd="sng" w="69850">
            <a:solidFill>
              <a:srgbClr val="FFFFFF"/>
            </a:solidFill>
            <a:prstDash val="solid"/>
            <a:round/>
            <a:headEnd len="sm" w="sm" type="none"/>
            <a:tailEnd len="sm" w="sm" type="none"/>
          </a:ln>
        </p:spPr>
        <p:txBody>
          <a:bodyPr anchorCtr="0" anchor="t" bIns="137150" lIns="274300" spcFirstLastPara="1" rIns="274300" wrap="square" tIns="137150">
            <a:spAutoFit/>
          </a:bodyPr>
          <a:lstStyle>
            <a:lvl1pPr lvl="0" algn="l">
              <a:spcBef>
                <a:spcPts val="0"/>
              </a:spcBef>
              <a:spcAft>
                <a:spcPts val="0"/>
              </a:spcAft>
              <a:buSzPts val="1400"/>
              <a:buNone/>
              <a:defRPr sz="5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111125" y="4088253"/>
            <a:ext cx="5952744" cy="646331"/>
          </a:xfrm>
          <a:prstGeom prst="rect">
            <a:avLst/>
          </a:prstGeom>
          <a:noFill/>
          <a:ln>
            <a:noFill/>
          </a:ln>
        </p:spPr>
        <p:txBody>
          <a:bodyPr anchorCtr="0" anchor="t" bIns="137150" lIns="274300" spcFirstLastPara="1" rIns="274300" wrap="square" tIns="137150">
            <a:spAutoFit/>
          </a:bodyPr>
          <a:lstStyle>
            <a:lvl1pPr indent="-228600" lvl="0" marL="457200" algn="l">
              <a:lnSpc>
                <a:spcPct val="100000"/>
              </a:lnSpc>
              <a:spcBef>
                <a:spcPts val="0"/>
              </a:spcBef>
              <a:spcAft>
                <a:spcPts val="0"/>
              </a:spcAft>
              <a:buSzPts val="1400"/>
              <a:buNone/>
              <a:defRPr sz="24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sz="2400">
                <a:solidFill>
                  <a:schemeClr val="lt1"/>
                </a:solidFill>
                <a:latin typeface="Arial"/>
                <a:ea typeface="Arial"/>
                <a:cs typeface="Arial"/>
                <a:sym typeface="Arial"/>
              </a:defRPr>
            </a:lvl2pPr>
            <a:lvl3pPr indent="-350519" lvl="2" marL="1371600" algn="l">
              <a:lnSpc>
                <a:spcPct val="100000"/>
              </a:lnSpc>
              <a:spcBef>
                <a:spcPts val="0"/>
              </a:spcBef>
              <a:spcAft>
                <a:spcPts val="0"/>
              </a:spcAft>
              <a:buSzPts val="1920"/>
              <a:buChar char="▪"/>
              <a:defRPr sz="2400">
                <a:solidFill>
                  <a:schemeClr val="lt1"/>
                </a:solidFill>
                <a:latin typeface="Arial"/>
                <a:ea typeface="Arial"/>
                <a:cs typeface="Arial"/>
                <a:sym typeface="Arial"/>
              </a:defRPr>
            </a:lvl3pPr>
            <a:lvl4pPr indent="-350519" lvl="3" marL="1828800" algn="l">
              <a:lnSpc>
                <a:spcPct val="100000"/>
              </a:lnSpc>
              <a:spcBef>
                <a:spcPts val="0"/>
              </a:spcBef>
              <a:spcAft>
                <a:spcPts val="0"/>
              </a:spcAft>
              <a:buSzPts val="1920"/>
              <a:buChar char="–"/>
              <a:defRPr sz="2400">
                <a:solidFill>
                  <a:schemeClr val="lt1"/>
                </a:solidFill>
                <a:latin typeface="Arial"/>
                <a:ea typeface="Arial"/>
                <a:cs typeface="Arial"/>
                <a:sym typeface="Arial"/>
              </a:defRPr>
            </a:lvl4pPr>
            <a:lvl5pPr indent="-381000" lvl="4" marL="2286000" algn="l">
              <a:lnSpc>
                <a:spcPct val="100000"/>
              </a:lnSpc>
              <a:spcBef>
                <a:spcPts val="0"/>
              </a:spcBef>
              <a:spcAft>
                <a:spcPts val="0"/>
              </a:spcAft>
              <a:buClr>
                <a:schemeClr val="lt1"/>
              </a:buClr>
              <a:buSzPts val="2400"/>
              <a:buFont typeface="Arial"/>
              <a:buChar char="»"/>
              <a:defRPr sz="2400">
                <a:solidFill>
                  <a:schemeClr val="lt1"/>
                </a:solidFill>
                <a:latin typeface="Arial"/>
                <a:ea typeface="Arial"/>
                <a:cs typeface="Arial"/>
                <a:sym typeface="Arial"/>
              </a:defRPr>
            </a:lvl5pPr>
            <a:lvl6pPr indent="-342900" lvl="5" marL="2743200" algn="l">
              <a:spcBef>
                <a:spcPts val="0"/>
              </a:spcBef>
              <a:spcAft>
                <a:spcPts val="0"/>
              </a:spcAft>
              <a:buClr>
                <a:schemeClr val="lt1"/>
              </a:buClr>
              <a:buSzPts val="1800"/>
              <a:buChar char="▪"/>
              <a:defRPr/>
            </a:lvl6pPr>
            <a:lvl7pPr indent="-342900" lvl="6" marL="3200400" algn="l">
              <a:spcBef>
                <a:spcPts val="0"/>
              </a:spcBef>
              <a:spcAft>
                <a:spcPts val="0"/>
              </a:spcAft>
              <a:buClr>
                <a:schemeClr val="lt1"/>
              </a:buClr>
              <a:buSzPts val="1800"/>
              <a:buChar char="▪"/>
              <a:defRPr/>
            </a:lvl7pPr>
            <a:lvl8pPr indent="-342900" lvl="7" marL="3657600" algn="l">
              <a:spcBef>
                <a:spcPts val="0"/>
              </a:spcBef>
              <a:spcAft>
                <a:spcPts val="0"/>
              </a:spcAft>
              <a:buClr>
                <a:schemeClr val="lt1"/>
              </a:buClr>
              <a:buSzPts val="1800"/>
              <a:buChar char="▪"/>
              <a:defRPr/>
            </a:lvl8pPr>
            <a:lvl9pPr indent="-342900" lvl="8" marL="4114800" algn="l">
              <a:spcBef>
                <a:spcPts val="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ext or full page image">
  <p:cSld name="Small text or full page image">
    <p:spTree>
      <p:nvGrpSpPr>
        <p:cNvPr id="28" name="Shape 28"/>
        <p:cNvGrpSpPr/>
        <p:nvPr/>
      </p:nvGrpSpPr>
      <p:grpSpPr>
        <a:xfrm>
          <a:off x="0" y="0"/>
          <a:ext cx="0" cy="0"/>
          <a:chOff x="0" y="0"/>
          <a:chExt cx="0" cy="0"/>
        </a:xfrm>
      </p:grpSpPr>
      <p:sp>
        <p:nvSpPr>
          <p:cNvPr id="29" name="Google Shape;29;p8"/>
          <p:cNvSpPr txBox="1"/>
          <p:nvPr>
            <p:ph type="title"/>
          </p:nvPr>
        </p:nvSpPr>
        <p:spPr>
          <a:xfrm>
            <a:off x="146050" y="869950"/>
            <a:ext cx="8851900" cy="646331"/>
          </a:xfrm>
          <a:prstGeom prst="rect">
            <a:avLst/>
          </a:prstGeom>
          <a:solidFill>
            <a:schemeClr val="accent3"/>
          </a:solidFill>
          <a:ln>
            <a:noFill/>
          </a:ln>
        </p:spPr>
        <p:txBody>
          <a:bodyPr anchorCtr="0" anchor="t" bIns="45700" lIns="274300" spcFirstLastPara="1" rIns="228600" wrap="square" tIns="13715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149225" y="1663700"/>
            <a:ext cx="8839200" cy="5041900"/>
          </a:xfrm>
          <a:prstGeom prst="rect">
            <a:avLst/>
          </a:prstGeom>
          <a:noFill/>
          <a:ln>
            <a:noFill/>
          </a:ln>
        </p:spPr>
        <p:txBody>
          <a:bodyPr anchorCtr="0" anchor="t" bIns="0" lIns="274300" spcFirstLastPara="1" rIns="0" wrap="square" tIns="91425">
            <a:noAutofit/>
          </a:bodyPr>
          <a:lstStyle>
            <a:lvl1pPr indent="-228600" lvl="0" marL="457200" algn="l">
              <a:lnSpc>
                <a:spcPct val="80000"/>
              </a:lnSpc>
              <a:spcBef>
                <a:spcPts val="0"/>
              </a:spcBef>
              <a:spcAft>
                <a:spcPts val="0"/>
              </a:spcAft>
              <a:buClr>
                <a:schemeClr val="dk1"/>
              </a:buClr>
              <a:buSzPts val="2600"/>
              <a:buNone/>
              <a:defRPr sz="2600"/>
            </a:lvl1pPr>
            <a:lvl2pPr indent="-228600" lvl="1" marL="914400" algn="l">
              <a:spcBef>
                <a:spcPts val="0"/>
              </a:spcBef>
              <a:spcAft>
                <a:spcPts val="0"/>
              </a:spcAft>
              <a:buClr>
                <a:schemeClr val="dk1"/>
              </a:buClr>
              <a:buSzPts val="2600"/>
              <a:buNone/>
              <a:defRPr sz="2600"/>
            </a:lvl2pPr>
            <a:lvl3pPr indent="-360680" lvl="2" marL="1371600" algn="l">
              <a:spcBef>
                <a:spcPts val="0"/>
              </a:spcBef>
              <a:spcAft>
                <a:spcPts val="0"/>
              </a:spcAft>
              <a:buSzPts val="2080"/>
              <a:buChar char="▪"/>
              <a:defRPr sz="2600">
                <a:solidFill>
                  <a:schemeClr val="dk1"/>
                </a:solidFill>
                <a:latin typeface="Arial"/>
                <a:ea typeface="Arial"/>
                <a:cs typeface="Arial"/>
                <a:sym typeface="Arial"/>
              </a:defRPr>
            </a:lvl3pPr>
            <a:lvl4pPr indent="-360680" lvl="3" marL="1828800" algn="l">
              <a:spcBef>
                <a:spcPts val="0"/>
              </a:spcBef>
              <a:spcAft>
                <a:spcPts val="0"/>
              </a:spcAft>
              <a:buSzPts val="2080"/>
              <a:buFont typeface="Arial"/>
              <a:buChar char="–"/>
              <a:defRPr sz="2600">
                <a:solidFill>
                  <a:schemeClr val="dk1"/>
                </a:solidFill>
                <a:latin typeface="Arial"/>
                <a:ea typeface="Arial"/>
                <a:cs typeface="Arial"/>
                <a:sym typeface="Arial"/>
              </a:defRPr>
            </a:lvl4pPr>
            <a:lvl5pPr indent="-228600" lvl="4" marL="2286000" algn="l">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indent="-342900" lvl="5" marL="2743200" algn="l">
              <a:spcBef>
                <a:spcPts val="0"/>
              </a:spcBef>
              <a:spcAft>
                <a:spcPts val="0"/>
              </a:spcAft>
              <a:buClr>
                <a:schemeClr val="dk1"/>
              </a:buClr>
              <a:buSzPts val="1800"/>
              <a:buChar char="▪"/>
              <a:defRPr/>
            </a:lvl6pPr>
            <a:lvl7pPr indent="-342900" lvl="6" marL="3200400" algn="l">
              <a:spcBef>
                <a:spcPts val="0"/>
              </a:spcBef>
              <a:spcAft>
                <a:spcPts val="0"/>
              </a:spcAft>
              <a:buClr>
                <a:schemeClr val="dk1"/>
              </a:buClr>
              <a:buSzPts val="1800"/>
              <a:buChar char="▪"/>
              <a:defRPr/>
            </a:lvl7pPr>
            <a:lvl8pPr indent="-342900" lvl="7" marL="3657600" algn="l">
              <a:spcBef>
                <a:spcPts val="0"/>
              </a:spcBef>
              <a:spcAft>
                <a:spcPts val="0"/>
              </a:spcAft>
              <a:buClr>
                <a:schemeClr val="dk1"/>
              </a:buClr>
              <a:buSzPts val="1800"/>
              <a:buChar char="▪"/>
              <a:defRPr/>
            </a:lvl8pPr>
            <a:lvl9pPr indent="-342900" lvl="8" marL="4114800" algn="l">
              <a:spcBef>
                <a:spcPts val="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lus image or content">
  <p:cSld name="Text plus image or content">
    <p:spTree>
      <p:nvGrpSpPr>
        <p:cNvPr id="31" name="Shape 31"/>
        <p:cNvGrpSpPr/>
        <p:nvPr/>
      </p:nvGrpSpPr>
      <p:grpSpPr>
        <a:xfrm>
          <a:off x="0" y="0"/>
          <a:ext cx="0" cy="0"/>
          <a:chOff x="0" y="0"/>
          <a:chExt cx="0" cy="0"/>
        </a:xfrm>
      </p:grpSpPr>
      <p:sp>
        <p:nvSpPr>
          <p:cNvPr id="32" name="Google Shape;32;p9"/>
          <p:cNvSpPr txBox="1"/>
          <p:nvPr>
            <p:ph type="title"/>
          </p:nvPr>
        </p:nvSpPr>
        <p:spPr>
          <a:xfrm>
            <a:off x="146050" y="869950"/>
            <a:ext cx="8851900" cy="646331"/>
          </a:xfrm>
          <a:prstGeom prst="rect">
            <a:avLst/>
          </a:prstGeom>
          <a:solidFill>
            <a:schemeClr val="accent3"/>
          </a:solidFill>
          <a:ln>
            <a:noFill/>
          </a:ln>
        </p:spPr>
        <p:txBody>
          <a:bodyPr anchorCtr="0" anchor="t" bIns="45700" lIns="274300" spcFirstLastPara="1" rIns="228600" wrap="square" tIns="13715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149225" y="1663700"/>
            <a:ext cx="5591175" cy="5041900"/>
          </a:xfrm>
          <a:prstGeom prst="rect">
            <a:avLst/>
          </a:prstGeom>
          <a:noFill/>
          <a:ln>
            <a:noFill/>
          </a:ln>
        </p:spPr>
        <p:txBody>
          <a:bodyPr anchorCtr="0" anchor="t" bIns="0" lIns="274300" spcFirstLastPara="1" rIns="0" wrap="square" tIns="91425">
            <a:noAutofit/>
          </a:bodyPr>
          <a:lstStyle>
            <a:lvl1pPr indent="-228600" lvl="0" marL="457200" algn="l">
              <a:lnSpc>
                <a:spcPct val="80000"/>
              </a:lnSpc>
              <a:spcBef>
                <a:spcPts val="0"/>
              </a:spcBef>
              <a:spcAft>
                <a:spcPts val="0"/>
              </a:spcAft>
              <a:buSzPts val="1400"/>
              <a:buNone/>
              <a:defRPr sz="2600"/>
            </a:lvl1pPr>
            <a:lvl2pPr indent="-228600" lvl="1" marL="914400" algn="l">
              <a:spcBef>
                <a:spcPts val="0"/>
              </a:spcBef>
              <a:spcAft>
                <a:spcPts val="0"/>
              </a:spcAft>
              <a:buSzPts val="1400"/>
              <a:buNone/>
              <a:defRPr sz="2600"/>
            </a:lvl2pPr>
            <a:lvl3pPr indent="-360680" lvl="2" marL="1371600" algn="l">
              <a:spcBef>
                <a:spcPts val="0"/>
              </a:spcBef>
              <a:spcAft>
                <a:spcPts val="0"/>
              </a:spcAft>
              <a:buSzPts val="2080"/>
              <a:buChar char="▪"/>
              <a:defRPr sz="2600"/>
            </a:lvl3pPr>
            <a:lvl4pPr indent="-360680" lvl="3" marL="1828800" algn="l">
              <a:spcBef>
                <a:spcPts val="0"/>
              </a:spcBef>
              <a:spcAft>
                <a:spcPts val="0"/>
              </a:spcAft>
              <a:buSzPts val="2080"/>
              <a:buChar char="–"/>
              <a:defRPr sz="2600"/>
            </a:lvl4pPr>
            <a:lvl5pPr indent="-342900" lvl="4" marL="2286000" algn="l">
              <a:spcBef>
                <a:spcPts val="0"/>
              </a:spcBef>
              <a:spcAft>
                <a:spcPts val="0"/>
              </a:spcAft>
              <a:buClr>
                <a:schemeClr val="dk1"/>
              </a:buClr>
              <a:buSzPts val="1800"/>
              <a:buChar char="»"/>
              <a:defRPr/>
            </a:lvl5pPr>
            <a:lvl6pPr indent="-342900" lvl="5" marL="2743200" algn="l">
              <a:spcBef>
                <a:spcPts val="0"/>
              </a:spcBef>
              <a:spcAft>
                <a:spcPts val="0"/>
              </a:spcAft>
              <a:buClr>
                <a:schemeClr val="dk1"/>
              </a:buClr>
              <a:buSzPts val="1800"/>
              <a:buChar char="▪"/>
              <a:defRPr/>
            </a:lvl6pPr>
            <a:lvl7pPr indent="-342900" lvl="6" marL="3200400" algn="l">
              <a:spcBef>
                <a:spcPts val="0"/>
              </a:spcBef>
              <a:spcAft>
                <a:spcPts val="0"/>
              </a:spcAft>
              <a:buClr>
                <a:schemeClr val="dk1"/>
              </a:buClr>
              <a:buSzPts val="1800"/>
              <a:buChar char="▪"/>
              <a:defRPr/>
            </a:lvl7pPr>
            <a:lvl8pPr indent="-342900" lvl="7" marL="3657600" algn="l">
              <a:spcBef>
                <a:spcPts val="0"/>
              </a:spcBef>
              <a:spcAft>
                <a:spcPts val="0"/>
              </a:spcAft>
              <a:buClr>
                <a:schemeClr val="dk1"/>
              </a:buClr>
              <a:buSzPts val="1800"/>
              <a:buChar char="▪"/>
              <a:defRPr/>
            </a:lvl8pPr>
            <a:lvl9pPr indent="-342900" lvl="8" marL="4114800" algn="l">
              <a:spcBef>
                <a:spcPts val="0"/>
              </a:spcBef>
              <a:spcAft>
                <a:spcPts val="0"/>
              </a:spcAft>
              <a:buClr>
                <a:schemeClr val="dk1"/>
              </a:buClr>
              <a:buSzPts val="1800"/>
              <a:buChar char="▪"/>
              <a:defRPr/>
            </a:lvl9pPr>
          </a:lstStyle>
          <a:p/>
        </p:txBody>
      </p:sp>
      <p:sp>
        <p:nvSpPr>
          <p:cNvPr id="34" name="Google Shape;34;p9"/>
          <p:cNvSpPr txBox="1"/>
          <p:nvPr>
            <p:ph idx="2" type="body"/>
          </p:nvPr>
        </p:nvSpPr>
        <p:spPr>
          <a:xfrm>
            <a:off x="6106668" y="1663700"/>
            <a:ext cx="2870200" cy="5041900"/>
          </a:xfrm>
          <a:prstGeom prst="rect">
            <a:avLst/>
          </a:prstGeom>
          <a:noFill/>
          <a:ln>
            <a:noFill/>
          </a:ln>
        </p:spPr>
        <p:txBody>
          <a:bodyPr anchorCtr="0" anchor="t" bIns="0" lIns="274300" spcFirstLastPara="1" rIns="0" wrap="square" tIns="91425">
            <a:noAutofit/>
          </a:bodyPr>
          <a:lstStyle>
            <a:lvl1pPr indent="-228600" lvl="0" marL="457200" algn="l">
              <a:lnSpc>
                <a:spcPct val="80000"/>
              </a:lnSpc>
              <a:spcBef>
                <a:spcPts val="0"/>
              </a:spcBef>
              <a:spcAft>
                <a:spcPts val="0"/>
              </a:spcAft>
              <a:buSzPts val="1400"/>
              <a:buNone/>
              <a:defRPr sz="2600"/>
            </a:lvl1pPr>
            <a:lvl2pPr indent="-228600" lvl="1" marL="914400" algn="l">
              <a:spcBef>
                <a:spcPts val="0"/>
              </a:spcBef>
              <a:spcAft>
                <a:spcPts val="0"/>
              </a:spcAft>
              <a:buSzPts val="1400"/>
              <a:buNone/>
              <a:defRPr sz="2600"/>
            </a:lvl2pPr>
            <a:lvl3pPr indent="-360680" lvl="2" marL="1371600" algn="l">
              <a:spcBef>
                <a:spcPts val="0"/>
              </a:spcBef>
              <a:spcAft>
                <a:spcPts val="0"/>
              </a:spcAft>
              <a:buSzPts val="2080"/>
              <a:buChar char="▪"/>
              <a:defRPr sz="2600"/>
            </a:lvl3pPr>
            <a:lvl4pPr indent="-360680" lvl="3" marL="1828800" algn="l">
              <a:spcBef>
                <a:spcPts val="0"/>
              </a:spcBef>
              <a:spcAft>
                <a:spcPts val="0"/>
              </a:spcAft>
              <a:buSzPts val="2080"/>
              <a:buChar char="–"/>
              <a:defRPr sz="2600"/>
            </a:lvl4pPr>
            <a:lvl5pPr indent="-342900" lvl="4" marL="2286000" algn="l">
              <a:spcBef>
                <a:spcPts val="0"/>
              </a:spcBef>
              <a:spcAft>
                <a:spcPts val="0"/>
              </a:spcAft>
              <a:buClr>
                <a:schemeClr val="dk1"/>
              </a:buClr>
              <a:buSzPts val="1800"/>
              <a:buChar char="»"/>
              <a:defRPr/>
            </a:lvl5pPr>
            <a:lvl6pPr indent="-342900" lvl="5" marL="2743200" algn="l">
              <a:spcBef>
                <a:spcPts val="0"/>
              </a:spcBef>
              <a:spcAft>
                <a:spcPts val="0"/>
              </a:spcAft>
              <a:buClr>
                <a:schemeClr val="dk1"/>
              </a:buClr>
              <a:buSzPts val="1800"/>
              <a:buChar char="▪"/>
              <a:defRPr/>
            </a:lvl6pPr>
            <a:lvl7pPr indent="-342900" lvl="6" marL="3200400" algn="l">
              <a:spcBef>
                <a:spcPts val="0"/>
              </a:spcBef>
              <a:spcAft>
                <a:spcPts val="0"/>
              </a:spcAft>
              <a:buClr>
                <a:schemeClr val="dk1"/>
              </a:buClr>
              <a:buSzPts val="1800"/>
              <a:buChar char="▪"/>
              <a:defRPr/>
            </a:lvl7pPr>
            <a:lvl8pPr indent="-342900" lvl="7" marL="3657600" algn="l">
              <a:spcBef>
                <a:spcPts val="0"/>
              </a:spcBef>
              <a:spcAft>
                <a:spcPts val="0"/>
              </a:spcAft>
              <a:buClr>
                <a:schemeClr val="dk1"/>
              </a:buClr>
              <a:buSzPts val="1800"/>
              <a:buChar char="▪"/>
              <a:defRPr/>
            </a:lvl8pPr>
            <a:lvl9pPr indent="-342900" lvl="8" marL="4114800" algn="l">
              <a:spcBef>
                <a:spcPts val="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pic>
        <p:nvPicPr>
          <p:cNvPr id="10" name="Google Shape;10;p4"/>
          <p:cNvPicPr preferRelativeResize="0"/>
          <p:nvPr/>
        </p:nvPicPr>
        <p:blipFill rotWithShape="1">
          <a:blip r:embed="rId1">
            <a:alphaModFix/>
          </a:blip>
          <a:srcRect b="0" l="0" r="0" t="0"/>
          <a:stretch/>
        </p:blipFill>
        <p:spPr>
          <a:xfrm>
            <a:off x="-15875" y="-17463"/>
            <a:ext cx="9175750" cy="6894513"/>
          </a:xfrm>
          <a:prstGeom prst="rect">
            <a:avLst/>
          </a:prstGeom>
          <a:noFill/>
          <a:ln>
            <a:noFill/>
          </a:ln>
        </p:spPr>
      </p:pic>
      <p:sp>
        <p:nvSpPr>
          <p:cNvPr id="11" name="Google Shape;11;p4"/>
          <p:cNvSpPr txBox="1"/>
          <p:nvPr>
            <p:ph type="title"/>
          </p:nvPr>
        </p:nvSpPr>
        <p:spPr>
          <a:xfrm>
            <a:off x="146050" y="869950"/>
            <a:ext cx="8851900" cy="646331"/>
          </a:xfrm>
          <a:prstGeom prst="rect">
            <a:avLst/>
          </a:prstGeom>
          <a:solidFill>
            <a:schemeClr val="accent3"/>
          </a:solidFill>
          <a:ln>
            <a:noFill/>
          </a:ln>
        </p:spPr>
        <p:txBody>
          <a:bodyPr anchorCtr="0" anchor="t" bIns="45700" lIns="274300" spcFirstLastPara="1" rIns="228600" wrap="square" tIns="137150">
            <a:spAutoFit/>
          </a:bodyPr>
          <a:lstStyle>
            <a:lvl1pPr lvl="0" marR="0" rtl="0" algn="l">
              <a:spcBef>
                <a:spcPts val="0"/>
              </a:spcBef>
              <a:spcAft>
                <a:spcPts val="0"/>
              </a:spcAft>
              <a:buSzPts val="1400"/>
              <a:buNone/>
              <a:defRPr b="0" i="0" sz="3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lt2"/>
                </a:solidFill>
                <a:latin typeface="Arial"/>
                <a:ea typeface="Arial"/>
                <a:cs typeface="Arial"/>
                <a:sym typeface="Arial"/>
              </a:defRPr>
            </a:lvl9pPr>
          </a:lstStyle>
          <a:p/>
        </p:txBody>
      </p:sp>
      <p:sp>
        <p:nvSpPr>
          <p:cNvPr id="12" name="Google Shape;12;p4"/>
          <p:cNvSpPr txBox="1"/>
          <p:nvPr>
            <p:ph idx="1" type="body"/>
          </p:nvPr>
        </p:nvSpPr>
        <p:spPr>
          <a:xfrm>
            <a:off x="149225" y="1663700"/>
            <a:ext cx="8839200" cy="5041900"/>
          </a:xfrm>
          <a:prstGeom prst="rect">
            <a:avLst/>
          </a:prstGeom>
          <a:noFill/>
          <a:ln>
            <a:noFill/>
          </a:ln>
        </p:spPr>
        <p:txBody>
          <a:bodyPr anchorCtr="0" anchor="t" bIns="0" lIns="274300" spcFirstLastPara="1" rIns="0" wrap="square" tIns="91425">
            <a:noAutofit/>
          </a:bodyPr>
          <a:lstStyle>
            <a:lvl1pPr indent="-228600" lvl="0" marL="457200" marR="0" rtl="0" algn="l">
              <a:lnSpc>
                <a:spcPct val="80000"/>
              </a:lnSpc>
              <a:spcBef>
                <a:spcPts val="0"/>
              </a:spcBef>
              <a:spcAft>
                <a:spcPts val="0"/>
              </a:spcAft>
              <a:buSzPts val="1400"/>
              <a:buNone/>
              <a:defRPr b="0" i="0" sz="40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3000" u="none" cap="none" strike="noStrike">
                <a:solidFill>
                  <a:schemeClr val="lt1"/>
                </a:solidFill>
                <a:latin typeface="Arial"/>
                <a:ea typeface="Arial"/>
                <a:cs typeface="Arial"/>
                <a:sym typeface="Arial"/>
              </a:defRPr>
            </a:lvl2pPr>
            <a:lvl3pPr indent="-381000" lvl="2" marL="1371600" marR="0" rtl="0" algn="l">
              <a:spcBef>
                <a:spcPts val="0"/>
              </a:spcBef>
              <a:spcAft>
                <a:spcPts val="0"/>
              </a:spcAft>
              <a:buClr>
                <a:schemeClr val="accent3"/>
              </a:buClr>
              <a:buSzPts val="2400"/>
              <a:buFont typeface="Noto Sans Symbols"/>
              <a:buChar char="▪"/>
              <a:defRPr b="0" i="0" sz="3000" u="none" cap="none" strike="noStrike">
                <a:solidFill>
                  <a:schemeClr val="lt1"/>
                </a:solidFill>
                <a:latin typeface="Arial"/>
                <a:ea typeface="Arial"/>
                <a:cs typeface="Arial"/>
                <a:sym typeface="Arial"/>
              </a:defRPr>
            </a:lvl3pPr>
            <a:lvl4pPr indent="-381000" lvl="3" marL="1828800" marR="0" rtl="0" algn="l">
              <a:spcBef>
                <a:spcPts val="0"/>
              </a:spcBef>
              <a:spcAft>
                <a:spcPts val="0"/>
              </a:spcAft>
              <a:buClr>
                <a:schemeClr val="accent3"/>
              </a:buClr>
              <a:buSzPts val="2400"/>
              <a:buFont typeface="Arial"/>
              <a:buChar char="–"/>
              <a:defRPr b="0" i="0" sz="3000" u="none" cap="none" strike="noStrike">
                <a:solidFill>
                  <a:schemeClr val="lt1"/>
                </a:solidFill>
                <a:latin typeface="Arial"/>
                <a:ea typeface="Arial"/>
                <a:cs typeface="Arial"/>
                <a:sym typeface="Arial"/>
              </a:defRPr>
            </a:lvl4pPr>
            <a:lvl5pPr indent="-381000" lvl="4" marL="2286000" marR="0" rtl="0" algn="l">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419100" lvl="5" marL="2743200" marR="0" rtl="0" algn="l">
              <a:spcBef>
                <a:spcPts val="0"/>
              </a:spcBef>
              <a:spcAft>
                <a:spcPts val="0"/>
              </a:spcAft>
              <a:buClr>
                <a:schemeClr val="lt1"/>
              </a:buClr>
              <a:buSzPts val="3000"/>
              <a:buFont typeface="Noto Sans Symbols"/>
              <a:buChar char="▪"/>
              <a:defRPr b="0" i="0" sz="3000" u="none" cap="none" strike="noStrike">
                <a:solidFill>
                  <a:schemeClr val="lt1"/>
                </a:solidFill>
                <a:latin typeface="Arial"/>
                <a:ea typeface="Arial"/>
                <a:cs typeface="Arial"/>
                <a:sym typeface="Arial"/>
              </a:defRPr>
            </a:lvl6pPr>
            <a:lvl7pPr indent="-419100" lvl="6" marL="3200400" marR="0" rtl="0" algn="l">
              <a:spcBef>
                <a:spcPts val="0"/>
              </a:spcBef>
              <a:spcAft>
                <a:spcPts val="0"/>
              </a:spcAft>
              <a:buClr>
                <a:schemeClr val="lt1"/>
              </a:buClr>
              <a:buSzPts val="3000"/>
              <a:buFont typeface="Noto Sans Symbols"/>
              <a:buChar char="▪"/>
              <a:defRPr b="0" i="0" sz="3000" u="none" cap="none" strike="noStrike">
                <a:solidFill>
                  <a:schemeClr val="lt1"/>
                </a:solidFill>
                <a:latin typeface="Arial"/>
                <a:ea typeface="Arial"/>
                <a:cs typeface="Arial"/>
                <a:sym typeface="Arial"/>
              </a:defRPr>
            </a:lvl7pPr>
            <a:lvl8pPr indent="-419100" lvl="7" marL="3657600" marR="0" rtl="0" algn="l">
              <a:spcBef>
                <a:spcPts val="0"/>
              </a:spcBef>
              <a:spcAft>
                <a:spcPts val="0"/>
              </a:spcAft>
              <a:buClr>
                <a:schemeClr val="lt1"/>
              </a:buClr>
              <a:buSzPts val="3000"/>
              <a:buFont typeface="Noto Sans Symbols"/>
              <a:buChar char="▪"/>
              <a:defRPr b="0" i="0" sz="3000" u="none" cap="none" strike="noStrike">
                <a:solidFill>
                  <a:schemeClr val="lt1"/>
                </a:solidFill>
                <a:latin typeface="Arial"/>
                <a:ea typeface="Arial"/>
                <a:cs typeface="Arial"/>
                <a:sym typeface="Arial"/>
              </a:defRPr>
            </a:lvl8pPr>
            <a:lvl9pPr indent="-419100" lvl="8" marL="4114800" marR="0" rtl="0" algn="l">
              <a:spcBef>
                <a:spcPts val="0"/>
              </a:spcBef>
              <a:spcAft>
                <a:spcPts val="0"/>
              </a:spcAft>
              <a:buClr>
                <a:schemeClr val="lt1"/>
              </a:buClr>
              <a:buSzPts val="3000"/>
              <a:buFont typeface="Noto Sans Symbols"/>
              <a:buChar char="▪"/>
              <a:defRPr b="0" i="0" sz="3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1">
            <a:alphaModFix/>
          </a:blip>
          <a:srcRect b="0" l="0" r="0" t="0"/>
          <a:stretch/>
        </p:blipFill>
        <p:spPr>
          <a:xfrm>
            <a:off x="-15875" y="-17463"/>
            <a:ext cx="9175750" cy="6894513"/>
          </a:xfrm>
          <a:prstGeom prst="rect">
            <a:avLst/>
          </a:prstGeom>
          <a:noFill/>
          <a:ln>
            <a:noFill/>
          </a:ln>
        </p:spPr>
      </p:pic>
      <p:sp>
        <p:nvSpPr>
          <p:cNvPr id="19" name="Google Shape;19;p3"/>
          <p:cNvSpPr txBox="1"/>
          <p:nvPr>
            <p:ph type="title"/>
          </p:nvPr>
        </p:nvSpPr>
        <p:spPr>
          <a:xfrm>
            <a:off x="146050" y="869950"/>
            <a:ext cx="8851900" cy="646331"/>
          </a:xfrm>
          <a:prstGeom prst="rect">
            <a:avLst/>
          </a:prstGeom>
          <a:solidFill>
            <a:schemeClr val="accent3"/>
          </a:solidFill>
          <a:ln>
            <a:noFill/>
          </a:ln>
        </p:spPr>
        <p:txBody>
          <a:bodyPr anchorCtr="0" anchor="t" bIns="45700" lIns="274300" spcFirstLastPara="1" rIns="228600" wrap="square" tIns="137150">
            <a:spAutoFit/>
          </a:bodyPr>
          <a:lstStyle>
            <a:lvl1pPr lvl="0" marR="0" rtl="0" algn="l">
              <a:spcBef>
                <a:spcPts val="0"/>
              </a:spcBef>
              <a:spcAft>
                <a:spcPts val="0"/>
              </a:spcAft>
              <a:buSzPts val="1400"/>
              <a:buNone/>
              <a:defRPr b="0" i="0" sz="3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3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000" u="none" cap="none" strike="noStrike">
                <a:solidFill>
                  <a:schemeClr val="dk2"/>
                </a:solidFill>
                <a:latin typeface="Arial"/>
                <a:ea typeface="Arial"/>
                <a:cs typeface="Arial"/>
                <a:sym typeface="Arial"/>
              </a:defRPr>
            </a:lvl9pPr>
          </a:lstStyle>
          <a:p/>
        </p:txBody>
      </p:sp>
      <p:sp>
        <p:nvSpPr>
          <p:cNvPr id="20" name="Google Shape;20;p3"/>
          <p:cNvSpPr txBox="1"/>
          <p:nvPr>
            <p:ph idx="1" type="body"/>
          </p:nvPr>
        </p:nvSpPr>
        <p:spPr>
          <a:xfrm>
            <a:off x="149225" y="1663700"/>
            <a:ext cx="8839200" cy="5041900"/>
          </a:xfrm>
          <a:prstGeom prst="rect">
            <a:avLst/>
          </a:prstGeom>
          <a:noFill/>
          <a:ln>
            <a:noFill/>
          </a:ln>
        </p:spPr>
        <p:txBody>
          <a:bodyPr anchorCtr="0" anchor="t" bIns="0" lIns="274300" spcFirstLastPara="1" rIns="0" wrap="square" tIns="91425">
            <a:noAutofit/>
          </a:bodyPr>
          <a:lstStyle>
            <a:lvl1pPr indent="-228600" lvl="0" marL="457200" marR="0" rtl="0" algn="l">
              <a:lnSpc>
                <a:spcPct val="80000"/>
              </a:lnSpc>
              <a:spcBef>
                <a:spcPts val="0"/>
              </a:spcBef>
              <a:spcAft>
                <a:spcPts val="0"/>
              </a:spcAft>
              <a:buSzPts val="1400"/>
              <a:buNone/>
              <a:defRPr b="0" i="0" sz="4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3000" u="none" cap="none" strike="noStrike">
                <a:solidFill>
                  <a:schemeClr val="dk1"/>
                </a:solidFill>
                <a:latin typeface="Arial"/>
                <a:ea typeface="Arial"/>
                <a:cs typeface="Arial"/>
                <a:sym typeface="Arial"/>
              </a:defRPr>
            </a:lvl2pPr>
            <a:lvl3pPr indent="-381000" lvl="2" marL="1371600" marR="0" rtl="0" algn="l">
              <a:spcBef>
                <a:spcPts val="0"/>
              </a:spcBef>
              <a:spcAft>
                <a:spcPts val="0"/>
              </a:spcAft>
              <a:buClr>
                <a:schemeClr val="accent3"/>
              </a:buClr>
              <a:buSzPts val="2400"/>
              <a:buFont typeface="Noto Sans Symbols"/>
              <a:buChar char="▪"/>
              <a:defRPr b="0" i="0" sz="3000" u="none" cap="none" strike="noStrike">
                <a:solidFill>
                  <a:schemeClr val="dk1"/>
                </a:solidFill>
                <a:latin typeface="Arial"/>
                <a:ea typeface="Arial"/>
                <a:cs typeface="Arial"/>
                <a:sym typeface="Arial"/>
              </a:defRPr>
            </a:lvl3pPr>
            <a:lvl4pPr indent="-381000" lvl="3" marL="1828800" marR="0" rtl="0" algn="l">
              <a:spcBef>
                <a:spcPts val="0"/>
              </a:spcBef>
              <a:spcAft>
                <a:spcPts val="0"/>
              </a:spcAft>
              <a:buClr>
                <a:schemeClr val="accent3"/>
              </a:buClr>
              <a:buSzPts val="2400"/>
              <a:buFont typeface="Arial"/>
              <a:buChar char="–"/>
              <a:defRPr b="0" i="0" sz="3000" u="none" cap="none" strike="noStrike">
                <a:solidFill>
                  <a:schemeClr val="dk1"/>
                </a:solidFill>
                <a:latin typeface="Arial"/>
                <a:ea typeface="Arial"/>
                <a:cs typeface="Arial"/>
                <a:sym typeface="Arial"/>
              </a:defRPr>
            </a:lvl4pPr>
            <a:lvl5pPr indent="-381000" lvl="4" marL="2286000" marR="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419100" lvl="5" marL="2743200" marR="0" rtl="0" algn="l">
              <a:spcBef>
                <a:spcPts val="0"/>
              </a:spcBef>
              <a:spcAft>
                <a:spcPts val="0"/>
              </a:spcAft>
              <a:buClr>
                <a:schemeClr val="dk1"/>
              </a:buClr>
              <a:buSzPts val="3000"/>
              <a:buFont typeface="Noto Sans Symbols"/>
              <a:buChar char="▪"/>
              <a:defRPr b="0" i="0" sz="3000" u="none" cap="none" strike="noStrike">
                <a:solidFill>
                  <a:schemeClr val="dk1"/>
                </a:solidFill>
                <a:latin typeface="Arial"/>
                <a:ea typeface="Arial"/>
                <a:cs typeface="Arial"/>
                <a:sym typeface="Arial"/>
              </a:defRPr>
            </a:lvl6pPr>
            <a:lvl7pPr indent="-419100" lvl="6" marL="3200400" marR="0" rtl="0" algn="l">
              <a:spcBef>
                <a:spcPts val="0"/>
              </a:spcBef>
              <a:spcAft>
                <a:spcPts val="0"/>
              </a:spcAft>
              <a:buClr>
                <a:schemeClr val="dk1"/>
              </a:buClr>
              <a:buSzPts val="3000"/>
              <a:buFont typeface="Noto Sans Symbols"/>
              <a:buChar char="▪"/>
              <a:defRPr b="0" i="0" sz="3000" u="none" cap="none" strike="noStrike">
                <a:solidFill>
                  <a:schemeClr val="dk1"/>
                </a:solidFill>
                <a:latin typeface="Arial"/>
                <a:ea typeface="Arial"/>
                <a:cs typeface="Arial"/>
                <a:sym typeface="Arial"/>
              </a:defRPr>
            </a:lvl7pPr>
            <a:lvl8pPr indent="-419100" lvl="7" marL="3657600" marR="0" rtl="0" algn="l">
              <a:spcBef>
                <a:spcPts val="0"/>
              </a:spcBef>
              <a:spcAft>
                <a:spcPts val="0"/>
              </a:spcAft>
              <a:buClr>
                <a:schemeClr val="dk1"/>
              </a:buClr>
              <a:buSzPts val="3000"/>
              <a:buFont typeface="Noto Sans Symbols"/>
              <a:buChar char="▪"/>
              <a:defRPr b="0" i="0" sz="3000" u="none" cap="none" strike="noStrike">
                <a:solidFill>
                  <a:schemeClr val="dk1"/>
                </a:solidFill>
                <a:latin typeface="Arial"/>
                <a:ea typeface="Arial"/>
                <a:cs typeface="Arial"/>
                <a:sym typeface="Arial"/>
              </a:defRPr>
            </a:lvl8pPr>
            <a:lvl9pPr indent="-419100" lvl="8" marL="4114800" marR="0" rtl="0" algn="l">
              <a:spcBef>
                <a:spcPts val="0"/>
              </a:spcBef>
              <a:spcAft>
                <a:spcPts val="0"/>
              </a:spcAft>
              <a:buClr>
                <a:schemeClr val="dk1"/>
              </a:buClr>
              <a:buSzPts val="3000"/>
              <a:buFont typeface="Noto Sans Symbols"/>
              <a:buChar char="▪"/>
              <a:defRPr b="0" i="0" sz="3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4.jpg"/><Relationship Id="rId4" Type="http://schemas.openxmlformats.org/officeDocument/2006/relationships/image" Target="../media/image23.jp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1.jpg"/><Relationship Id="rId4" Type="http://schemas.openxmlformats.org/officeDocument/2006/relationships/image" Target="../media/image20.jp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3.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 name="Shape 38"/>
        <p:cNvGrpSpPr/>
        <p:nvPr/>
      </p:nvGrpSpPr>
      <p:grpSpPr>
        <a:xfrm>
          <a:off x="0" y="0"/>
          <a:ext cx="0" cy="0"/>
          <a:chOff x="0" y="0"/>
          <a:chExt cx="0" cy="0"/>
        </a:xfrm>
      </p:grpSpPr>
      <p:sp>
        <p:nvSpPr>
          <p:cNvPr id="39" name="Google Shape;39;p1"/>
          <p:cNvSpPr txBox="1"/>
          <p:nvPr>
            <p:ph type="ctrTitle"/>
          </p:nvPr>
        </p:nvSpPr>
        <p:spPr>
          <a:xfrm>
            <a:off x="111125" y="1627188"/>
            <a:ext cx="5956200" cy="2739900"/>
          </a:xfrm>
          <a:prstGeom prst="rect">
            <a:avLst/>
          </a:prstGeom>
          <a:solidFill>
            <a:schemeClr val="accent3"/>
          </a:solidFill>
          <a:ln cap="flat" cmpd="sng" w="69850">
            <a:solidFill>
              <a:srgbClr val="FFFFFF"/>
            </a:solidFill>
            <a:prstDash val="solid"/>
            <a:round/>
            <a:headEnd len="sm" w="sm" type="none"/>
            <a:tailEnd len="sm" w="sm" type="none"/>
          </a:ln>
        </p:spPr>
        <p:txBody>
          <a:bodyPr anchorCtr="0" anchor="t" bIns="137150" lIns="274300" spcFirstLastPara="1" rIns="274300" wrap="square" tIns="137150">
            <a:spAutoFit/>
          </a:bodyPr>
          <a:lstStyle/>
          <a:p>
            <a:pPr indent="0" lvl="0" marL="0" rtl="0" algn="l">
              <a:spcBef>
                <a:spcPts val="0"/>
              </a:spcBef>
              <a:spcAft>
                <a:spcPts val="0"/>
              </a:spcAft>
              <a:buNone/>
            </a:pPr>
            <a:r>
              <a:rPr lang="en-GB" sz="4000"/>
              <a:t>Team 6 Final Product Demonstration</a:t>
            </a:r>
            <a:br>
              <a:rPr lang="en-GB" sz="4000"/>
            </a:br>
            <a:br>
              <a:rPr lang="en-GB" sz="4000"/>
            </a:br>
            <a:r>
              <a:rPr lang="en-GB" sz="2000"/>
              <a:t>Infection control system (hand-hygiene monitoring) </a:t>
            </a:r>
            <a:endParaRPr sz="2000"/>
          </a:p>
        </p:txBody>
      </p:sp>
      <p:sp>
        <p:nvSpPr>
          <p:cNvPr id="40" name="Google Shape;40;p1"/>
          <p:cNvSpPr txBox="1"/>
          <p:nvPr>
            <p:ph idx="1" type="body"/>
          </p:nvPr>
        </p:nvSpPr>
        <p:spPr>
          <a:xfrm>
            <a:off x="0" y="4581125"/>
            <a:ext cx="8504100" cy="1385400"/>
          </a:xfrm>
          <a:prstGeom prst="rect">
            <a:avLst/>
          </a:prstGeom>
          <a:noFill/>
          <a:ln>
            <a:noFill/>
          </a:ln>
        </p:spPr>
        <p:txBody>
          <a:bodyPr anchorCtr="0" anchor="t" bIns="137150" lIns="274300" spcFirstLastPara="1" rIns="274300" wrap="square" tIns="137150">
            <a:spAutoFit/>
          </a:bodyPr>
          <a:lstStyle/>
          <a:p>
            <a:pPr indent="0" lvl="0" marL="0" rtl="0" algn="l">
              <a:lnSpc>
                <a:spcPct val="100000"/>
              </a:lnSpc>
              <a:spcBef>
                <a:spcPts val="0"/>
              </a:spcBef>
              <a:spcAft>
                <a:spcPts val="0"/>
              </a:spcAft>
              <a:buNone/>
            </a:pPr>
            <a:r>
              <a:rPr lang="en-GB"/>
              <a:t>By Andris Vaivods, </a:t>
            </a:r>
            <a:r>
              <a:rPr lang="en-GB"/>
              <a:t>Joseph Nickson, </a:t>
            </a:r>
            <a:r>
              <a:rPr lang="en-GB"/>
              <a:t>Bradley Gichangi, </a:t>
            </a:r>
            <a:r>
              <a:rPr lang="en-GB"/>
              <a:t>Ioana-Cristina Igret, Chun Lim, </a:t>
            </a:r>
            <a:r>
              <a:rPr lang="en-GB"/>
              <a:t>Mark Vink, </a:t>
            </a:r>
            <a:r>
              <a:rPr lang="en-GB"/>
              <a:t>Yi Low </a:t>
            </a:r>
            <a:endParaRPr/>
          </a:p>
          <a:p>
            <a:pPr indent="0" lvl="0" marL="0" rtl="0" algn="l">
              <a:lnSpc>
                <a:spcPct val="100000"/>
              </a:lnSpc>
              <a:spcBef>
                <a:spcPts val="0"/>
              </a:spcBef>
              <a:spcAft>
                <a:spcPts val="0"/>
              </a:spcAft>
              <a:buNone/>
            </a:pPr>
            <a:r>
              <a:rPr lang="en-GB"/>
              <a:t>Date: 19th March,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c6d102ccc6_3_6"/>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Website - Initial Design Plan</a:t>
            </a:r>
            <a:endParaRPr/>
          </a:p>
        </p:txBody>
      </p:sp>
      <p:pic>
        <p:nvPicPr>
          <p:cNvPr id="121" name="Google Shape;121;gc6d102ccc6_3_6"/>
          <p:cNvPicPr preferRelativeResize="0"/>
          <p:nvPr/>
        </p:nvPicPr>
        <p:blipFill>
          <a:blip r:embed="rId3">
            <a:alphaModFix/>
          </a:blip>
          <a:stretch>
            <a:fillRect/>
          </a:stretch>
        </p:blipFill>
        <p:spPr>
          <a:xfrm>
            <a:off x="2328250" y="1684600"/>
            <a:ext cx="6525976" cy="942700"/>
          </a:xfrm>
          <a:prstGeom prst="rect">
            <a:avLst/>
          </a:prstGeom>
          <a:noFill/>
          <a:ln>
            <a:noFill/>
          </a:ln>
        </p:spPr>
      </p:pic>
      <p:pic>
        <p:nvPicPr>
          <p:cNvPr id="122" name="Google Shape;122;gc6d102ccc6_3_6"/>
          <p:cNvPicPr preferRelativeResize="0"/>
          <p:nvPr/>
        </p:nvPicPr>
        <p:blipFill>
          <a:blip r:embed="rId4">
            <a:alphaModFix/>
          </a:blip>
          <a:stretch>
            <a:fillRect/>
          </a:stretch>
        </p:blipFill>
        <p:spPr>
          <a:xfrm>
            <a:off x="2361037" y="2953825"/>
            <a:ext cx="6525975" cy="2695889"/>
          </a:xfrm>
          <a:prstGeom prst="rect">
            <a:avLst/>
          </a:prstGeom>
          <a:noFill/>
          <a:ln>
            <a:noFill/>
          </a:ln>
        </p:spPr>
      </p:pic>
      <p:sp>
        <p:nvSpPr>
          <p:cNvPr id="123" name="Google Shape;123;gc6d102ccc6_3_6"/>
          <p:cNvSpPr txBox="1"/>
          <p:nvPr>
            <p:ph idx="2" type="body"/>
          </p:nvPr>
        </p:nvSpPr>
        <p:spPr>
          <a:xfrm>
            <a:off x="146050" y="1864850"/>
            <a:ext cx="2182200" cy="35994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We made several changes to the initial design. </a:t>
            </a:r>
            <a:endParaRPr sz="1800"/>
          </a:p>
          <a:p>
            <a:pPr indent="0" lvl="0" marL="0" rtl="0" algn="l">
              <a:spcBef>
                <a:spcPts val="0"/>
              </a:spcBef>
              <a:spcAft>
                <a:spcPts val="0"/>
              </a:spcAft>
              <a:buNone/>
            </a:pPr>
            <a:r>
              <a:rPr lang="en-GB" sz="1800"/>
              <a:t>Now the website has 4 buttons in the navigation bar and a button titled Log In which gives access to the database for the administrator</a:t>
            </a:r>
            <a:endParaRPr sz="1800"/>
          </a:p>
        </p:txBody>
      </p:sp>
      <p:pic>
        <p:nvPicPr>
          <p:cNvPr id="124" name="Google Shape;124;gc6d102ccc6_3_6"/>
          <p:cNvPicPr preferRelativeResize="0"/>
          <p:nvPr/>
        </p:nvPicPr>
        <p:blipFill>
          <a:blip r:embed="rId5">
            <a:alphaModFix/>
          </a:blip>
          <a:stretch>
            <a:fillRect/>
          </a:stretch>
        </p:blipFill>
        <p:spPr>
          <a:xfrm>
            <a:off x="5254025" y="133675"/>
            <a:ext cx="2039700" cy="138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c372dee011_1_2"/>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Final Design- Key Features</a:t>
            </a:r>
            <a:endParaRPr/>
          </a:p>
        </p:txBody>
      </p:sp>
      <p:sp>
        <p:nvSpPr>
          <p:cNvPr id="131" name="Google Shape;131;gc372dee011_1_2"/>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a:t> 					Index Page- Our Work			</a:t>
            </a:r>
            <a:endParaRPr/>
          </a:p>
        </p:txBody>
      </p:sp>
      <p:pic>
        <p:nvPicPr>
          <p:cNvPr id="132" name="Google Shape;132;gc372dee011_1_2"/>
          <p:cNvPicPr preferRelativeResize="0"/>
          <p:nvPr/>
        </p:nvPicPr>
        <p:blipFill>
          <a:blip r:embed="rId3">
            <a:alphaModFix/>
          </a:blip>
          <a:stretch>
            <a:fillRect/>
          </a:stretch>
        </p:blipFill>
        <p:spPr>
          <a:xfrm>
            <a:off x="1095488" y="2144350"/>
            <a:ext cx="6953025" cy="3293726"/>
          </a:xfrm>
          <a:prstGeom prst="rect">
            <a:avLst/>
          </a:prstGeom>
          <a:noFill/>
          <a:ln>
            <a:noFill/>
          </a:ln>
        </p:spPr>
      </p:pic>
      <p:pic>
        <p:nvPicPr>
          <p:cNvPr id="133" name="Google Shape;133;gc372dee011_1_2"/>
          <p:cNvPicPr preferRelativeResize="0"/>
          <p:nvPr/>
        </p:nvPicPr>
        <p:blipFill>
          <a:blip r:embed="rId4">
            <a:alphaModFix/>
          </a:blip>
          <a:stretch>
            <a:fillRect/>
          </a:stretch>
        </p:blipFill>
        <p:spPr>
          <a:xfrm>
            <a:off x="5159000" y="133675"/>
            <a:ext cx="2039700" cy="1382775"/>
          </a:xfrm>
          <a:prstGeom prst="rect">
            <a:avLst/>
          </a:prstGeom>
          <a:noFill/>
          <a:ln>
            <a:noFill/>
          </a:ln>
        </p:spPr>
      </p:pic>
      <p:sp>
        <p:nvSpPr>
          <p:cNvPr id="134" name="Google Shape;134;gc372dee011_1_2"/>
          <p:cNvSpPr txBox="1"/>
          <p:nvPr/>
        </p:nvSpPr>
        <p:spPr>
          <a:xfrm>
            <a:off x="617700" y="5369200"/>
            <a:ext cx="7903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34343"/>
                </a:solidFill>
              </a:rPr>
              <a:t>We decided it was better to remove the Map page.</a:t>
            </a:r>
            <a:endParaRPr sz="1800">
              <a:solidFill>
                <a:srgbClr val="434343"/>
              </a:solidFill>
            </a:endParaRPr>
          </a:p>
          <a:p>
            <a:pPr indent="0" lvl="0" marL="0" rtl="0" algn="l">
              <a:spcBef>
                <a:spcPts val="0"/>
              </a:spcBef>
              <a:spcAft>
                <a:spcPts val="0"/>
              </a:spcAft>
              <a:buNone/>
            </a:pPr>
            <a:r>
              <a:rPr lang="en-GB" sz="1800">
                <a:solidFill>
                  <a:srgbClr val="434343"/>
                </a:solidFill>
              </a:rPr>
              <a:t>A new feature is the Log In button, </a:t>
            </a:r>
            <a:r>
              <a:rPr lang="en-GB" sz="1800">
                <a:solidFill>
                  <a:srgbClr val="434343"/>
                </a:solidFill>
              </a:rPr>
              <a:t>which gives the administrator access to the Admin page.</a:t>
            </a:r>
            <a:endParaRPr sz="18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c372dee011_1_32"/>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Final Design- Key Features</a:t>
            </a:r>
            <a:endParaRPr/>
          </a:p>
        </p:txBody>
      </p:sp>
      <p:sp>
        <p:nvSpPr>
          <p:cNvPr id="141" name="Google Shape;141;gc372dee011_1_32"/>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a:t>					</a:t>
            </a:r>
            <a:endParaRPr/>
          </a:p>
        </p:txBody>
      </p:sp>
      <p:pic>
        <p:nvPicPr>
          <p:cNvPr id="142" name="Google Shape;142;gc372dee011_1_32"/>
          <p:cNvPicPr preferRelativeResize="0"/>
          <p:nvPr/>
        </p:nvPicPr>
        <p:blipFill rotWithShape="1">
          <a:blip r:embed="rId3">
            <a:alphaModFix/>
          </a:blip>
          <a:srcRect b="13508" l="22481" r="21512" t="8990"/>
          <a:stretch/>
        </p:blipFill>
        <p:spPr>
          <a:xfrm>
            <a:off x="4732200" y="3945918"/>
            <a:ext cx="4265649" cy="2759581"/>
          </a:xfrm>
          <a:prstGeom prst="rect">
            <a:avLst/>
          </a:prstGeom>
          <a:noFill/>
          <a:ln>
            <a:noFill/>
          </a:ln>
        </p:spPr>
      </p:pic>
      <p:pic>
        <p:nvPicPr>
          <p:cNvPr id="143" name="Google Shape;143;gc372dee011_1_32"/>
          <p:cNvPicPr preferRelativeResize="0"/>
          <p:nvPr/>
        </p:nvPicPr>
        <p:blipFill rotWithShape="1">
          <a:blip r:embed="rId4">
            <a:alphaModFix/>
          </a:blip>
          <a:srcRect b="0" l="4440" r="-4439" t="0"/>
          <a:stretch/>
        </p:blipFill>
        <p:spPr>
          <a:xfrm>
            <a:off x="331500" y="1663700"/>
            <a:ext cx="4516852" cy="2759576"/>
          </a:xfrm>
          <a:prstGeom prst="rect">
            <a:avLst/>
          </a:prstGeom>
          <a:noFill/>
          <a:ln>
            <a:noFill/>
          </a:ln>
        </p:spPr>
      </p:pic>
      <p:sp>
        <p:nvSpPr>
          <p:cNvPr id="144" name="Google Shape;144;gc372dee011_1_32"/>
          <p:cNvSpPr txBox="1"/>
          <p:nvPr/>
        </p:nvSpPr>
        <p:spPr>
          <a:xfrm>
            <a:off x="5131625" y="2011475"/>
            <a:ext cx="29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434343"/>
                </a:solidFill>
              </a:rPr>
              <a:t>Employees Page</a:t>
            </a:r>
            <a:endParaRPr sz="2100">
              <a:solidFill>
                <a:srgbClr val="434343"/>
              </a:solidFill>
            </a:endParaRPr>
          </a:p>
        </p:txBody>
      </p:sp>
      <p:sp>
        <p:nvSpPr>
          <p:cNvPr id="145" name="Google Shape;145;gc372dee011_1_32"/>
          <p:cNvSpPr txBox="1"/>
          <p:nvPr/>
        </p:nvSpPr>
        <p:spPr>
          <a:xfrm>
            <a:off x="331500" y="4401950"/>
            <a:ext cx="42405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434343"/>
              </a:buClr>
              <a:buSzPts val="1800"/>
              <a:buChar char="●"/>
            </a:pPr>
            <a:r>
              <a:rPr lang="en-GB" sz="1800">
                <a:solidFill>
                  <a:srgbClr val="434343"/>
                </a:solidFill>
              </a:rPr>
              <a:t>Profile of an employee searched by name in the search bar.</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The profile shows the employee’s name, RFID and the department, alongside a graph showing the number of times and the place John has used the hand sanitiser that day.</a:t>
            </a:r>
            <a:endParaRPr sz="1800">
              <a:solidFill>
                <a:srgbClr val="434343"/>
              </a:solidFill>
            </a:endParaRPr>
          </a:p>
        </p:txBody>
      </p:sp>
      <p:pic>
        <p:nvPicPr>
          <p:cNvPr id="146" name="Google Shape;146;gc372dee011_1_32"/>
          <p:cNvPicPr preferRelativeResize="0"/>
          <p:nvPr/>
        </p:nvPicPr>
        <p:blipFill>
          <a:blip r:embed="rId5">
            <a:alphaModFix/>
          </a:blip>
          <a:stretch>
            <a:fillRect/>
          </a:stretch>
        </p:blipFill>
        <p:spPr>
          <a:xfrm>
            <a:off x="5159000" y="133675"/>
            <a:ext cx="2039700" cy="138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372dee011_1_16"/>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Final Design- Key features</a:t>
            </a:r>
            <a:endParaRPr/>
          </a:p>
        </p:txBody>
      </p:sp>
      <p:sp>
        <p:nvSpPr>
          <p:cNvPr id="153" name="Google Shape;153;gc372dee011_1_16"/>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a:t>	    								   </a:t>
            </a:r>
            <a:r>
              <a:rPr lang="en-GB" sz="2400">
                <a:solidFill>
                  <a:srgbClr val="434343"/>
                </a:solidFill>
              </a:rPr>
              <a:t>Statistics Page</a:t>
            </a:r>
            <a:r>
              <a:rPr lang="en-GB" sz="2400"/>
              <a:t>	</a:t>
            </a:r>
            <a:r>
              <a:rPr lang="en-GB"/>
              <a:t>	</a:t>
            </a:r>
            <a:endParaRPr/>
          </a:p>
        </p:txBody>
      </p:sp>
      <p:pic>
        <p:nvPicPr>
          <p:cNvPr id="154" name="Google Shape;154;gc372dee011_1_16"/>
          <p:cNvPicPr preferRelativeResize="0"/>
          <p:nvPr/>
        </p:nvPicPr>
        <p:blipFill>
          <a:blip r:embed="rId3">
            <a:alphaModFix/>
          </a:blip>
          <a:stretch>
            <a:fillRect/>
          </a:stretch>
        </p:blipFill>
        <p:spPr>
          <a:xfrm>
            <a:off x="261425" y="1663700"/>
            <a:ext cx="4422777" cy="3233723"/>
          </a:xfrm>
          <a:prstGeom prst="rect">
            <a:avLst/>
          </a:prstGeom>
          <a:noFill/>
          <a:ln>
            <a:noFill/>
          </a:ln>
        </p:spPr>
      </p:pic>
      <p:pic>
        <p:nvPicPr>
          <p:cNvPr id="155" name="Google Shape;155;gc372dee011_1_16"/>
          <p:cNvPicPr preferRelativeResize="0"/>
          <p:nvPr/>
        </p:nvPicPr>
        <p:blipFill rotWithShape="1">
          <a:blip r:embed="rId4">
            <a:alphaModFix/>
          </a:blip>
          <a:srcRect b="0" l="23771" r="23776" t="11418"/>
          <a:stretch/>
        </p:blipFill>
        <p:spPr>
          <a:xfrm>
            <a:off x="4789786" y="3365900"/>
            <a:ext cx="4095866" cy="3233725"/>
          </a:xfrm>
          <a:prstGeom prst="rect">
            <a:avLst/>
          </a:prstGeom>
          <a:noFill/>
          <a:ln>
            <a:noFill/>
          </a:ln>
        </p:spPr>
      </p:pic>
      <p:sp>
        <p:nvSpPr>
          <p:cNvPr id="156" name="Google Shape;156;gc372dee011_1_16"/>
          <p:cNvSpPr txBox="1"/>
          <p:nvPr/>
        </p:nvSpPr>
        <p:spPr>
          <a:xfrm>
            <a:off x="2594400" y="5325700"/>
            <a:ext cx="197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rgbClr val="434343"/>
                </a:solidFill>
              </a:rPr>
              <a:t>Contact Form</a:t>
            </a:r>
            <a:r>
              <a:rPr lang="en-GB" sz="2200"/>
              <a:t> </a:t>
            </a:r>
            <a:endParaRPr sz="2200"/>
          </a:p>
        </p:txBody>
      </p:sp>
      <p:pic>
        <p:nvPicPr>
          <p:cNvPr id="157" name="Google Shape;157;gc372dee011_1_16"/>
          <p:cNvPicPr preferRelativeResize="0"/>
          <p:nvPr/>
        </p:nvPicPr>
        <p:blipFill>
          <a:blip r:embed="rId5">
            <a:alphaModFix/>
          </a:blip>
          <a:stretch>
            <a:fillRect/>
          </a:stretch>
        </p:blipFill>
        <p:spPr>
          <a:xfrm>
            <a:off x="5159000" y="133675"/>
            <a:ext cx="2039700" cy="138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c886ac6667_0_6"/>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Admin Page</a:t>
            </a:r>
            <a:endParaRPr/>
          </a:p>
        </p:txBody>
      </p:sp>
      <p:sp>
        <p:nvSpPr>
          <p:cNvPr id="164" name="Google Shape;164;gc886ac6667_0_6"/>
          <p:cNvSpPr txBox="1"/>
          <p:nvPr>
            <p:ph idx="1" type="body"/>
          </p:nvPr>
        </p:nvSpPr>
        <p:spPr>
          <a:xfrm>
            <a:off x="146050" y="2156400"/>
            <a:ext cx="4153200" cy="3677700"/>
          </a:xfrm>
          <a:prstGeom prst="rect">
            <a:avLst/>
          </a:prstGeom>
        </p:spPr>
        <p:txBody>
          <a:bodyPr anchorCtr="0" anchor="t" bIns="0" lIns="274300" spcFirstLastPara="1" rIns="0" wrap="square" tIns="91425">
            <a:noAutofit/>
          </a:bodyPr>
          <a:lstStyle/>
          <a:p>
            <a:pPr indent="-342900" lvl="0" marL="457200" rtl="0" algn="l">
              <a:spcBef>
                <a:spcPts val="0"/>
              </a:spcBef>
              <a:spcAft>
                <a:spcPts val="0"/>
              </a:spcAft>
              <a:buSzPts val="1800"/>
              <a:buChar char="●"/>
            </a:pPr>
            <a:r>
              <a:rPr lang="en-GB" sz="1800"/>
              <a:t>Named ‘Admin Page’ , </a:t>
            </a:r>
            <a:r>
              <a:rPr lang="en-GB" sz="1800"/>
              <a:t>it's </a:t>
            </a:r>
            <a:r>
              <a:rPr lang="en-GB" sz="1800"/>
              <a:t>actually function is to show the database’s Table via website.</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Provide an easy way for user to check and do simple modification.</a:t>
            </a:r>
            <a:endParaRPr sz="1800"/>
          </a:p>
        </p:txBody>
      </p:sp>
      <p:pic>
        <p:nvPicPr>
          <p:cNvPr id="165" name="Google Shape;165;gc886ac6667_0_6"/>
          <p:cNvPicPr preferRelativeResize="0"/>
          <p:nvPr/>
        </p:nvPicPr>
        <p:blipFill>
          <a:blip r:embed="rId3">
            <a:alphaModFix/>
          </a:blip>
          <a:stretch>
            <a:fillRect/>
          </a:stretch>
        </p:blipFill>
        <p:spPr>
          <a:xfrm>
            <a:off x="4302375" y="1712775"/>
            <a:ext cx="4686050" cy="3432450"/>
          </a:xfrm>
          <a:prstGeom prst="rect">
            <a:avLst/>
          </a:prstGeom>
          <a:noFill/>
          <a:ln>
            <a:noFill/>
          </a:ln>
        </p:spPr>
      </p:pic>
      <p:pic>
        <p:nvPicPr>
          <p:cNvPr id="166" name="Google Shape;166;gc886ac6667_0_6"/>
          <p:cNvPicPr preferRelativeResize="0"/>
          <p:nvPr/>
        </p:nvPicPr>
        <p:blipFill>
          <a:blip r:embed="rId4">
            <a:alphaModFix/>
          </a:blip>
          <a:stretch>
            <a:fillRect/>
          </a:stretch>
        </p:blipFill>
        <p:spPr>
          <a:xfrm>
            <a:off x="384588" y="5341550"/>
            <a:ext cx="6448425" cy="1238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372dee011_12_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Login Page</a:t>
            </a:r>
            <a:endParaRPr/>
          </a:p>
        </p:txBody>
      </p:sp>
      <p:sp>
        <p:nvSpPr>
          <p:cNvPr id="173" name="Google Shape;173;gc372dee011_12_0"/>
          <p:cNvSpPr txBox="1"/>
          <p:nvPr>
            <p:ph idx="1" type="body"/>
          </p:nvPr>
        </p:nvSpPr>
        <p:spPr>
          <a:xfrm>
            <a:off x="282375" y="5106025"/>
            <a:ext cx="7254900" cy="12993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A login system to secure database information from unauthorized access.</a:t>
            </a:r>
            <a:endParaRPr sz="1800"/>
          </a:p>
          <a:p>
            <a:pPr indent="0" lvl="0" marL="0" rtl="0" algn="l">
              <a:spcBef>
                <a:spcPts val="0"/>
              </a:spcBef>
              <a:spcAft>
                <a:spcPts val="0"/>
              </a:spcAft>
              <a:buNone/>
            </a:pPr>
            <a:r>
              <a:rPr lang="en-GB" sz="1800"/>
              <a:t>Use one of the latest and common hash method to protect admin’s information.</a:t>
            </a:r>
            <a:endParaRPr sz="1800"/>
          </a:p>
        </p:txBody>
      </p:sp>
      <p:pic>
        <p:nvPicPr>
          <p:cNvPr id="174" name="Google Shape;174;gc372dee011_12_0"/>
          <p:cNvPicPr preferRelativeResize="0"/>
          <p:nvPr/>
        </p:nvPicPr>
        <p:blipFill>
          <a:blip r:embed="rId3">
            <a:alphaModFix/>
          </a:blip>
          <a:stretch>
            <a:fillRect/>
          </a:stretch>
        </p:blipFill>
        <p:spPr>
          <a:xfrm>
            <a:off x="282375" y="1716572"/>
            <a:ext cx="5757151" cy="318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c6d102ccc6_1_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Website search</a:t>
            </a:r>
            <a:endParaRPr/>
          </a:p>
        </p:txBody>
      </p:sp>
      <p:sp>
        <p:nvSpPr>
          <p:cNvPr id="181" name="Google Shape;181;gc6d102ccc6_1_0"/>
          <p:cNvSpPr txBox="1"/>
          <p:nvPr>
            <p:ph idx="1" type="body"/>
          </p:nvPr>
        </p:nvSpPr>
        <p:spPr>
          <a:xfrm>
            <a:off x="152350" y="151645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2" name="Google Shape;182;gc6d102ccc6_1_0"/>
          <p:cNvPicPr preferRelativeResize="0"/>
          <p:nvPr/>
        </p:nvPicPr>
        <p:blipFill rotWithShape="1">
          <a:blip r:embed="rId3">
            <a:alphaModFix/>
          </a:blip>
          <a:srcRect b="36966" l="22951" r="22956" t="11497"/>
          <a:stretch/>
        </p:blipFill>
        <p:spPr>
          <a:xfrm>
            <a:off x="146039" y="1516450"/>
            <a:ext cx="5891011" cy="2428249"/>
          </a:xfrm>
          <a:prstGeom prst="rect">
            <a:avLst/>
          </a:prstGeom>
          <a:noFill/>
          <a:ln>
            <a:noFill/>
          </a:ln>
        </p:spPr>
      </p:pic>
      <p:pic>
        <p:nvPicPr>
          <p:cNvPr id="183" name="Google Shape;183;gc6d102ccc6_1_0"/>
          <p:cNvPicPr preferRelativeResize="0"/>
          <p:nvPr/>
        </p:nvPicPr>
        <p:blipFill rotWithShape="1">
          <a:blip r:embed="rId4">
            <a:alphaModFix/>
          </a:blip>
          <a:srcRect b="38785" l="23144" r="23331" t="11527"/>
          <a:stretch/>
        </p:blipFill>
        <p:spPr>
          <a:xfrm>
            <a:off x="2129575" y="3944700"/>
            <a:ext cx="6868275" cy="2758300"/>
          </a:xfrm>
          <a:prstGeom prst="rect">
            <a:avLst/>
          </a:prstGeom>
          <a:noFill/>
          <a:ln>
            <a:noFill/>
          </a:ln>
        </p:spPr>
      </p:pic>
      <p:sp>
        <p:nvSpPr>
          <p:cNvPr id="184" name="Google Shape;184;gc6d102ccc6_1_0"/>
          <p:cNvSpPr txBox="1"/>
          <p:nvPr/>
        </p:nvSpPr>
        <p:spPr>
          <a:xfrm>
            <a:off x="205075" y="4234200"/>
            <a:ext cx="19245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2000">
                <a:solidFill>
                  <a:schemeClr val="dk1"/>
                </a:solidFill>
              </a:rPr>
              <a:t>Results for search “am”</a:t>
            </a:r>
            <a:endParaRPr sz="2000">
              <a:solidFill>
                <a:schemeClr val="dk1"/>
              </a:solidFill>
            </a:endParaRPr>
          </a:p>
        </p:txBody>
      </p:sp>
      <p:sp>
        <p:nvSpPr>
          <p:cNvPr id="185" name="Google Shape;185;gc6d102ccc6_1_0"/>
          <p:cNvSpPr txBox="1"/>
          <p:nvPr/>
        </p:nvSpPr>
        <p:spPr>
          <a:xfrm>
            <a:off x="6037050" y="1561325"/>
            <a:ext cx="295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rPr>
              <a:t>Results for filtering the users by department</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c6d102ccc6_1_6"/>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Server graph generation</a:t>
            </a:r>
            <a:endParaRPr/>
          </a:p>
        </p:txBody>
      </p:sp>
      <p:sp>
        <p:nvSpPr>
          <p:cNvPr id="192" name="Google Shape;192;gc6d102ccc6_1_6"/>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Graphs are generated by the server helps avoid:</a:t>
            </a:r>
            <a:endParaRPr sz="1800"/>
          </a:p>
          <a:p>
            <a:pPr indent="-342900" lvl="0" marL="457200" rtl="0" algn="l">
              <a:spcBef>
                <a:spcPts val="0"/>
              </a:spcBef>
              <a:spcAft>
                <a:spcPts val="0"/>
              </a:spcAft>
              <a:buSzPts val="1800"/>
              <a:buChar char="●"/>
            </a:pPr>
            <a:r>
              <a:rPr lang="en-GB" sz="1800"/>
              <a:t>long load times,</a:t>
            </a:r>
            <a:endParaRPr sz="1800"/>
          </a:p>
          <a:p>
            <a:pPr indent="-342900" lvl="0" marL="457200" rtl="0" algn="l">
              <a:spcBef>
                <a:spcPts val="0"/>
              </a:spcBef>
              <a:spcAft>
                <a:spcPts val="0"/>
              </a:spcAft>
              <a:buSzPts val="1800"/>
              <a:buChar char="●"/>
            </a:pPr>
            <a:r>
              <a:rPr lang="en-GB" sz="1800"/>
              <a:t>vulnerabilit</a:t>
            </a:r>
            <a:r>
              <a:rPr lang="en-GB" sz="1800"/>
              <a:t>y to denial-of-service attacks</a:t>
            </a:r>
            <a:endParaRPr sz="1800"/>
          </a:p>
          <a:p>
            <a:pPr indent="0" lvl="0" marL="0" rtl="0" algn="l">
              <a:spcBef>
                <a:spcPts val="0"/>
              </a:spcBef>
              <a:spcAft>
                <a:spcPts val="0"/>
              </a:spcAft>
              <a:buNone/>
            </a:pPr>
            <a:r>
              <a:rPr lang="en-GB" sz="1800"/>
              <a:t>Depending on the set update frequency for the graphs they could sometimes be out of date.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The website checks timestamps of the graph images to make sure it is always displaying the latest one.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The pages containing </a:t>
            </a:r>
            <a:r>
              <a:rPr lang="en-GB" sz="1800"/>
              <a:t>graphs are also refreshed every 60 seconds to make sure the user is seeing the most up to date graphs.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c86986c386_0_9"/>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Hosting on third-party Cloud</a:t>
            </a:r>
            <a:endParaRPr/>
          </a:p>
        </p:txBody>
      </p:sp>
      <p:sp>
        <p:nvSpPr>
          <p:cNvPr id="199" name="Google Shape;199;gc86986c386_0_9"/>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368300" lvl="0" marL="457200" rtl="0" algn="l">
              <a:lnSpc>
                <a:spcPct val="115000"/>
              </a:lnSpc>
              <a:spcBef>
                <a:spcPts val="0"/>
              </a:spcBef>
              <a:spcAft>
                <a:spcPts val="0"/>
              </a:spcAft>
              <a:buClr>
                <a:schemeClr val="dk1"/>
              </a:buClr>
              <a:buSzPts val="2200"/>
              <a:buChar char="●"/>
            </a:pPr>
            <a:r>
              <a:rPr lang="en-GB" sz="2200"/>
              <a:t>Unlimited Global Scale.</a:t>
            </a:r>
            <a:endParaRPr sz="2200"/>
          </a:p>
          <a:p>
            <a:pPr indent="-368300" lvl="0" marL="457200" rtl="0" algn="l">
              <a:lnSpc>
                <a:spcPct val="115000"/>
              </a:lnSpc>
              <a:spcBef>
                <a:spcPts val="0"/>
              </a:spcBef>
              <a:spcAft>
                <a:spcPts val="0"/>
              </a:spcAft>
              <a:buClr>
                <a:schemeClr val="dk1"/>
              </a:buClr>
              <a:buSzPts val="2200"/>
              <a:buChar char="●"/>
            </a:pPr>
            <a:r>
              <a:rPr lang="en-GB" sz="2200"/>
              <a:t>Having Closer Infrastructure to end user.</a:t>
            </a:r>
            <a:endParaRPr sz="2200"/>
          </a:p>
          <a:p>
            <a:pPr indent="-368300" lvl="0" marL="457200" rtl="0" algn="l">
              <a:lnSpc>
                <a:spcPct val="115000"/>
              </a:lnSpc>
              <a:spcBef>
                <a:spcPts val="0"/>
              </a:spcBef>
              <a:spcAft>
                <a:spcPts val="0"/>
              </a:spcAft>
              <a:buClr>
                <a:schemeClr val="dk1"/>
              </a:buClr>
              <a:buSzPts val="2200"/>
              <a:buChar char="●"/>
            </a:pPr>
            <a:r>
              <a:rPr lang="en-GB" sz="2200"/>
              <a:t>Highly Secure.</a:t>
            </a:r>
            <a:endParaRPr sz="2200"/>
          </a:p>
          <a:p>
            <a:pPr indent="-368300" lvl="0" marL="457200" rtl="0" algn="l">
              <a:lnSpc>
                <a:spcPct val="115000"/>
              </a:lnSpc>
              <a:spcBef>
                <a:spcPts val="0"/>
              </a:spcBef>
              <a:spcAft>
                <a:spcPts val="0"/>
              </a:spcAft>
              <a:buClr>
                <a:schemeClr val="dk1"/>
              </a:buClr>
              <a:buSzPts val="2200"/>
              <a:buChar char="●"/>
            </a:pPr>
            <a:r>
              <a:rPr lang="en-GB" sz="2200"/>
              <a:t>Fully Managed. (Manual Configuration, Power Supply, Internet Service Provider)</a:t>
            </a:r>
            <a:endParaRPr sz="2200"/>
          </a:p>
          <a:p>
            <a:pPr indent="0" lvl="0" marL="457200" rtl="0" algn="l">
              <a:lnSpc>
                <a:spcPct val="115000"/>
              </a:lnSpc>
              <a:spcBef>
                <a:spcPts val="0"/>
              </a:spcBef>
              <a:spcAft>
                <a:spcPts val="0"/>
              </a:spcAft>
              <a:buNone/>
            </a:pPr>
            <a:r>
              <a:t/>
            </a:r>
            <a:endParaRPr sz="2100"/>
          </a:p>
        </p:txBody>
      </p:sp>
      <p:pic>
        <p:nvPicPr>
          <p:cNvPr id="200" name="Google Shape;200;gc86986c386_0_9"/>
          <p:cNvPicPr preferRelativeResize="0"/>
          <p:nvPr/>
        </p:nvPicPr>
        <p:blipFill>
          <a:blip r:embed="rId3">
            <a:alphaModFix/>
          </a:blip>
          <a:stretch>
            <a:fillRect/>
          </a:stretch>
        </p:blipFill>
        <p:spPr>
          <a:xfrm>
            <a:off x="263375" y="5268150"/>
            <a:ext cx="2193552" cy="1233875"/>
          </a:xfrm>
          <a:prstGeom prst="rect">
            <a:avLst/>
          </a:prstGeom>
          <a:noFill/>
          <a:ln>
            <a:noFill/>
          </a:ln>
        </p:spPr>
      </p:pic>
      <p:pic>
        <p:nvPicPr>
          <p:cNvPr id="201" name="Google Shape;201;gc86986c386_0_9"/>
          <p:cNvPicPr preferRelativeResize="0"/>
          <p:nvPr/>
        </p:nvPicPr>
        <p:blipFill>
          <a:blip r:embed="rId4">
            <a:alphaModFix/>
          </a:blip>
          <a:stretch>
            <a:fillRect/>
          </a:stretch>
        </p:blipFill>
        <p:spPr>
          <a:xfrm>
            <a:off x="3189463" y="5113900"/>
            <a:ext cx="2467778" cy="1388125"/>
          </a:xfrm>
          <a:prstGeom prst="rect">
            <a:avLst/>
          </a:prstGeom>
          <a:noFill/>
          <a:ln>
            <a:noFill/>
          </a:ln>
        </p:spPr>
      </p:pic>
      <p:pic>
        <p:nvPicPr>
          <p:cNvPr id="202" name="Google Shape;202;gc86986c386_0_9"/>
          <p:cNvPicPr preferRelativeResize="0"/>
          <p:nvPr/>
        </p:nvPicPr>
        <p:blipFill>
          <a:blip r:embed="rId5">
            <a:alphaModFix/>
          </a:blip>
          <a:stretch>
            <a:fillRect/>
          </a:stretch>
        </p:blipFill>
        <p:spPr>
          <a:xfrm>
            <a:off x="6389800" y="5268138"/>
            <a:ext cx="2467775" cy="12338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886ac6667_0_12"/>
          <p:cNvSpPr txBox="1"/>
          <p:nvPr>
            <p:ph type="title"/>
          </p:nvPr>
        </p:nvSpPr>
        <p:spPr>
          <a:xfrm>
            <a:off x="146100" y="876225"/>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Project </a:t>
            </a:r>
            <a:r>
              <a:rPr lang="en-GB"/>
              <a:t>Management</a:t>
            </a:r>
            <a:r>
              <a:rPr lang="en-GB"/>
              <a:t> </a:t>
            </a:r>
            <a:endParaRPr/>
          </a:p>
        </p:txBody>
      </p:sp>
      <p:sp>
        <p:nvSpPr>
          <p:cNvPr id="209" name="Google Shape;209;gc886ac6667_0_12"/>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342900" lvl="0" marL="457200" rtl="0" algn="l">
              <a:spcBef>
                <a:spcPts val="0"/>
              </a:spcBef>
              <a:spcAft>
                <a:spcPts val="0"/>
              </a:spcAft>
              <a:buSzPts val="1800"/>
              <a:buChar char="●"/>
            </a:pPr>
            <a:r>
              <a:rPr lang="en-GB" sz="1800"/>
              <a:t>Done the tasks </a:t>
            </a:r>
            <a:r>
              <a:rPr lang="en-GB" sz="1800"/>
              <a:t>that</a:t>
            </a:r>
            <a:r>
              <a:rPr lang="en-GB" sz="1800"/>
              <a:t> we set out to do, but…</a:t>
            </a:r>
            <a:endParaRPr sz="1800"/>
          </a:p>
          <a:p>
            <a:pPr indent="-342900" lvl="1" marL="914400" rtl="0" algn="l">
              <a:spcBef>
                <a:spcPts val="0"/>
              </a:spcBef>
              <a:spcAft>
                <a:spcPts val="0"/>
              </a:spcAft>
              <a:buSzPts val="1800"/>
              <a:buChar char="○"/>
            </a:pPr>
            <a:r>
              <a:rPr lang="en-GB" sz="1800"/>
              <a:t>Hindered communication, </a:t>
            </a:r>
            <a:r>
              <a:rPr lang="en-GB" sz="1800"/>
              <a:t>because</a:t>
            </a:r>
            <a:r>
              <a:rPr lang="en-GB" sz="1800"/>
              <a:t> of online meetings</a:t>
            </a:r>
            <a:endParaRPr sz="1800"/>
          </a:p>
          <a:p>
            <a:pPr indent="-342900" lvl="1" marL="914400" rtl="0" algn="l">
              <a:spcBef>
                <a:spcPts val="0"/>
              </a:spcBef>
              <a:spcAft>
                <a:spcPts val="0"/>
              </a:spcAft>
              <a:buSzPts val="1800"/>
              <a:buChar char="○"/>
            </a:pPr>
            <a:r>
              <a:rPr lang="en-GB" sz="1800"/>
              <a:t>Improvements</a:t>
            </a:r>
            <a:r>
              <a:rPr lang="en-GB" sz="1800"/>
              <a:t> in Jira usage</a:t>
            </a:r>
            <a:endParaRPr sz="1800"/>
          </a:p>
          <a:p>
            <a:pPr indent="-342900" lvl="0" marL="457200" rtl="0" algn="l">
              <a:spcBef>
                <a:spcPts val="0"/>
              </a:spcBef>
              <a:spcAft>
                <a:spcPts val="0"/>
              </a:spcAft>
              <a:buSzPts val="1800"/>
              <a:buChar char="●"/>
            </a:pPr>
            <a:r>
              <a:rPr lang="en-GB" sz="1800"/>
              <a:t>More time in meetings </a:t>
            </a:r>
            <a:r>
              <a:rPr lang="en-GB" sz="1800"/>
              <a:t>than</a:t>
            </a:r>
            <a:r>
              <a:rPr lang="en-GB" sz="1800"/>
              <a:t> we </a:t>
            </a:r>
            <a:r>
              <a:rPr lang="en-GB" sz="1800"/>
              <a:t>otherwise</a:t>
            </a:r>
            <a:r>
              <a:rPr lang="en-GB" sz="1800"/>
              <a:t> could have had, </a:t>
            </a:r>
            <a:r>
              <a:rPr lang="en-GB" sz="1800"/>
              <a:t>because</a:t>
            </a:r>
            <a:r>
              <a:rPr lang="en-GB" sz="1800"/>
              <a:t> of more free time</a:t>
            </a:r>
            <a:endParaRPr sz="1800"/>
          </a:p>
          <a:p>
            <a:pPr indent="-342900" lvl="0" marL="457200" rtl="0" algn="l">
              <a:spcBef>
                <a:spcPts val="0"/>
              </a:spcBef>
              <a:spcAft>
                <a:spcPts val="0"/>
              </a:spcAft>
              <a:buSzPts val="1800"/>
              <a:buChar char="●"/>
            </a:pPr>
            <a:r>
              <a:rPr lang="en-GB" sz="1800"/>
              <a:t>Online </a:t>
            </a:r>
            <a:r>
              <a:rPr lang="en-GB" sz="1800"/>
              <a:t>communication</a:t>
            </a:r>
            <a:r>
              <a:rPr lang="en-GB" sz="1800"/>
              <a:t> skills will come in handy in the future</a:t>
            </a:r>
            <a:endParaRPr sz="1800"/>
          </a:p>
        </p:txBody>
      </p:sp>
      <p:pic>
        <p:nvPicPr>
          <p:cNvPr id="210" name="Google Shape;210;gc886ac6667_0_12"/>
          <p:cNvPicPr preferRelativeResize="0"/>
          <p:nvPr/>
        </p:nvPicPr>
        <p:blipFill>
          <a:blip r:embed="rId3">
            <a:alphaModFix/>
          </a:blip>
          <a:stretch>
            <a:fillRect/>
          </a:stretch>
        </p:blipFill>
        <p:spPr>
          <a:xfrm>
            <a:off x="2267000" y="3821125"/>
            <a:ext cx="4610000" cy="2666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c7693b039a_2_7"/>
          <p:cNvSpPr txBox="1"/>
          <p:nvPr>
            <p:ph type="title"/>
          </p:nvPr>
        </p:nvSpPr>
        <p:spPr>
          <a:xfrm>
            <a:off x="142925" y="869950"/>
            <a:ext cx="8851800" cy="646500"/>
          </a:xfrm>
          <a:prstGeom prst="rect">
            <a:avLst/>
          </a:prstGeom>
          <a:solidFill>
            <a:schemeClr val="accent3"/>
          </a:solidFill>
          <a:ln>
            <a:noFill/>
          </a:ln>
        </p:spPr>
        <p:txBody>
          <a:bodyPr anchorCtr="0" anchor="t" bIns="45700" lIns="274300" spcFirstLastPara="1" rIns="228600" wrap="square" tIns="137150">
            <a:spAutoFit/>
          </a:bodyPr>
          <a:lstStyle/>
          <a:p>
            <a:pPr indent="0" lvl="0" marL="0" rtl="0" algn="l">
              <a:spcBef>
                <a:spcPts val="0"/>
              </a:spcBef>
              <a:spcAft>
                <a:spcPts val="0"/>
              </a:spcAft>
              <a:buNone/>
            </a:pPr>
            <a:r>
              <a:rPr lang="en-GB"/>
              <a:t>The Goal of the Project</a:t>
            </a:r>
            <a:endParaRPr/>
          </a:p>
        </p:txBody>
      </p:sp>
      <p:sp>
        <p:nvSpPr>
          <p:cNvPr id="46" name="Google Shape;46;gc7693b039a_2_7"/>
          <p:cNvSpPr txBox="1"/>
          <p:nvPr>
            <p:ph idx="1" type="body"/>
          </p:nvPr>
        </p:nvSpPr>
        <p:spPr>
          <a:xfrm>
            <a:off x="183775" y="1688800"/>
            <a:ext cx="8839200" cy="5041800"/>
          </a:xfrm>
          <a:prstGeom prst="rect">
            <a:avLst/>
          </a:prstGeom>
          <a:noFill/>
          <a:ln>
            <a:noFill/>
          </a:ln>
        </p:spPr>
        <p:txBody>
          <a:bodyPr anchorCtr="0" anchor="t" bIns="0" lIns="274300" spcFirstLastPara="1" rIns="0" wrap="square" tIns="91425">
            <a:noAutofit/>
          </a:bodyPr>
          <a:lstStyle/>
          <a:p>
            <a:pPr indent="-288925" lvl="2" marL="292100" rtl="0" algn="l">
              <a:spcBef>
                <a:spcPts val="0"/>
              </a:spcBef>
              <a:spcAft>
                <a:spcPts val="0"/>
              </a:spcAft>
              <a:buSzPts val="2400"/>
              <a:buNone/>
            </a:pPr>
            <a:r>
              <a:t/>
            </a:r>
            <a:endParaRPr/>
          </a:p>
          <a:p>
            <a:pPr indent="-136525" lvl="2" marL="292100" rtl="0" algn="l">
              <a:spcBef>
                <a:spcPts val="0"/>
              </a:spcBef>
              <a:spcAft>
                <a:spcPts val="0"/>
              </a:spcAft>
              <a:buSzPts val="2400"/>
              <a:buNone/>
            </a:pPr>
            <a:r>
              <a:t/>
            </a:r>
            <a:endParaRPr/>
          </a:p>
        </p:txBody>
      </p:sp>
      <p:sp>
        <p:nvSpPr>
          <p:cNvPr id="47" name="Google Shape;47;gc7693b039a_2_7"/>
          <p:cNvSpPr/>
          <p:nvPr/>
        </p:nvSpPr>
        <p:spPr>
          <a:xfrm>
            <a:off x="414361" y="1597425"/>
            <a:ext cx="8496900" cy="861900"/>
          </a:xfrm>
          <a:prstGeom prst="rect">
            <a:avLst/>
          </a:prstGeom>
          <a:noFill/>
          <a:ln>
            <a:noFill/>
          </a:ln>
        </p:spPr>
        <p:txBody>
          <a:bodyPr anchorCtr="0" anchor="t" bIns="45700" lIns="91425" spcFirstLastPara="1" rIns="91425" wrap="square" tIns="45700">
            <a:noAutofit/>
          </a:bodyPr>
          <a:lstStyle/>
          <a:p>
            <a:pPr indent="-342900" lvl="0" marL="457200" marR="0" rtl="0" algn="l">
              <a:spcBef>
                <a:spcPts val="0"/>
              </a:spcBef>
              <a:spcAft>
                <a:spcPts val="0"/>
              </a:spcAft>
              <a:buClr>
                <a:schemeClr val="dk1"/>
              </a:buClr>
              <a:buSzPts val="1800"/>
              <a:buChar char="●"/>
            </a:pPr>
            <a:r>
              <a:rPr lang="en-GB" sz="1800">
                <a:solidFill>
                  <a:schemeClr val="dk1"/>
                </a:solidFill>
              </a:rPr>
              <a:t>To </a:t>
            </a:r>
            <a:r>
              <a:rPr lang="en-GB" sz="1800">
                <a:solidFill>
                  <a:schemeClr val="dk1"/>
                </a:solidFill>
              </a:rPr>
              <a:t>implement a hand hygiene monitoring system</a:t>
            </a:r>
            <a:endParaRPr sz="1800">
              <a:solidFill>
                <a:schemeClr val="dk1"/>
              </a:solidFill>
            </a:endParaRPr>
          </a:p>
          <a:p>
            <a:pPr indent="-342900" lvl="0" marL="457200" marR="0" rtl="0" algn="l">
              <a:spcBef>
                <a:spcPts val="0"/>
              </a:spcBef>
              <a:spcAft>
                <a:spcPts val="0"/>
              </a:spcAft>
              <a:buClr>
                <a:schemeClr val="dk1"/>
              </a:buClr>
              <a:buSzPts val="1800"/>
              <a:buChar char="●"/>
            </a:pPr>
            <a:r>
              <a:rPr lang="en-GB" sz="1800">
                <a:solidFill>
                  <a:schemeClr val="dk1"/>
                </a:solidFill>
              </a:rPr>
              <a:t>Modernise old school tracking systems with pen and paper</a:t>
            </a:r>
            <a:endParaRPr sz="1800">
              <a:solidFill>
                <a:schemeClr val="dk1"/>
              </a:solidFil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pic>
        <p:nvPicPr>
          <p:cNvPr id="48" name="Google Shape;48;gc7693b039a_2_7"/>
          <p:cNvPicPr preferRelativeResize="0"/>
          <p:nvPr/>
        </p:nvPicPr>
        <p:blipFill>
          <a:blip r:embed="rId3">
            <a:alphaModFix/>
          </a:blip>
          <a:stretch>
            <a:fillRect/>
          </a:stretch>
        </p:blipFill>
        <p:spPr>
          <a:xfrm>
            <a:off x="714638" y="3582698"/>
            <a:ext cx="7708376" cy="2727575"/>
          </a:xfrm>
          <a:prstGeom prst="rect">
            <a:avLst/>
          </a:prstGeom>
          <a:noFill/>
          <a:ln>
            <a:noFill/>
          </a:ln>
        </p:spPr>
      </p:pic>
      <p:cxnSp>
        <p:nvCxnSpPr>
          <p:cNvPr id="49" name="Google Shape;49;gc7693b039a_2_7"/>
          <p:cNvCxnSpPr/>
          <p:nvPr/>
        </p:nvCxnSpPr>
        <p:spPr>
          <a:xfrm>
            <a:off x="4569461" y="2506900"/>
            <a:ext cx="5100" cy="107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c886ac6667_0_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Future </a:t>
            </a:r>
            <a:r>
              <a:rPr lang="en-GB"/>
              <a:t>Improvements</a:t>
            </a:r>
            <a:r>
              <a:rPr lang="en-GB"/>
              <a:t> </a:t>
            </a:r>
            <a:endParaRPr/>
          </a:p>
        </p:txBody>
      </p:sp>
      <p:sp>
        <p:nvSpPr>
          <p:cNvPr id="217" name="Google Shape;217;gc886ac6667_0_0"/>
          <p:cNvSpPr txBox="1"/>
          <p:nvPr>
            <p:ph idx="1" type="body"/>
          </p:nvPr>
        </p:nvSpPr>
        <p:spPr>
          <a:xfrm>
            <a:off x="105550" y="1663700"/>
            <a:ext cx="8839200" cy="5041800"/>
          </a:xfrm>
          <a:prstGeom prst="rect">
            <a:avLst/>
          </a:prstGeom>
        </p:spPr>
        <p:txBody>
          <a:bodyPr anchorCtr="0" anchor="t" bIns="0" lIns="274300" spcFirstLastPara="1" rIns="0" wrap="square" tIns="91425">
            <a:noAutofit/>
          </a:bodyPr>
          <a:lstStyle/>
          <a:p>
            <a:pPr indent="-330200" lvl="0" marL="457200" rtl="0" algn="l">
              <a:spcBef>
                <a:spcPts val="0"/>
              </a:spcBef>
              <a:spcAft>
                <a:spcPts val="0"/>
              </a:spcAft>
              <a:buSzPts val="1600"/>
              <a:buChar char="●"/>
            </a:pPr>
            <a:r>
              <a:rPr lang="en-GB" sz="1800"/>
              <a:t>Hosting the Database on a Server</a:t>
            </a:r>
            <a:endParaRPr sz="1800"/>
          </a:p>
          <a:p>
            <a:pPr indent="-330200" lvl="0" marL="457200" rtl="0" algn="l">
              <a:spcBef>
                <a:spcPts val="0"/>
              </a:spcBef>
              <a:spcAft>
                <a:spcPts val="0"/>
              </a:spcAft>
              <a:buSzPts val="1600"/>
              <a:buChar char="●"/>
            </a:pPr>
            <a:r>
              <a:rPr lang="en-GB" sz="1800"/>
              <a:t>Hardware </a:t>
            </a:r>
            <a:r>
              <a:rPr lang="en-GB" sz="1800"/>
              <a:t>implementation</a:t>
            </a:r>
            <a:endParaRPr sz="1800"/>
          </a:p>
          <a:p>
            <a:pPr indent="-330200" lvl="0" marL="457200" rtl="0" algn="l">
              <a:spcBef>
                <a:spcPts val="0"/>
              </a:spcBef>
              <a:spcAft>
                <a:spcPts val="0"/>
              </a:spcAft>
              <a:buSzPts val="1600"/>
              <a:buChar char="●"/>
            </a:pPr>
            <a:r>
              <a:rPr lang="en-GB" sz="1800"/>
              <a:t>Improved Map page to show the level of liquid left in each hand sanitizer and Heatmap</a:t>
            </a:r>
            <a:endParaRPr sz="1800"/>
          </a:p>
          <a:p>
            <a:pPr indent="-330200" lvl="0" marL="457200" rtl="0" algn="l">
              <a:spcBef>
                <a:spcPts val="0"/>
              </a:spcBef>
              <a:spcAft>
                <a:spcPts val="0"/>
              </a:spcAft>
              <a:buSzPts val="1600"/>
              <a:buChar char="●"/>
            </a:pPr>
            <a:r>
              <a:rPr lang="en-GB" sz="1800"/>
              <a:t>Individual hand hygiene opportunities and location tracking using machine vision utilizing cameras and RFID readers based on the 5 moments for hand hygiene described by the WHO.</a:t>
            </a:r>
            <a:endParaRPr sz="1800"/>
          </a:p>
          <a:p>
            <a:pPr indent="-342900" lvl="0" marL="457200" rtl="0" algn="l">
              <a:spcBef>
                <a:spcPts val="0"/>
              </a:spcBef>
              <a:spcAft>
                <a:spcPts val="0"/>
              </a:spcAft>
              <a:buSzPts val="1800"/>
              <a:buChar char="●"/>
            </a:pPr>
            <a:r>
              <a:rPr lang="en-GB" sz="1800"/>
              <a:t>Implement hand hygiene compliance score and more in depth individual performance tracking utilizing </a:t>
            </a:r>
            <a:endParaRPr sz="1800"/>
          </a:p>
          <a:p>
            <a:pPr indent="0" lvl="0" marL="457200" rtl="0" algn="l">
              <a:spcBef>
                <a:spcPts val="0"/>
              </a:spcBef>
              <a:spcAft>
                <a:spcPts val="0"/>
              </a:spcAft>
              <a:buNone/>
            </a:pPr>
            <a:r>
              <a:rPr lang="en-GB" sz="1800"/>
              <a:t>information about hand hygiene </a:t>
            </a:r>
            <a:endParaRPr sz="1800"/>
          </a:p>
          <a:p>
            <a:pPr indent="0" lvl="0" marL="457200" rtl="0" algn="l">
              <a:spcBef>
                <a:spcPts val="0"/>
              </a:spcBef>
              <a:spcAft>
                <a:spcPts val="0"/>
              </a:spcAft>
              <a:buNone/>
            </a:pPr>
            <a:r>
              <a:rPr lang="en-GB" sz="1800"/>
              <a:t>opportunities.</a:t>
            </a:r>
            <a:endParaRPr sz="1800"/>
          </a:p>
        </p:txBody>
      </p:sp>
      <p:pic>
        <p:nvPicPr>
          <p:cNvPr id="218" name="Google Shape;218;gc886ac6667_0_0"/>
          <p:cNvPicPr preferRelativeResize="0"/>
          <p:nvPr/>
        </p:nvPicPr>
        <p:blipFill>
          <a:blip r:embed="rId3">
            <a:alphaModFix/>
          </a:blip>
          <a:stretch>
            <a:fillRect/>
          </a:stretch>
        </p:blipFill>
        <p:spPr>
          <a:xfrm>
            <a:off x="4866125" y="3540850"/>
            <a:ext cx="4078624" cy="316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79f8d36e1d_12_1"/>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ctr">
              <a:spcBef>
                <a:spcPts val="0"/>
              </a:spcBef>
              <a:spcAft>
                <a:spcPts val="0"/>
              </a:spcAft>
              <a:buNone/>
            </a:pPr>
            <a:r>
              <a:rPr lang="en-GB"/>
              <a:t>Thank you for listening! </a:t>
            </a:r>
            <a:endParaRPr/>
          </a:p>
        </p:txBody>
      </p:sp>
      <p:sp>
        <p:nvSpPr>
          <p:cNvPr id="225" name="Google Shape;225;g79f8d36e1d_12_1"/>
          <p:cNvSpPr txBox="1"/>
          <p:nvPr>
            <p:ph idx="1" type="body"/>
          </p:nvPr>
        </p:nvSpPr>
        <p:spPr>
          <a:xfrm>
            <a:off x="2192062" y="3254667"/>
            <a:ext cx="4756500" cy="2428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t/>
            </a:r>
            <a:endParaRPr/>
          </a:p>
        </p:txBody>
      </p:sp>
      <p:pic>
        <p:nvPicPr>
          <p:cNvPr id="226" name="Google Shape;226;g79f8d36e1d_12_1"/>
          <p:cNvPicPr preferRelativeResize="0"/>
          <p:nvPr/>
        </p:nvPicPr>
        <p:blipFill>
          <a:blip r:embed="rId3">
            <a:alphaModFix/>
          </a:blip>
          <a:stretch>
            <a:fillRect/>
          </a:stretch>
        </p:blipFill>
        <p:spPr>
          <a:xfrm>
            <a:off x="2111763" y="2453250"/>
            <a:ext cx="4920475" cy="3303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146050" y="869950"/>
            <a:ext cx="8851800" cy="646500"/>
          </a:xfrm>
          <a:prstGeom prst="rect">
            <a:avLst/>
          </a:prstGeom>
          <a:solidFill>
            <a:schemeClr val="accent3"/>
          </a:solidFill>
          <a:ln>
            <a:noFill/>
          </a:ln>
        </p:spPr>
        <p:txBody>
          <a:bodyPr anchorCtr="0" anchor="t" bIns="45700" lIns="274300" spcFirstLastPara="1" rIns="228600" wrap="square" tIns="137150">
            <a:spAutoFit/>
          </a:bodyPr>
          <a:lstStyle/>
          <a:p>
            <a:pPr indent="0" lvl="0" marL="0" rtl="0" algn="l">
              <a:spcBef>
                <a:spcPts val="0"/>
              </a:spcBef>
              <a:spcAft>
                <a:spcPts val="0"/>
              </a:spcAft>
              <a:buNone/>
            </a:pPr>
            <a:r>
              <a:rPr lang="en-GB"/>
              <a:t>Software i</a:t>
            </a:r>
            <a:r>
              <a:rPr lang="en-GB"/>
              <a:t>mplementation</a:t>
            </a:r>
            <a:r>
              <a:rPr lang="en-GB"/>
              <a:t> </a:t>
            </a:r>
            <a:endParaRPr/>
          </a:p>
        </p:txBody>
      </p:sp>
      <p:sp>
        <p:nvSpPr>
          <p:cNvPr id="55" name="Google Shape;55;p2"/>
          <p:cNvSpPr/>
          <p:nvPr/>
        </p:nvSpPr>
        <p:spPr>
          <a:xfrm>
            <a:off x="414350" y="1597425"/>
            <a:ext cx="8496900" cy="15981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rgbClr val="434343"/>
              </a:buClr>
              <a:buSzPts val="1800"/>
              <a:buFont typeface="Arial"/>
              <a:buChar char="●"/>
            </a:pPr>
            <a:r>
              <a:rPr lang="en-GB" sz="1800">
                <a:solidFill>
                  <a:srgbClr val="434343"/>
                </a:solidFill>
              </a:rPr>
              <a:t>Database with MYSQL</a:t>
            </a:r>
            <a:endParaRPr sz="1800">
              <a:solidFill>
                <a:srgbClr val="434343"/>
              </a:solidFill>
            </a:endParaRPr>
          </a:p>
          <a:p>
            <a:pPr indent="-342900" lvl="0" marL="457200" marR="0" rtl="0" algn="l">
              <a:spcBef>
                <a:spcPts val="0"/>
              </a:spcBef>
              <a:spcAft>
                <a:spcPts val="0"/>
              </a:spcAft>
              <a:buClr>
                <a:srgbClr val="434343"/>
              </a:buClr>
              <a:buSzPts val="1800"/>
              <a:buChar char="●"/>
            </a:pPr>
            <a:r>
              <a:rPr lang="en-GB" sz="1800">
                <a:solidFill>
                  <a:srgbClr val="434343"/>
                </a:solidFill>
              </a:rPr>
              <a:t>Machine Learning with Python</a:t>
            </a:r>
            <a:endParaRPr sz="1800">
              <a:solidFill>
                <a:srgbClr val="434343"/>
              </a:solidFill>
            </a:endParaRPr>
          </a:p>
          <a:p>
            <a:pPr indent="-342900" lvl="0" marL="457200" marR="0" rtl="0" algn="l">
              <a:spcBef>
                <a:spcPts val="0"/>
              </a:spcBef>
              <a:spcAft>
                <a:spcPts val="0"/>
              </a:spcAft>
              <a:buClr>
                <a:schemeClr val="dk1"/>
              </a:buClr>
              <a:buSzPts val="1800"/>
              <a:buChar char="●"/>
            </a:pPr>
            <a:r>
              <a:rPr lang="en-GB" sz="1800">
                <a:solidFill>
                  <a:schemeClr val="dk1"/>
                </a:solidFill>
              </a:rPr>
              <a:t>Graph Generation with Python</a:t>
            </a:r>
            <a:endParaRPr sz="1800">
              <a:solidFill>
                <a:schemeClr val="dk1"/>
              </a:solidFill>
            </a:endParaRPr>
          </a:p>
          <a:p>
            <a:pPr indent="-342900" lvl="0" marL="457200" marR="0" rtl="0" algn="l">
              <a:spcBef>
                <a:spcPts val="0"/>
              </a:spcBef>
              <a:spcAft>
                <a:spcPts val="0"/>
              </a:spcAft>
              <a:buClr>
                <a:schemeClr val="dk1"/>
              </a:buClr>
              <a:buSzPts val="1800"/>
              <a:buChar char="●"/>
            </a:pPr>
            <a:r>
              <a:rPr lang="en-GB" sz="1800">
                <a:solidFill>
                  <a:schemeClr val="dk1"/>
                </a:solidFill>
              </a:rPr>
              <a:t>Website (HTML, CSS, PHP)</a:t>
            </a:r>
            <a:endParaRPr sz="1800">
              <a:solidFill>
                <a:schemeClr val="dk1"/>
              </a:solidFill>
            </a:endParaRPr>
          </a:p>
          <a:p>
            <a:pPr indent="-342900" lvl="0" marL="457200" marR="0" rtl="0" algn="l">
              <a:spcBef>
                <a:spcPts val="0"/>
              </a:spcBef>
              <a:spcAft>
                <a:spcPts val="0"/>
              </a:spcAft>
              <a:buClr>
                <a:schemeClr val="dk1"/>
              </a:buClr>
              <a:buSzPts val="1800"/>
              <a:buChar char="●"/>
            </a:pPr>
            <a:r>
              <a:rPr lang="en-GB" sz="1800">
                <a:solidFill>
                  <a:schemeClr val="dk1"/>
                </a:solidFill>
              </a:rPr>
              <a:t>Server graph generation with PHP</a:t>
            </a:r>
            <a:endParaRPr sz="1800">
              <a:solidFill>
                <a:schemeClr val="dk1"/>
              </a:solidFil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56" name="Google Shape;56;p2"/>
          <p:cNvSpPr/>
          <p:nvPr/>
        </p:nvSpPr>
        <p:spPr>
          <a:xfrm>
            <a:off x="4680750" y="1656450"/>
            <a:ext cx="639900" cy="1380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txBox="1"/>
          <p:nvPr/>
        </p:nvSpPr>
        <p:spPr>
          <a:xfrm>
            <a:off x="5529900" y="2135850"/>
            <a:ext cx="361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Agile </a:t>
            </a:r>
            <a:r>
              <a:rPr lang="en-GB" sz="1800">
                <a:solidFill>
                  <a:schemeClr val="dk1"/>
                </a:solidFill>
              </a:rPr>
              <a:t>Methodology</a:t>
            </a:r>
            <a:r>
              <a:rPr lang="en-GB" sz="1800">
                <a:solidFill>
                  <a:schemeClr val="dk1"/>
                </a:solidFill>
              </a:rPr>
              <a:t> using Jira</a:t>
            </a:r>
            <a:endParaRPr/>
          </a:p>
        </p:txBody>
      </p:sp>
      <p:pic>
        <p:nvPicPr>
          <p:cNvPr id="58" name="Google Shape;58;p2"/>
          <p:cNvPicPr preferRelativeResize="0"/>
          <p:nvPr/>
        </p:nvPicPr>
        <p:blipFill>
          <a:blip r:embed="rId3">
            <a:alphaModFix/>
          </a:blip>
          <a:stretch>
            <a:fillRect/>
          </a:stretch>
        </p:blipFill>
        <p:spPr>
          <a:xfrm>
            <a:off x="665075" y="3522225"/>
            <a:ext cx="2129249" cy="1102075"/>
          </a:xfrm>
          <a:prstGeom prst="rect">
            <a:avLst/>
          </a:prstGeom>
          <a:noFill/>
          <a:ln>
            <a:noFill/>
          </a:ln>
        </p:spPr>
      </p:pic>
      <p:pic>
        <p:nvPicPr>
          <p:cNvPr id="59" name="Google Shape;59;p2"/>
          <p:cNvPicPr preferRelativeResize="0"/>
          <p:nvPr/>
        </p:nvPicPr>
        <p:blipFill>
          <a:blip r:embed="rId4">
            <a:alphaModFix/>
          </a:blip>
          <a:stretch>
            <a:fillRect/>
          </a:stretch>
        </p:blipFill>
        <p:spPr>
          <a:xfrm>
            <a:off x="6537850" y="3658075"/>
            <a:ext cx="1598200" cy="1598200"/>
          </a:xfrm>
          <a:prstGeom prst="rect">
            <a:avLst/>
          </a:prstGeom>
          <a:noFill/>
          <a:ln>
            <a:noFill/>
          </a:ln>
        </p:spPr>
      </p:pic>
      <p:pic>
        <p:nvPicPr>
          <p:cNvPr id="60" name="Google Shape;60;p2"/>
          <p:cNvPicPr preferRelativeResize="0"/>
          <p:nvPr/>
        </p:nvPicPr>
        <p:blipFill>
          <a:blip r:embed="rId5">
            <a:alphaModFix/>
          </a:blip>
          <a:stretch>
            <a:fillRect/>
          </a:stretch>
        </p:blipFill>
        <p:spPr>
          <a:xfrm>
            <a:off x="3998675" y="3429003"/>
            <a:ext cx="1851424" cy="1026951"/>
          </a:xfrm>
          <a:prstGeom prst="rect">
            <a:avLst/>
          </a:prstGeom>
          <a:noFill/>
          <a:ln>
            <a:noFill/>
          </a:ln>
        </p:spPr>
      </p:pic>
      <p:pic>
        <p:nvPicPr>
          <p:cNvPr id="61" name="Google Shape;61;p2"/>
          <p:cNvPicPr preferRelativeResize="0"/>
          <p:nvPr/>
        </p:nvPicPr>
        <p:blipFill>
          <a:blip r:embed="rId6">
            <a:alphaModFix/>
          </a:blip>
          <a:stretch>
            <a:fillRect/>
          </a:stretch>
        </p:blipFill>
        <p:spPr>
          <a:xfrm>
            <a:off x="2875525" y="5071600"/>
            <a:ext cx="2368102" cy="1184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c7693b039a_2_0"/>
          <p:cNvSpPr txBox="1"/>
          <p:nvPr>
            <p:ph type="title"/>
          </p:nvPr>
        </p:nvSpPr>
        <p:spPr>
          <a:xfrm>
            <a:off x="146050" y="869950"/>
            <a:ext cx="8851800" cy="646500"/>
          </a:xfrm>
          <a:prstGeom prst="rect">
            <a:avLst/>
          </a:prstGeom>
          <a:solidFill>
            <a:schemeClr val="accent3"/>
          </a:solidFill>
          <a:ln>
            <a:noFill/>
          </a:ln>
        </p:spPr>
        <p:txBody>
          <a:bodyPr anchorCtr="0" anchor="t" bIns="45700" lIns="274300" spcFirstLastPara="1" rIns="228600" wrap="square" tIns="137150">
            <a:spAutoFit/>
          </a:bodyPr>
          <a:lstStyle/>
          <a:p>
            <a:pPr indent="0" lvl="0" marL="0" rtl="0" algn="l">
              <a:spcBef>
                <a:spcPts val="0"/>
              </a:spcBef>
              <a:spcAft>
                <a:spcPts val="0"/>
              </a:spcAft>
              <a:buNone/>
            </a:pPr>
            <a:r>
              <a:rPr lang="en-GB"/>
              <a:t>Database</a:t>
            </a:r>
            <a:endParaRPr/>
          </a:p>
        </p:txBody>
      </p:sp>
      <p:sp>
        <p:nvSpPr>
          <p:cNvPr id="67" name="Google Shape;67;gc7693b039a_2_0"/>
          <p:cNvSpPr txBox="1"/>
          <p:nvPr>
            <p:ph idx="1" type="body"/>
          </p:nvPr>
        </p:nvSpPr>
        <p:spPr>
          <a:xfrm>
            <a:off x="149225" y="1663700"/>
            <a:ext cx="8839200" cy="5041800"/>
          </a:xfrm>
          <a:prstGeom prst="rect">
            <a:avLst/>
          </a:prstGeom>
          <a:noFill/>
          <a:ln>
            <a:noFill/>
          </a:ln>
        </p:spPr>
        <p:txBody>
          <a:bodyPr anchorCtr="0" anchor="t" bIns="0" lIns="274300" spcFirstLastPara="1" rIns="0" wrap="square" tIns="91425">
            <a:noAutofit/>
          </a:bodyPr>
          <a:lstStyle/>
          <a:p>
            <a:pPr indent="-288925" lvl="2" marL="292100" rtl="0" algn="l">
              <a:spcBef>
                <a:spcPts val="0"/>
              </a:spcBef>
              <a:spcAft>
                <a:spcPts val="0"/>
              </a:spcAft>
              <a:buSzPts val="2400"/>
              <a:buNone/>
            </a:pPr>
            <a:r>
              <a:t/>
            </a:r>
            <a:endParaRPr/>
          </a:p>
          <a:p>
            <a:pPr indent="-136525" lvl="2" marL="292100" rtl="0" algn="l">
              <a:spcBef>
                <a:spcPts val="0"/>
              </a:spcBef>
              <a:spcAft>
                <a:spcPts val="0"/>
              </a:spcAft>
              <a:buSzPts val="2400"/>
              <a:buNone/>
            </a:pPr>
            <a:r>
              <a:t/>
            </a:r>
            <a:endParaRPr/>
          </a:p>
        </p:txBody>
      </p:sp>
      <p:sp>
        <p:nvSpPr>
          <p:cNvPr id="68" name="Google Shape;68;gc7693b039a_2_0"/>
          <p:cNvSpPr/>
          <p:nvPr/>
        </p:nvSpPr>
        <p:spPr>
          <a:xfrm>
            <a:off x="395536" y="1628800"/>
            <a:ext cx="8496900" cy="86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pic>
        <p:nvPicPr>
          <p:cNvPr id="69" name="Google Shape;69;gc7693b039a_2_0"/>
          <p:cNvPicPr preferRelativeResize="0"/>
          <p:nvPr/>
        </p:nvPicPr>
        <p:blipFill>
          <a:blip r:embed="rId3">
            <a:alphaModFix/>
          </a:blip>
          <a:stretch>
            <a:fillRect/>
          </a:stretch>
        </p:blipFill>
        <p:spPr>
          <a:xfrm>
            <a:off x="704825" y="1663700"/>
            <a:ext cx="7584324" cy="3788800"/>
          </a:xfrm>
          <a:prstGeom prst="rect">
            <a:avLst/>
          </a:prstGeom>
          <a:noFill/>
          <a:ln>
            <a:noFill/>
          </a:ln>
        </p:spPr>
      </p:pic>
      <p:sp>
        <p:nvSpPr>
          <p:cNvPr id="70" name="Google Shape;70;gc7693b039a_2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c372dee011_9_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Python Graphs </a:t>
            </a:r>
            <a:endParaRPr/>
          </a:p>
        </p:txBody>
      </p:sp>
      <p:sp>
        <p:nvSpPr>
          <p:cNvPr id="77" name="Google Shape;77;gc372dee011_9_0"/>
          <p:cNvSpPr txBox="1"/>
          <p:nvPr>
            <p:ph idx="1" type="body"/>
          </p:nvPr>
        </p:nvSpPr>
        <p:spPr>
          <a:xfrm>
            <a:off x="152350" y="1592275"/>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GB" sz="1800"/>
              <a:t>Data</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Departments</a:t>
            </a:r>
            <a:endParaRPr sz="1800"/>
          </a:p>
          <a:p>
            <a:pPr indent="-342900" lvl="0" marL="457200" rtl="0" algn="l">
              <a:spcBef>
                <a:spcPts val="0"/>
              </a:spcBef>
              <a:spcAft>
                <a:spcPts val="0"/>
              </a:spcAft>
              <a:buSzPts val="1800"/>
              <a:buChar char="●"/>
            </a:pPr>
            <a:r>
              <a:rPr lang="en-GB" sz="1800"/>
              <a:t>Scans </a:t>
            </a:r>
            <a:endParaRPr sz="1800"/>
          </a:p>
          <a:p>
            <a:pPr indent="-342900" lvl="0" marL="457200" rtl="0" algn="l">
              <a:spcBef>
                <a:spcPts val="0"/>
              </a:spcBef>
              <a:spcAft>
                <a:spcPts val="0"/>
              </a:spcAft>
              <a:buSzPts val="1800"/>
              <a:buChar char="●"/>
            </a:pPr>
            <a:r>
              <a:rPr lang="en-GB" sz="1800"/>
              <a:t>People</a:t>
            </a:r>
            <a:endParaRPr sz="1800"/>
          </a:p>
          <a:p>
            <a:pPr indent="-342900" lvl="0" marL="457200" rtl="0" algn="l">
              <a:spcBef>
                <a:spcPts val="0"/>
              </a:spcBef>
              <a:spcAft>
                <a:spcPts val="0"/>
              </a:spcAft>
              <a:buSzPts val="1800"/>
              <a:buChar char="●"/>
            </a:pPr>
            <a:r>
              <a:rPr lang="en-GB" sz="1800"/>
              <a:t>Dispensers</a:t>
            </a:r>
            <a:endParaRPr sz="1800"/>
          </a:p>
          <a:p>
            <a:pPr indent="-342900" lvl="0" marL="457200" rtl="0" algn="l">
              <a:spcBef>
                <a:spcPts val="0"/>
              </a:spcBef>
              <a:spcAft>
                <a:spcPts val="0"/>
              </a:spcAft>
              <a:buSzPts val="1800"/>
              <a:buChar char="●"/>
            </a:pPr>
            <a:r>
              <a:rPr lang="en-GB" sz="1800"/>
              <a:t>Time</a:t>
            </a:r>
            <a:endParaRPr sz="1800"/>
          </a:p>
        </p:txBody>
      </p:sp>
      <p:pic>
        <p:nvPicPr>
          <p:cNvPr id="78" name="Google Shape;78;gc372dee011_9_0"/>
          <p:cNvPicPr preferRelativeResize="0"/>
          <p:nvPr/>
        </p:nvPicPr>
        <p:blipFill>
          <a:blip r:embed="rId3">
            <a:alphaModFix/>
          </a:blip>
          <a:stretch>
            <a:fillRect/>
          </a:stretch>
        </p:blipFill>
        <p:spPr>
          <a:xfrm>
            <a:off x="2542650" y="1775362"/>
            <a:ext cx="3068407" cy="2298663"/>
          </a:xfrm>
          <a:prstGeom prst="rect">
            <a:avLst/>
          </a:prstGeom>
          <a:noFill/>
          <a:ln>
            <a:noFill/>
          </a:ln>
        </p:spPr>
      </p:pic>
      <p:pic>
        <p:nvPicPr>
          <p:cNvPr id="79" name="Google Shape;79;gc372dee011_9_0"/>
          <p:cNvPicPr preferRelativeResize="0"/>
          <p:nvPr/>
        </p:nvPicPr>
        <p:blipFill>
          <a:blip r:embed="rId4">
            <a:alphaModFix/>
          </a:blip>
          <a:stretch>
            <a:fillRect/>
          </a:stretch>
        </p:blipFill>
        <p:spPr>
          <a:xfrm>
            <a:off x="2542650" y="4074025"/>
            <a:ext cx="6445775" cy="2631475"/>
          </a:xfrm>
          <a:prstGeom prst="rect">
            <a:avLst/>
          </a:prstGeom>
          <a:noFill/>
          <a:ln>
            <a:noFill/>
          </a:ln>
        </p:spPr>
      </p:pic>
      <p:pic>
        <p:nvPicPr>
          <p:cNvPr id="80" name="Google Shape;80;gc372dee011_9_0"/>
          <p:cNvPicPr preferRelativeResize="0"/>
          <p:nvPr/>
        </p:nvPicPr>
        <p:blipFill>
          <a:blip r:embed="rId5">
            <a:alphaModFix/>
          </a:blip>
          <a:stretch>
            <a:fillRect/>
          </a:stretch>
        </p:blipFill>
        <p:spPr>
          <a:xfrm>
            <a:off x="5611050" y="1775350"/>
            <a:ext cx="3377385" cy="229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c6d102ccc6_3_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Machine Learning</a:t>
            </a:r>
            <a:endParaRPr/>
          </a:p>
        </p:txBody>
      </p:sp>
      <p:sp>
        <p:nvSpPr>
          <p:cNvPr id="87" name="Google Shape;87;gc6d102ccc6_3_0"/>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The purpose of machine learning in our project is to identify any patterns in the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To display the clusters, we use a scatter diagram. However, looking at the data there is no clear trend/pattern so there is no information we can derive from the chart.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To solve this we use K-Means clustering algorithm.</a:t>
            </a:r>
            <a:endParaRPr sz="1800"/>
          </a:p>
        </p:txBody>
      </p:sp>
      <p:pic>
        <p:nvPicPr>
          <p:cNvPr id="88" name="Google Shape;88;gc6d102ccc6_3_0"/>
          <p:cNvPicPr preferRelativeResize="0"/>
          <p:nvPr/>
        </p:nvPicPr>
        <p:blipFill rotWithShape="1">
          <a:blip r:embed="rId3">
            <a:alphaModFix/>
          </a:blip>
          <a:srcRect b="5766" l="7516" r="9426" t="11383"/>
          <a:stretch/>
        </p:blipFill>
        <p:spPr>
          <a:xfrm>
            <a:off x="2578100" y="3514224"/>
            <a:ext cx="3987800" cy="298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c8580c5ed5_0_2"/>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Displaying Clusters</a:t>
            </a:r>
            <a:endParaRPr/>
          </a:p>
        </p:txBody>
      </p:sp>
      <p:sp>
        <p:nvSpPr>
          <p:cNvPr id="95" name="Google Shape;95;gc8580c5ed5_0_2"/>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Using K-Means clustering algorithm we are able to segment the data into subgroups that have similar behaviour.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These clusters are then colour coded to make it user friendly. It allows a clear visualisation of the different clusters of data.</a:t>
            </a:r>
            <a:endParaRPr sz="1800"/>
          </a:p>
        </p:txBody>
      </p:sp>
      <p:pic>
        <p:nvPicPr>
          <p:cNvPr id="96" name="Google Shape;96;gc8580c5ed5_0_2"/>
          <p:cNvPicPr preferRelativeResize="0"/>
          <p:nvPr/>
        </p:nvPicPr>
        <p:blipFill>
          <a:blip r:embed="rId3">
            <a:alphaModFix/>
          </a:blip>
          <a:stretch>
            <a:fillRect/>
          </a:stretch>
        </p:blipFill>
        <p:spPr>
          <a:xfrm>
            <a:off x="4715250" y="3140675"/>
            <a:ext cx="4422774" cy="3317074"/>
          </a:xfrm>
          <a:prstGeom prst="rect">
            <a:avLst/>
          </a:prstGeom>
          <a:noFill/>
          <a:ln>
            <a:noFill/>
          </a:ln>
        </p:spPr>
      </p:pic>
      <p:pic>
        <p:nvPicPr>
          <p:cNvPr id="97" name="Google Shape;97;gc8580c5ed5_0_2"/>
          <p:cNvPicPr preferRelativeResize="0"/>
          <p:nvPr/>
        </p:nvPicPr>
        <p:blipFill>
          <a:blip r:embed="rId4">
            <a:alphaModFix/>
          </a:blip>
          <a:stretch>
            <a:fillRect/>
          </a:stretch>
        </p:blipFill>
        <p:spPr>
          <a:xfrm>
            <a:off x="149225" y="3140675"/>
            <a:ext cx="4422774" cy="3317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c8580c5ed5_0_10"/>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Choosing Number Of Clusters</a:t>
            </a:r>
            <a:endParaRPr/>
          </a:p>
        </p:txBody>
      </p:sp>
      <p:sp>
        <p:nvSpPr>
          <p:cNvPr id="104" name="Google Shape;104;gc8580c5ed5_0_10"/>
          <p:cNvSpPr txBox="1"/>
          <p:nvPr>
            <p:ph idx="1" type="body"/>
          </p:nvPr>
        </p:nvSpPr>
        <p:spPr>
          <a:xfrm>
            <a:off x="149225" y="1663700"/>
            <a:ext cx="88392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t>The number of clusters (K value) is something that has to be designated however, this is a manual process.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To make this an automatic </a:t>
            </a:r>
            <a:r>
              <a:rPr lang="en-GB" sz="1800"/>
              <a:t>process there needs to be a system to calculate this number that is independent to the dataset</a:t>
            </a:r>
            <a:r>
              <a:rPr lang="en-GB" sz="1800"/>
              <a:t>. The elbow method is used for this </a:t>
            </a:r>
            <a:r>
              <a:rPr lang="en-GB" sz="1800"/>
              <a:t>purpose</a:t>
            </a:r>
            <a:r>
              <a:rPr lang="en-GB" sz="1800"/>
              <a:t>.</a:t>
            </a:r>
            <a:endParaRPr sz="1800"/>
          </a:p>
        </p:txBody>
      </p:sp>
      <p:pic>
        <p:nvPicPr>
          <p:cNvPr id="105" name="Google Shape;105;gc8580c5ed5_0_10"/>
          <p:cNvPicPr preferRelativeResize="0"/>
          <p:nvPr/>
        </p:nvPicPr>
        <p:blipFill>
          <a:blip r:embed="rId3">
            <a:alphaModFix/>
          </a:blip>
          <a:stretch>
            <a:fillRect/>
          </a:stretch>
        </p:blipFill>
        <p:spPr>
          <a:xfrm>
            <a:off x="2250375" y="2996525"/>
            <a:ext cx="4643256" cy="348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580c5ed5_0_17"/>
          <p:cNvSpPr txBox="1"/>
          <p:nvPr>
            <p:ph type="title"/>
          </p:nvPr>
        </p:nvSpPr>
        <p:spPr>
          <a:xfrm>
            <a:off x="146050" y="869950"/>
            <a:ext cx="8851800" cy="646500"/>
          </a:xfrm>
          <a:prstGeom prst="rect">
            <a:avLst/>
          </a:prstGeom>
        </p:spPr>
        <p:txBody>
          <a:bodyPr anchorCtr="0" anchor="t" bIns="45700" lIns="274300" spcFirstLastPara="1" rIns="228600" wrap="square" tIns="137150">
            <a:spAutoFit/>
          </a:bodyPr>
          <a:lstStyle/>
          <a:p>
            <a:pPr indent="0" lvl="0" marL="0" rtl="0" algn="l">
              <a:spcBef>
                <a:spcPts val="0"/>
              </a:spcBef>
              <a:spcAft>
                <a:spcPts val="0"/>
              </a:spcAft>
              <a:buNone/>
            </a:pPr>
            <a:r>
              <a:rPr lang="en-GB"/>
              <a:t>Clustered Data</a:t>
            </a:r>
            <a:endParaRPr/>
          </a:p>
        </p:txBody>
      </p:sp>
      <p:sp>
        <p:nvSpPr>
          <p:cNvPr id="112" name="Google Shape;112;gc8580c5ed5_0_17"/>
          <p:cNvSpPr txBox="1"/>
          <p:nvPr>
            <p:ph idx="1" type="body"/>
          </p:nvPr>
        </p:nvSpPr>
        <p:spPr>
          <a:xfrm>
            <a:off x="149225" y="1663700"/>
            <a:ext cx="5021100" cy="5041800"/>
          </a:xfrm>
          <a:prstGeom prst="rect">
            <a:avLst/>
          </a:prstGeom>
        </p:spPr>
        <p:txBody>
          <a:bodyPr anchorCtr="0" anchor="t" bIns="0" lIns="274300" spcFirstLastPara="1" rIns="0" wrap="square" tIns="91425">
            <a:noAutofit/>
          </a:bodyPr>
          <a:lstStyle/>
          <a:p>
            <a:pPr indent="0" lvl="0" marL="0" rtl="0" algn="l">
              <a:spcBef>
                <a:spcPts val="0"/>
              </a:spcBef>
              <a:spcAft>
                <a:spcPts val="0"/>
              </a:spcAft>
              <a:buNone/>
            </a:pPr>
            <a:r>
              <a:rPr lang="en-GB" sz="1800">
                <a:solidFill>
                  <a:srgbClr val="434343"/>
                </a:solidFill>
              </a:rPr>
              <a:t>The data for each point on the scatter diagram is outputted and sectioned by clusters.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n-GB" sz="1800">
                <a:solidFill>
                  <a:srgbClr val="434343"/>
                </a:solidFill>
              </a:rPr>
              <a:t>Each data point is indexed and displayed as shown on the right.</a:t>
            </a:r>
            <a:endParaRPr sz="1800">
              <a:solidFill>
                <a:srgbClr val="434343"/>
              </a:solidFill>
            </a:endParaRPr>
          </a:p>
        </p:txBody>
      </p:sp>
      <p:pic>
        <p:nvPicPr>
          <p:cNvPr id="113" name="Google Shape;113;gc8580c5ed5_0_17"/>
          <p:cNvPicPr preferRelativeResize="0"/>
          <p:nvPr/>
        </p:nvPicPr>
        <p:blipFill rotWithShape="1">
          <a:blip r:embed="rId3">
            <a:alphaModFix/>
          </a:blip>
          <a:srcRect b="5754" l="0" r="85141" t="11913"/>
          <a:stretch/>
        </p:blipFill>
        <p:spPr>
          <a:xfrm>
            <a:off x="6603500" y="1516450"/>
            <a:ext cx="1745630" cy="5189050"/>
          </a:xfrm>
          <a:prstGeom prst="rect">
            <a:avLst/>
          </a:prstGeom>
          <a:noFill/>
          <a:ln>
            <a:noFill/>
          </a:ln>
        </p:spPr>
      </p:pic>
      <p:pic>
        <p:nvPicPr>
          <p:cNvPr id="114" name="Google Shape;114;gc8580c5ed5_0_17"/>
          <p:cNvPicPr preferRelativeResize="0"/>
          <p:nvPr/>
        </p:nvPicPr>
        <p:blipFill>
          <a:blip r:embed="rId4">
            <a:alphaModFix/>
          </a:blip>
          <a:stretch>
            <a:fillRect/>
          </a:stretch>
        </p:blipFill>
        <p:spPr>
          <a:xfrm>
            <a:off x="146050" y="3429000"/>
            <a:ext cx="4422774" cy="3317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oe_branded_presentation">
  <a:themeElements>
    <a:clrScheme name="University brand">
      <a:dk1>
        <a:srgbClr val="4D4F53"/>
      </a:dk1>
      <a:lt1>
        <a:srgbClr val="FFFFFF"/>
      </a:lt1>
      <a:dk2>
        <a:srgbClr val="766A65"/>
      </a:dk2>
      <a:lt2>
        <a:srgbClr val="AEAA6C"/>
      </a:lt2>
      <a:accent1>
        <a:srgbClr val="A90061"/>
      </a:accent1>
      <a:accent2>
        <a:srgbClr val="E98300"/>
      </a:accent2>
      <a:accent3>
        <a:srgbClr val="007A87"/>
      </a:accent3>
      <a:accent4>
        <a:srgbClr val="0065BD"/>
      </a:accent4>
      <a:accent5>
        <a:srgbClr val="003478"/>
      </a:accent5>
      <a:accent6>
        <a:srgbClr val="AAA38E"/>
      </a:accent6>
      <a:hlink>
        <a:srgbClr val="0065BD"/>
      </a:hlink>
      <a:folHlink>
        <a:srgbClr val="0085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oe_branded_presentation">
  <a:themeElements>
    <a:clrScheme name="University brand">
      <a:dk1>
        <a:srgbClr val="4D4F53"/>
      </a:dk1>
      <a:lt1>
        <a:srgbClr val="FFFFFF"/>
      </a:lt1>
      <a:dk2>
        <a:srgbClr val="766A65"/>
      </a:dk2>
      <a:lt2>
        <a:srgbClr val="AEAA6C"/>
      </a:lt2>
      <a:accent1>
        <a:srgbClr val="A90061"/>
      </a:accent1>
      <a:accent2>
        <a:srgbClr val="E98300"/>
      </a:accent2>
      <a:accent3>
        <a:srgbClr val="007A87"/>
      </a:accent3>
      <a:accent4>
        <a:srgbClr val="0065BD"/>
      </a:accent4>
      <a:accent5>
        <a:srgbClr val="003478"/>
      </a:accent5>
      <a:accent6>
        <a:srgbClr val="AAA38E"/>
      </a:accent6>
      <a:hlink>
        <a:srgbClr val="0065BD"/>
      </a:hlink>
      <a:folHlink>
        <a:srgbClr val="0085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2011-09-05T11:52:04Z</dcterms:created>
  <dc:creator>root</dc:creator>
</cp:coreProperties>
</file>