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99" d="100"/>
          <a:sy n="99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44457-F9E2-4C81-AC70-4C39EC555214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3727450"/>
            <a:ext cx="142335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B1D2-6775-4A7C-B5D5-44392C38D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4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Andris Vaivods, Supervisor: </a:t>
            </a:r>
            <a:r>
              <a:rPr lang="fi-FI" altLang="x-none" dirty="0">
                <a:solidFill>
                  <a:schemeClr val="bg1"/>
                </a:solidFill>
              </a:rPr>
              <a:t>Jon</a:t>
            </a:r>
            <a:r>
              <a:rPr lang="en-US" altLang="x-none" dirty="0">
                <a:solidFill>
                  <a:schemeClr val="bg1"/>
                </a:solidFill>
              </a:rPr>
              <a:t> </a:t>
            </a:r>
            <a:r>
              <a:rPr lang="fi-FI" altLang="x-none" dirty="0">
                <a:solidFill>
                  <a:schemeClr val="bg1"/>
                </a:solidFill>
              </a:rPr>
              <a:t>Chamberlain 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3654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altLang="x-none" sz="1400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946525" y="2382839"/>
            <a:ext cx="3540125" cy="795337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sz="2800" dirty="0"/>
              <a:t>Topic Extraction</a:t>
            </a:r>
          </a:p>
          <a:p>
            <a:pPr algn="ctr" eaLnBrk="1" hangingPunct="1"/>
            <a:endParaRPr lang="en-GB" altLang="x-none" sz="1400" dirty="0"/>
          </a:p>
          <a:p>
            <a:pPr algn="just" eaLnBrk="1" hangingPunct="1"/>
            <a:r>
              <a:rPr lang="en-GB" altLang="x-none" sz="1400" dirty="0"/>
              <a:t>After </a:t>
            </a:r>
            <a:r>
              <a:rPr lang="en-GB" altLang="x-none" sz="1400" b="1" dirty="0"/>
              <a:t>removing stop words </a:t>
            </a:r>
            <a:r>
              <a:rPr lang="en-GB" altLang="x-none" sz="1400" dirty="0"/>
              <a:t>and performing </a:t>
            </a:r>
            <a:r>
              <a:rPr lang="en-GB" altLang="x-none" sz="1400" b="1" dirty="0"/>
              <a:t>Lemmatisation</a:t>
            </a:r>
            <a:r>
              <a:rPr lang="en-GB" altLang="x-none" sz="1400" dirty="0"/>
              <a:t>, the data is put into a dictionary and converted into a doc-term matrix.   I use the </a:t>
            </a:r>
            <a:r>
              <a:rPr lang="en-GB" altLang="x-none" sz="1400" b="1" dirty="0"/>
              <a:t>genism Latent Dirichlet Allocation</a:t>
            </a:r>
            <a:r>
              <a:rPr lang="en-GB" altLang="x-none" sz="1400" dirty="0"/>
              <a:t> (LDA) model to generate topics for articles in the last 2 weeks. After which I assign a % to each topic depending on how many articles are about it.</a:t>
            </a:r>
            <a:endParaRPr lang="x-none" altLang="x-none" sz="14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672388" y="2382838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sz="2800" dirty="0"/>
              <a:t>Price Prediction</a:t>
            </a:r>
          </a:p>
          <a:p>
            <a:pPr algn="ctr" eaLnBrk="1" hangingPunct="1"/>
            <a:endParaRPr lang="en-GB" altLang="x-none" sz="1400" dirty="0"/>
          </a:p>
          <a:p>
            <a:pPr algn="just" eaLnBrk="1" hangingPunct="1"/>
            <a:r>
              <a:rPr lang="en-GB" altLang="x-none" sz="1400" dirty="0"/>
              <a:t>Generate a model for each stock to predict the future price using historic data features in a </a:t>
            </a:r>
            <a:r>
              <a:rPr lang="en-GB" altLang="x-none" sz="1400" b="1" dirty="0"/>
              <a:t>LSTM neural network </a:t>
            </a:r>
            <a:r>
              <a:rPr lang="en-GB" altLang="x-none" sz="1400" dirty="0"/>
              <a:t>model. Save the model for later predictions.</a:t>
            </a:r>
          </a:p>
          <a:p>
            <a:pPr algn="just" eaLnBrk="1" hangingPunct="1"/>
            <a:endParaRPr lang="en-GB" altLang="x-none" sz="1400" dirty="0"/>
          </a:p>
          <a:p>
            <a:pPr algn="ctr" eaLnBrk="1" hangingPunct="1"/>
            <a:endParaRPr lang="x-none" altLang="x-none" sz="2800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385915" y="2401887"/>
            <a:ext cx="3540125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x-none" sz="2800" dirty="0"/>
              <a:t>Data Visualization</a:t>
            </a:r>
          </a:p>
          <a:p>
            <a:pPr algn="ctr" eaLnBrk="1" hangingPunct="1"/>
            <a:endParaRPr lang="en-GB" altLang="x-none" sz="1400" dirty="0"/>
          </a:p>
          <a:p>
            <a:pPr algn="just" eaLnBrk="1" hangingPunct="1"/>
            <a:r>
              <a:rPr lang="en-GB" altLang="x-none" sz="1400" dirty="0"/>
              <a:t>Setup a  </a:t>
            </a:r>
            <a:r>
              <a:rPr lang="en-GB" altLang="x-none" sz="1400" b="1" dirty="0"/>
              <a:t>Node.js </a:t>
            </a:r>
            <a:r>
              <a:rPr lang="en-GB" altLang="x-none" sz="1400" dirty="0"/>
              <a:t>server to access the database and visualize the data using </a:t>
            </a:r>
            <a:r>
              <a:rPr lang="en-GB" altLang="x-none" sz="1400" b="1" dirty="0"/>
              <a:t>Express.js</a:t>
            </a:r>
            <a:r>
              <a:rPr lang="en-GB" altLang="x-none" sz="1400" dirty="0"/>
              <a:t> and </a:t>
            </a:r>
            <a:r>
              <a:rPr lang="en-GB" altLang="x-none" sz="1400" b="1" dirty="0"/>
              <a:t>Chart.JS  </a:t>
            </a:r>
            <a:endParaRPr lang="x-none" altLang="x-none" sz="1400" b="1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Stock Dashboard using Python and 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A7834-7F85-4CC0-8063-33E4166CFB7A}"/>
              </a:ext>
            </a:extLst>
          </p:cNvPr>
          <p:cNvSpPr txBox="1"/>
          <p:nvPr/>
        </p:nvSpPr>
        <p:spPr>
          <a:xfrm>
            <a:off x="7702550" y="6796962"/>
            <a:ext cx="3508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Database</a:t>
            </a:r>
          </a:p>
          <a:p>
            <a:pPr algn="ctr"/>
            <a:endParaRPr lang="en-GB" sz="1400" dirty="0"/>
          </a:p>
          <a:p>
            <a:pPr algn="just"/>
            <a:r>
              <a:rPr lang="en-GB" sz="1400" dirty="0"/>
              <a:t>Save all the information about the stocks like articles – their sentiment and topics, price predictions, and other web scraped information to dictionaries and store it   in the </a:t>
            </a:r>
            <a:r>
              <a:rPr lang="en-GB" sz="1400" b="1" dirty="0"/>
              <a:t>MongoDB Cloud </a:t>
            </a:r>
            <a:r>
              <a:rPr lang="en-GB" sz="1400" dirty="0"/>
              <a:t>Database.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1E0B-19A4-4F32-9C02-6DD71BF92E29}"/>
              </a:ext>
            </a:extLst>
          </p:cNvPr>
          <p:cNvSpPr txBox="1"/>
          <p:nvPr/>
        </p:nvSpPr>
        <p:spPr>
          <a:xfrm>
            <a:off x="4077964" y="6099990"/>
            <a:ext cx="33182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Sentiment Analysis</a:t>
            </a:r>
          </a:p>
          <a:p>
            <a:pPr algn="ctr"/>
            <a:endParaRPr lang="en-GB" sz="1400" dirty="0"/>
          </a:p>
          <a:p>
            <a:pPr algn="just"/>
            <a:r>
              <a:rPr lang="en-GB" sz="1600" dirty="0"/>
              <a:t>After cleaning the data, I get the sentiment of each article using a lexicon approach with the </a:t>
            </a:r>
            <a:r>
              <a:rPr lang="en-GB" sz="1600" b="1" dirty="0"/>
              <a:t>Vader Sentiment Intensity Analyser. </a:t>
            </a:r>
            <a:r>
              <a:rPr lang="en-GB" sz="1600" dirty="0"/>
              <a:t>I analyse the sentiment of the title as well as the text, but only for the articles that are marked as important. Each article is given a sentiment score from -1 to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5E9CE-6BAE-48D2-9532-DA0FF077F1F4}"/>
              </a:ext>
            </a:extLst>
          </p:cNvPr>
          <p:cNvSpPr txBox="1"/>
          <p:nvPr/>
        </p:nvSpPr>
        <p:spPr>
          <a:xfrm>
            <a:off x="118609" y="2466955"/>
            <a:ext cx="3508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/>
              <a:t>The Stock Dashboard </a:t>
            </a:r>
            <a:r>
              <a:rPr lang="en-GB" sz="1400" dirty="0"/>
              <a:t>is a website where the user can view live data on stocks, such as their </a:t>
            </a:r>
            <a:r>
              <a:rPr lang="en-GB" sz="1400" b="1" dirty="0"/>
              <a:t>article sentiment</a:t>
            </a:r>
            <a:r>
              <a:rPr lang="en-GB" sz="1400" dirty="0"/>
              <a:t>, </a:t>
            </a:r>
            <a:r>
              <a:rPr lang="en-GB" sz="1400" b="1" dirty="0"/>
              <a:t>analyst target prices</a:t>
            </a:r>
            <a:r>
              <a:rPr lang="en-GB" sz="1400" dirty="0"/>
              <a:t>, </a:t>
            </a:r>
            <a:r>
              <a:rPr lang="en-GB" sz="1400" b="1" dirty="0"/>
              <a:t>stock predictions </a:t>
            </a:r>
            <a:r>
              <a:rPr lang="en-GB" sz="1400" dirty="0"/>
              <a:t>and more, all made in the backend </a:t>
            </a:r>
            <a:r>
              <a:rPr lang="en-GB" sz="1400" b="1" dirty="0"/>
              <a:t>Python</a:t>
            </a:r>
            <a:r>
              <a:rPr lang="en-GB" sz="1400" dirty="0"/>
              <a:t> pipeline. The article data </a:t>
            </a:r>
            <a:r>
              <a:rPr lang="en-GB" sz="1400" b="1" dirty="0"/>
              <a:t>is web scraped </a:t>
            </a:r>
            <a:r>
              <a:rPr lang="en-GB" sz="1400" dirty="0"/>
              <a:t>and then cleaned using </a:t>
            </a:r>
            <a:r>
              <a:rPr lang="en-GB" sz="1400" b="1" dirty="0"/>
              <a:t>BeautifulSoup</a:t>
            </a:r>
            <a:r>
              <a:rPr lang="en-GB" sz="1400" dirty="0"/>
              <a:t> and </a:t>
            </a:r>
            <a:r>
              <a:rPr lang="en-GB" sz="1400" b="1" dirty="0"/>
              <a:t>Pandas</a:t>
            </a:r>
            <a:r>
              <a:rPr lang="en-GB" sz="1400" dirty="0"/>
              <a:t>. Topics are extracted from the text and sentiment is analysed using a </a:t>
            </a:r>
            <a:r>
              <a:rPr lang="en-GB" sz="1400" b="1" dirty="0"/>
              <a:t>lexicon-based</a:t>
            </a:r>
            <a:r>
              <a:rPr lang="en-GB" sz="1400" dirty="0"/>
              <a:t> approach with the VADER sentiment analyser. Stock price predictions are made using historical prices and a </a:t>
            </a:r>
            <a:r>
              <a:rPr lang="en-GB" sz="1400" b="1" dirty="0"/>
              <a:t>Long short-term memory (LSTM) neural network</a:t>
            </a:r>
            <a:r>
              <a:rPr lang="en-GB" sz="1400" dirty="0"/>
              <a:t>. All the data is stored on </a:t>
            </a:r>
            <a:r>
              <a:rPr lang="en-GB" sz="1400" b="1" dirty="0"/>
              <a:t>MongoDB Atlas </a:t>
            </a:r>
            <a:r>
              <a:rPr lang="en-GB" sz="1400" dirty="0"/>
              <a:t>and is visualized on the website using </a:t>
            </a:r>
            <a:r>
              <a:rPr lang="en-GB" sz="1400" b="1" dirty="0"/>
              <a:t>Node.js, Express.js </a:t>
            </a:r>
            <a:r>
              <a:rPr lang="en-GB" sz="1400" dirty="0"/>
              <a:t>and </a:t>
            </a:r>
            <a:r>
              <a:rPr lang="en-GB" sz="1400" b="1" dirty="0"/>
              <a:t>Chart.js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4EB6B-0C5F-464C-BECE-5FD2A68AE5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2375" y="6173341"/>
            <a:ext cx="2" cy="565962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E7A738-4E59-43E7-B37B-2A2484F54DC4}"/>
              </a:ext>
            </a:extLst>
          </p:cNvPr>
          <p:cNvSpPr txBox="1"/>
          <p:nvPr/>
        </p:nvSpPr>
        <p:spPr>
          <a:xfrm>
            <a:off x="267532" y="6517877"/>
            <a:ext cx="33123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Web Scraping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I extracted data such as articles and their text, and fundamental information,  from </a:t>
            </a:r>
            <a:r>
              <a:rPr lang="en-GB" sz="1400" b="1" dirty="0"/>
              <a:t>Finviz.com</a:t>
            </a:r>
            <a:r>
              <a:rPr lang="en-GB" sz="1400" dirty="0"/>
              <a:t>, and used the </a:t>
            </a:r>
            <a:r>
              <a:rPr lang="en-GB" sz="1400" b="1" dirty="0"/>
              <a:t>Yahoo finance API </a:t>
            </a:r>
            <a:r>
              <a:rPr lang="en-GB" sz="1400" dirty="0"/>
              <a:t>to get the historic price and analyst ratings. For web scraping I used the </a:t>
            </a:r>
            <a:r>
              <a:rPr lang="en-GB" sz="1400" b="1" dirty="0"/>
              <a:t>Requests</a:t>
            </a:r>
            <a:r>
              <a:rPr lang="en-GB" sz="1400" dirty="0"/>
              <a:t> library to open the corresponding stock page on Finviz as well as to open the original article.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BD506-D5B9-4531-B3D4-EE8D85859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2" y="9066436"/>
            <a:ext cx="1734181" cy="591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8106C-7F25-4780-A4C8-6A975695D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29" y="9518589"/>
            <a:ext cx="1497205" cy="836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733EE-672A-4C13-A4E5-EC4DB527D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921" y="8881102"/>
            <a:ext cx="824853" cy="7364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4E31F4-4D1C-4565-8581-AA8EF74E11B1}"/>
              </a:ext>
            </a:extLst>
          </p:cNvPr>
          <p:cNvCxnSpPr/>
          <p:nvPr/>
        </p:nvCxnSpPr>
        <p:spPr bwMode="auto">
          <a:xfrm>
            <a:off x="3626650" y="8010996"/>
            <a:ext cx="49433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3AC229-3C49-4D2D-8F13-E0519F69DE90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7081" y="5531530"/>
            <a:ext cx="0" cy="56846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A6A8A5-7392-4ECE-90F2-0E2DCB28AD96}"/>
              </a:ext>
            </a:extLst>
          </p:cNvPr>
          <p:cNvCxnSpPr/>
          <p:nvPr/>
        </p:nvCxnSpPr>
        <p:spPr bwMode="auto">
          <a:xfrm>
            <a:off x="7273230" y="2754412"/>
            <a:ext cx="5760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831C73F-77EE-4B1C-AC84-84C8CC210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865" y="9199293"/>
            <a:ext cx="2146169" cy="8674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EC7BB9-C159-4DB2-B1A3-51AD5BD29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72" y="9100763"/>
            <a:ext cx="1073070" cy="1167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91023E-6F5F-4C4A-BEDB-7027E3CBD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762" y="4582853"/>
            <a:ext cx="3014468" cy="11405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C4030A-2867-4CEC-872A-8809E8045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4672" y="4940487"/>
            <a:ext cx="2694266" cy="14504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BB8DA-03A4-48A9-B43F-2DD452EC6B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3056" y="3898379"/>
            <a:ext cx="2135882" cy="7156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307E8A-6027-40A0-AB16-AECBEE532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7381" y="4534425"/>
            <a:ext cx="1598241" cy="71563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215B29-BD3A-41FB-BE56-EDAFC9206059}"/>
              </a:ext>
            </a:extLst>
          </p:cNvPr>
          <p:cNvCxnSpPr/>
          <p:nvPr/>
        </p:nvCxnSpPr>
        <p:spPr bwMode="auto">
          <a:xfrm>
            <a:off x="9447265" y="6390900"/>
            <a:ext cx="0" cy="4320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FC4DD-394C-4B53-A2E8-FF5AA5E01572}"/>
              </a:ext>
            </a:extLst>
          </p:cNvPr>
          <p:cNvCxnSpPr/>
          <p:nvPr/>
        </p:nvCxnSpPr>
        <p:spPr bwMode="auto">
          <a:xfrm>
            <a:off x="10662842" y="7066266"/>
            <a:ext cx="87219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CEC6A5-F99A-4ECD-9564-BA0358E6E5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1560" y="8640151"/>
            <a:ext cx="1832930" cy="10310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C40CEE-B969-4BD5-AFF6-D0C7C20D59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74158" y="9356321"/>
            <a:ext cx="1492513" cy="7896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DA775E-1EF0-4A48-A382-4C52E20B74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12080" y="3736485"/>
            <a:ext cx="1755051" cy="877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92E359-8A36-4D49-BF02-B1DBF4A56A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86923" y="3898379"/>
            <a:ext cx="1337428" cy="9262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F06A5FE-4A53-4093-8685-FEA88A2340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1851" y="4585949"/>
            <a:ext cx="3268250" cy="211745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8A8DDF-B6CA-41F7-9E63-EC4C089B64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19896" y="6733970"/>
            <a:ext cx="3286634" cy="23083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152C56-5CAC-4951-83DE-569EE22AB15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465259" y="9129542"/>
            <a:ext cx="3420031" cy="11391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654</TotalTime>
  <Words>408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Andy Vaivods</cp:lastModifiedBy>
  <cp:revision>16</cp:revision>
  <dcterms:created xsi:type="dcterms:W3CDTF">2017-01-16T10:10:48Z</dcterms:created>
  <dcterms:modified xsi:type="dcterms:W3CDTF">2022-03-07T15:40:33Z</dcterms:modified>
</cp:coreProperties>
</file>