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7"/>
  </p:notesMasterIdLst>
  <p:sldIdLst>
    <p:sldId id="311" r:id="rId2"/>
    <p:sldId id="363" r:id="rId3"/>
    <p:sldId id="343" r:id="rId4"/>
    <p:sldId id="345" r:id="rId5"/>
    <p:sldId id="312" r:id="rId6"/>
    <p:sldId id="320" r:id="rId7"/>
    <p:sldId id="321" r:id="rId8"/>
    <p:sldId id="338" r:id="rId9"/>
    <p:sldId id="267" r:id="rId10"/>
    <p:sldId id="318" r:id="rId11"/>
    <p:sldId id="322" r:id="rId12"/>
    <p:sldId id="340" r:id="rId13"/>
    <p:sldId id="323" r:id="rId14"/>
    <p:sldId id="325" r:id="rId15"/>
    <p:sldId id="337" r:id="rId16"/>
    <p:sldId id="346" r:id="rId17"/>
    <p:sldId id="365" r:id="rId18"/>
    <p:sldId id="366" r:id="rId19"/>
    <p:sldId id="367" r:id="rId20"/>
    <p:sldId id="352" r:id="rId21"/>
    <p:sldId id="353" r:id="rId22"/>
    <p:sldId id="359" r:id="rId23"/>
    <p:sldId id="368" r:id="rId24"/>
    <p:sldId id="349" r:id="rId25"/>
    <p:sldId id="351" r:id="rId26"/>
    <p:sldId id="364" r:id="rId27"/>
    <p:sldId id="329" r:id="rId28"/>
    <p:sldId id="341" r:id="rId29"/>
    <p:sldId id="357" r:id="rId30"/>
    <p:sldId id="330" r:id="rId31"/>
    <p:sldId id="331" r:id="rId32"/>
    <p:sldId id="348" r:id="rId33"/>
    <p:sldId id="344" r:id="rId34"/>
    <p:sldId id="333" r:id="rId35"/>
    <p:sldId id="335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  <a:srgbClr val="000000"/>
    <a:srgbClr val="5A9C3F"/>
    <a:srgbClr val="E9EC8E"/>
    <a:srgbClr val="69AFB0"/>
    <a:srgbClr val="AE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93C5E8-1CAD-4624-929D-64A34C9336CA}">
  <a:tblStyle styleId="{4693C5E8-1CAD-4624-929D-64A34C933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gc619252e26_0_1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5" name="Google Shape;4485;gc619252e26_0_1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68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115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95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6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gc619252e26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1" name="Google Shape;4881;gc619252e26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24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gc619252e26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1" name="Google Shape;4881;gc619252e26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63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95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678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819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5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019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95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396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63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198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285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256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980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483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555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Google Shape;4880;gc619252e26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1" name="Google Shape;4881;gc619252e26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36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512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864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c619252e2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c619252e2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632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c619252e2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c619252e2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19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99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c619252e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8" name="Google Shape;4398;gc619252e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6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gc619252e26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3" name="Google Shape;4443;gc619252e26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72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gc619252e26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3" name="Google Shape;4633;gc619252e26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01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gc619252e26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3" name="Google Shape;4633;gc619252e26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57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gc619252e26_0_1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5" name="Google Shape;4485;gc619252e26_0_1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513" name="Google Shape;513;p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5" name="Google Shape;645;p5"/>
          <p:cNvSpPr/>
          <p:nvPr/>
        </p:nvSpPr>
        <p:spPr>
          <a:xfrm rot="5400000">
            <a:off x="668250" y="567300"/>
            <a:ext cx="3235500" cy="4580400"/>
          </a:xfrm>
          <a:prstGeom prst="trapezoid">
            <a:avLst>
              <a:gd name="adj" fmla="val 11992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5"/>
          <p:cNvSpPr/>
          <p:nvPr/>
        </p:nvSpPr>
        <p:spPr>
          <a:xfrm rot="-5400000">
            <a:off x="5240250" y="567300"/>
            <a:ext cx="3235500" cy="4580400"/>
          </a:xfrm>
          <a:prstGeom prst="trapezoid">
            <a:avLst>
              <a:gd name="adj" fmla="val 11992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5"/>
          <p:cNvSpPr txBox="1">
            <a:spLocks noGrp="1"/>
          </p:cNvSpPr>
          <p:nvPr>
            <p:ph type="subTitle" idx="1"/>
          </p:nvPr>
        </p:nvSpPr>
        <p:spPr>
          <a:xfrm>
            <a:off x="1641625" y="1698925"/>
            <a:ext cx="220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8" name="Google Shape;648;p5"/>
          <p:cNvSpPr txBox="1">
            <a:spLocks noGrp="1"/>
          </p:cNvSpPr>
          <p:nvPr>
            <p:ph type="subTitle" idx="2"/>
          </p:nvPr>
        </p:nvSpPr>
        <p:spPr>
          <a:xfrm>
            <a:off x="5296475" y="1698925"/>
            <a:ext cx="220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9" name="Google Shape;649;p5"/>
          <p:cNvSpPr txBox="1">
            <a:spLocks noGrp="1"/>
          </p:cNvSpPr>
          <p:nvPr>
            <p:ph type="subTitle" idx="3"/>
          </p:nvPr>
        </p:nvSpPr>
        <p:spPr>
          <a:xfrm>
            <a:off x="4945625" y="2215050"/>
            <a:ext cx="2907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50" name="Google Shape;650;p5"/>
          <p:cNvSpPr txBox="1">
            <a:spLocks noGrp="1"/>
          </p:cNvSpPr>
          <p:nvPr>
            <p:ph type="subTitle" idx="4"/>
          </p:nvPr>
        </p:nvSpPr>
        <p:spPr>
          <a:xfrm>
            <a:off x="1290775" y="2215050"/>
            <a:ext cx="2907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51" name="Google Shape;6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652" name="Google Shape;652;p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653" name="Google Shape;653;p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66" name="Google Shape;666;p5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7" name="Google Shape;667;p5"/>
          <p:cNvSpPr txBox="1">
            <a:spLocks noGrp="1"/>
          </p:cNvSpPr>
          <p:nvPr>
            <p:ph type="sldNum" idx="5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974" name="Google Shape;974;p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6" name="Google Shape;1106;p8"/>
          <p:cNvSpPr txBox="1">
            <a:spLocks noGrp="1"/>
          </p:cNvSpPr>
          <p:nvPr>
            <p:ph type="title"/>
          </p:nvPr>
        </p:nvSpPr>
        <p:spPr>
          <a:xfrm>
            <a:off x="1443200" y="670450"/>
            <a:ext cx="6257700" cy="30672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07" name="Google Shape;1107;p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108" name="Google Shape;1108;p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0" name="Google Shape;1120;p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1" name="Google Shape;1121;p8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22" name="Google Shape;1122;p8"/>
          <p:cNvSpPr txBox="1">
            <a:spLocks noGrp="1"/>
          </p:cNvSpPr>
          <p:nvPr>
            <p:ph type="sldNum" idx="2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11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297" name="Google Shape;1297;p11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11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29" name="Google Shape;1429;p11"/>
          <p:cNvSpPr/>
          <p:nvPr/>
        </p:nvSpPr>
        <p:spPr>
          <a:xfrm>
            <a:off x="0" y="1406650"/>
            <a:ext cx="9144000" cy="2166300"/>
          </a:xfrm>
          <a:prstGeom prst="flowChartManualInput">
            <a:avLst/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0" name="Google Shape;1430;p11"/>
          <p:cNvSpPr txBox="1">
            <a:spLocks noGrp="1"/>
          </p:cNvSpPr>
          <p:nvPr>
            <p:ph type="title" hasCustomPrompt="1"/>
          </p:nvPr>
        </p:nvSpPr>
        <p:spPr>
          <a:xfrm>
            <a:off x="1902750" y="1573775"/>
            <a:ext cx="5338500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31" name="Google Shape;1431;p11"/>
          <p:cNvSpPr txBox="1">
            <a:spLocks noGrp="1"/>
          </p:cNvSpPr>
          <p:nvPr>
            <p:ph type="subTitle" idx="1"/>
          </p:nvPr>
        </p:nvSpPr>
        <p:spPr>
          <a:xfrm>
            <a:off x="1902750" y="2932525"/>
            <a:ext cx="533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32" name="Google Shape;1432;p11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433" name="Google Shape;1433;p11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11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11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11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11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11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1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11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11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11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11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11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5" name="Google Shape;1445;p11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46" name="Google Shape;1446;p11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47" name="Google Shape;1447;p11"/>
          <p:cNvSpPr txBox="1">
            <a:spLocks noGrp="1"/>
          </p:cNvSpPr>
          <p:nvPr>
            <p:ph type="sldNum" idx="2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8" name="Google Shape;2398;p1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399" name="Google Shape;2399;p1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1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1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1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1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1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1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1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1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1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1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1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1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1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1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1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1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1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1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1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1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1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1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1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1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1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1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1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1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1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1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1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1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1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1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1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1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1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1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1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1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1" name="Google Shape;253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532" name="Google Shape;2532;p19"/>
          <p:cNvSpPr txBox="1">
            <a:spLocks noGrp="1"/>
          </p:cNvSpPr>
          <p:nvPr>
            <p:ph type="title" idx="2"/>
          </p:nvPr>
        </p:nvSpPr>
        <p:spPr>
          <a:xfrm>
            <a:off x="1195863" y="1987650"/>
            <a:ext cx="2867100" cy="5277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3" name="Google Shape;2533;p19"/>
          <p:cNvSpPr txBox="1">
            <a:spLocks noGrp="1"/>
          </p:cNvSpPr>
          <p:nvPr>
            <p:ph type="subTitle" idx="1"/>
          </p:nvPr>
        </p:nvSpPr>
        <p:spPr>
          <a:xfrm>
            <a:off x="1609713" y="2467390"/>
            <a:ext cx="203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4" name="Google Shape;2534;p19"/>
          <p:cNvSpPr txBox="1">
            <a:spLocks noGrp="1"/>
          </p:cNvSpPr>
          <p:nvPr>
            <p:ph type="title" idx="3"/>
          </p:nvPr>
        </p:nvSpPr>
        <p:spPr>
          <a:xfrm>
            <a:off x="5081043" y="1987650"/>
            <a:ext cx="2867100" cy="5277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5" name="Google Shape;2535;p19"/>
          <p:cNvSpPr txBox="1">
            <a:spLocks noGrp="1"/>
          </p:cNvSpPr>
          <p:nvPr>
            <p:ph type="subTitle" idx="4"/>
          </p:nvPr>
        </p:nvSpPr>
        <p:spPr>
          <a:xfrm>
            <a:off x="5494893" y="2467390"/>
            <a:ext cx="203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6" name="Google Shape;2536;p19"/>
          <p:cNvSpPr txBox="1">
            <a:spLocks noGrp="1"/>
          </p:cNvSpPr>
          <p:nvPr>
            <p:ph type="title" idx="5"/>
          </p:nvPr>
        </p:nvSpPr>
        <p:spPr>
          <a:xfrm>
            <a:off x="1195863" y="3649650"/>
            <a:ext cx="2867100" cy="5277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7" name="Google Shape;2537;p19"/>
          <p:cNvSpPr txBox="1">
            <a:spLocks noGrp="1"/>
          </p:cNvSpPr>
          <p:nvPr>
            <p:ph type="subTitle" idx="6"/>
          </p:nvPr>
        </p:nvSpPr>
        <p:spPr>
          <a:xfrm>
            <a:off x="1609713" y="4129390"/>
            <a:ext cx="203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8" name="Google Shape;2538;p19"/>
          <p:cNvSpPr txBox="1">
            <a:spLocks noGrp="1"/>
          </p:cNvSpPr>
          <p:nvPr>
            <p:ph type="title" idx="7"/>
          </p:nvPr>
        </p:nvSpPr>
        <p:spPr>
          <a:xfrm>
            <a:off x="5081043" y="3649650"/>
            <a:ext cx="2867100" cy="5277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9" name="Google Shape;2539;p19"/>
          <p:cNvSpPr txBox="1">
            <a:spLocks noGrp="1"/>
          </p:cNvSpPr>
          <p:nvPr>
            <p:ph type="subTitle" idx="8"/>
          </p:nvPr>
        </p:nvSpPr>
        <p:spPr>
          <a:xfrm>
            <a:off x="5494893" y="4129390"/>
            <a:ext cx="203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0" name="Google Shape;2540;p19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541" name="Google Shape;2541;p19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2" name="Google Shape;2542;p19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3" name="Google Shape;2543;p19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4" name="Google Shape;2544;p19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5" name="Google Shape;2545;p19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6" name="Google Shape;2546;p19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7" name="Google Shape;2547;p19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8" name="Google Shape;2548;p19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9" name="Google Shape;2549;p19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0" name="Google Shape;2550;p19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1" name="Google Shape;2551;p19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2" name="Google Shape;2552;p19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53" name="Google Shape;2553;p19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4" name="Google Shape;2554;p19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555" name="Google Shape;2555;p19"/>
          <p:cNvSpPr txBox="1">
            <a:spLocks noGrp="1"/>
          </p:cNvSpPr>
          <p:nvPr>
            <p:ph type="sldNum" idx="9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1" name="Google Shape;2721;p21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722" name="Google Shape;2722;p21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54" name="Google Shape;2854;p21"/>
          <p:cNvSpPr/>
          <p:nvPr/>
        </p:nvSpPr>
        <p:spPr>
          <a:xfrm>
            <a:off x="1516325" y="0"/>
            <a:ext cx="6111375" cy="3331200"/>
          </a:xfrm>
          <a:prstGeom prst="flowChartOffpageConnector">
            <a:avLst/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5" name="Google Shape;2855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635127"/>
            <a:ext cx="6576000" cy="828300"/>
          </a:xfrm>
          <a:prstGeom prst="rect">
            <a:avLst/>
          </a:prstGeom>
        </p:spPr>
        <p:txBody>
          <a:bodyPr spcFirstLastPara="1" wrap="square" lIns="91425" tIns="0" rIns="91425" bIns="90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6" name="Google Shape;2856;p21"/>
          <p:cNvSpPr txBox="1">
            <a:spLocks noGrp="1"/>
          </p:cNvSpPr>
          <p:nvPr>
            <p:ph type="subTitle" idx="1"/>
          </p:nvPr>
        </p:nvSpPr>
        <p:spPr>
          <a:xfrm>
            <a:off x="1284000" y="1341152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7" name="Google Shape;2857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2091265"/>
            <a:ext cx="6576000" cy="828300"/>
          </a:xfrm>
          <a:prstGeom prst="rect">
            <a:avLst/>
          </a:prstGeom>
        </p:spPr>
        <p:txBody>
          <a:bodyPr spcFirstLastPara="1" wrap="square" lIns="91425" tIns="0" rIns="91425" bIns="90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8" name="Google Shape;2858;p21"/>
          <p:cNvSpPr txBox="1">
            <a:spLocks noGrp="1"/>
          </p:cNvSpPr>
          <p:nvPr>
            <p:ph type="subTitle" idx="3"/>
          </p:nvPr>
        </p:nvSpPr>
        <p:spPr>
          <a:xfrm>
            <a:off x="1284000" y="279729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547415"/>
            <a:ext cx="6576000" cy="828300"/>
          </a:xfrm>
          <a:prstGeom prst="rect">
            <a:avLst/>
          </a:prstGeom>
        </p:spPr>
        <p:txBody>
          <a:bodyPr spcFirstLastPara="1" wrap="square" lIns="91425" tIns="0" rIns="91425" bIns="90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0" name="Google Shape;2860;p21"/>
          <p:cNvSpPr txBox="1">
            <a:spLocks noGrp="1"/>
          </p:cNvSpPr>
          <p:nvPr>
            <p:ph type="subTitle" idx="5"/>
          </p:nvPr>
        </p:nvSpPr>
        <p:spPr>
          <a:xfrm>
            <a:off x="1284000" y="425344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61" name="Google Shape;2861;p21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862" name="Google Shape;2862;p21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3" name="Google Shape;2863;p21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4" name="Google Shape;2864;p21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5" name="Google Shape;2865;p21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6" name="Google Shape;2866;p21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7" name="Google Shape;2867;p21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" name="Google Shape;2868;p21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" name="Google Shape;2869;p21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" name="Google Shape;2870;p21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" name="Google Shape;2871;p21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2" name="Google Shape;2872;p21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3" name="Google Shape;2873;p21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4" name="Google Shape;2874;p21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75" name="Google Shape;2875;p21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876" name="Google Shape;2876;p21"/>
          <p:cNvSpPr txBox="1">
            <a:spLocks noGrp="1"/>
          </p:cNvSpPr>
          <p:nvPr>
            <p:ph type="sldNum" idx="6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4" name="Google Shape;3794;p2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795" name="Google Shape;3795;p2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2" name="Google Shape;3872;p2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3" name="Google Shape;3873;p2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7" name="Google Shape;3897;p2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8" name="Google Shape;3898;p2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3" name="Google Shape;3903;p2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4" name="Google Shape;3904;p2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4" name="Google Shape;3924;p2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27" name="Google Shape;3927;p2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928" name="Google Shape;3928;p2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9" name="Google Shape;3929;p2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0" name="Google Shape;3930;p2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1" name="Google Shape;3931;p2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2" name="Google Shape;3932;p2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3" name="Google Shape;3933;p2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4" name="Google Shape;3934;p2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5" name="Google Shape;3935;p2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6" name="Google Shape;3936;p2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7" name="Google Shape;3937;p2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8" name="Google Shape;3938;p2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9" name="Google Shape;3939;p2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40" name="Google Shape;3940;p2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941" name="Google Shape;3941;p28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942" name="Google Shape;3942;p28"/>
          <p:cNvSpPr txBox="1">
            <a:spLocks noGrp="1"/>
          </p:cNvSpPr>
          <p:nvPr>
            <p:ph type="sldNum" idx="2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4" name="Google Shape;3944;p2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945" name="Google Shape;3945;p2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6" name="Google Shape;3946;p2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7" name="Google Shape;3947;p2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8" name="Google Shape;3948;p2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9" name="Google Shape;3949;p2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0" name="Google Shape;3950;p2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1" name="Google Shape;3951;p2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2" name="Google Shape;3952;p2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3" name="Google Shape;3953;p2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4" name="Google Shape;3954;p2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5" name="Google Shape;3955;p2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6" name="Google Shape;3956;p2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7" name="Google Shape;3957;p2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8" name="Google Shape;3958;p2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9" name="Google Shape;3959;p2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0" name="Google Shape;3960;p2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1" name="Google Shape;3961;p2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2" name="Google Shape;3962;p2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3" name="Google Shape;3963;p2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4" name="Google Shape;3964;p2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5" name="Google Shape;3965;p2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6" name="Google Shape;3966;p2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7" name="Google Shape;3967;p2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8" name="Google Shape;3968;p2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9" name="Google Shape;3969;p2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0" name="Google Shape;3970;p2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1" name="Google Shape;3971;p2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2" name="Google Shape;3972;p2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3" name="Google Shape;3973;p2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4" name="Google Shape;3974;p2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5" name="Google Shape;3975;p2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6" name="Google Shape;3976;p2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7" name="Google Shape;3977;p2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8" name="Google Shape;3978;p2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9" name="Google Shape;3979;p2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2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1" name="Google Shape;3981;p2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2" name="Google Shape;3982;p2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3" name="Google Shape;3983;p2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4" name="Google Shape;3984;p2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5" name="Google Shape;3985;p2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6" name="Google Shape;3986;p2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7" name="Google Shape;3987;p2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8" name="Google Shape;3988;p2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9" name="Google Shape;3989;p2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0" name="Google Shape;3990;p2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1" name="Google Shape;3991;p2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2" name="Google Shape;3992;p2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3" name="Google Shape;3993;p2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4" name="Google Shape;3994;p2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5" name="Google Shape;3995;p2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6" name="Google Shape;3996;p2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7" name="Google Shape;3997;p2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8" name="Google Shape;3998;p2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9" name="Google Shape;3999;p2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0" name="Google Shape;4000;p2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1" name="Google Shape;4001;p2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2" name="Google Shape;4002;p2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3" name="Google Shape;4003;p2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4" name="Google Shape;4004;p2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5" name="Google Shape;4005;p2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6" name="Google Shape;4006;p2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7" name="Google Shape;4007;p2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8" name="Google Shape;4008;p2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9" name="Google Shape;4009;p2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0" name="Google Shape;4010;p2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1" name="Google Shape;4011;p2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2" name="Google Shape;4012;p2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3" name="Google Shape;4013;p2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4" name="Google Shape;4014;p2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5" name="Google Shape;4015;p2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6" name="Google Shape;4016;p2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7" name="Google Shape;4017;p2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8" name="Google Shape;4018;p2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9" name="Google Shape;4019;p2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0" name="Google Shape;4020;p2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1" name="Google Shape;4021;p2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2" name="Google Shape;4022;p2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3" name="Google Shape;4023;p2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4" name="Google Shape;4024;p2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5" name="Google Shape;4025;p2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6" name="Google Shape;4026;p2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7" name="Google Shape;4027;p2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8" name="Google Shape;4028;p2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9" name="Google Shape;4029;p2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0" name="Google Shape;4030;p2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1" name="Google Shape;4031;p2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2" name="Google Shape;4032;p2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3" name="Google Shape;4033;p2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4" name="Google Shape;4034;p2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5" name="Google Shape;4035;p2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6" name="Google Shape;4036;p2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7" name="Google Shape;4037;p2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8" name="Google Shape;4038;p2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9" name="Google Shape;4039;p2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0" name="Google Shape;4040;p2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1" name="Google Shape;4041;p2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2" name="Google Shape;4042;p2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3" name="Google Shape;4043;p2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4" name="Google Shape;4044;p2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5" name="Google Shape;4045;p2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6" name="Google Shape;4046;p2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7" name="Google Shape;4047;p2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8" name="Google Shape;4048;p2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9" name="Google Shape;4049;p2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0" name="Google Shape;4050;p2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1" name="Google Shape;4051;p2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2" name="Google Shape;4052;p2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3" name="Google Shape;4053;p2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4" name="Google Shape;4054;p2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5" name="Google Shape;4055;p2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8" name="Google Shape;4078;p30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4079" name="Google Shape;4079;p30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0" name="Google Shape;4080;p30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1" name="Google Shape;4081;p30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2" name="Google Shape;4082;p30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3" name="Google Shape;4083;p30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4" name="Google Shape;4084;p30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5" name="Google Shape;4085;p30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6" name="Google Shape;4086;p30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7" name="Google Shape;4087;p30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8" name="Google Shape;4088;p30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9" name="Google Shape;4089;p30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0" name="Google Shape;4090;p30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1" name="Google Shape;4091;p30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2" name="Google Shape;4092;p30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3" name="Google Shape;4093;p30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4" name="Google Shape;4094;p30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5" name="Google Shape;4095;p30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6" name="Google Shape;4096;p30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7" name="Google Shape;4097;p30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8" name="Google Shape;4098;p30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9" name="Google Shape;4099;p30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0" name="Google Shape;4100;p30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1" name="Google Shape;4101;p30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2" name="Google Shape;4102;p30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3" name="Google Shape;4103;p30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4" name="Google Shape;4104;p30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5" name="Google Shape;4105;p30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6" name="Google Shape;4106;p30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7" name="Google Shape;4107;p30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8" name="Google Shape;4108;p30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9" name="Google Shape;4109;p30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0" name="Google Shape;4110;p30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1" name="Google Shape;4111;p30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2" name="Google Shape;4112;p30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3" name="Google Shape;4113;p30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4" name="Google Shape;4114;p30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5" name="Google Shape;4115;p30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6" name="Google Shape;4116;p30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7" name="Google Shape;4117;p30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8" name="Google Shape;4118;p30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9" name="Google Shape;4119;p30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0" name="Google Shape;4120;p30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1" name="Google Shape;4121;p30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2" name="Google Shape;4122;p30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3" name="Google Shape;4123;p30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4" name="Google Shape;4124;p30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5" name="Google Shape;4125;p30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6" name="Google Shape;4126;p30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7" name="Google Shape;4127;p30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8" name="Google Shape;4128;p30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9" name="Google Shape;4129;p30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0" name="Google Shape;4130;p30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1" name="Google Shape;4131;p30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2" name="Google Shape;4132;p30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3" name="Google Shape;4133;p30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4" name="Google Shape;4134;p30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5" name="Google Shape;4135;p30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6" name="Google Shape;4136;p30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7" name="Google Shape;4137;p30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1" name="Google Shape;4141;p30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2" name="Google Shape;4142;p30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3" name="Google Shape;4143;p30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4" name="Google Shape;4144;p30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5" name="Google Shape;4145;p30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6" name="Google Shape;4146;p30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7" name="Google Shape;4147;p30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8" name="Google Shape;4148;p30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9" name="Google Shape;4149;p30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0" name="Google Shape;4150;p30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1" name="Google Shape;4151;p30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2" name="Google Shape;4152;p30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3" name="Google Shape;4153;p30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4" name="Google Shape;4154;p30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5" name="Google Shape;4155;p30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6" name="Google Shape;4156;p30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7" name="Google Shape;4157;p30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8" name="Google Shape;4158;p30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9" name="Google Shape;4159;p30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0" name="Google Shape;4160;p30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1" name="Google Shape;4161;p30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2" name="Google Shape;4162;p30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3" name="Google Shape;4163;p30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4" name="Google Shape;4164;p30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5" name="Google Shape;4165;p30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6" name="Google Shape;4166;p30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7" name="Google Shape;4167;p30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8" name="Google Shape;4168;p30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9" name="Google Shape;4169;p30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0" name="Google Shape;4170;p30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1" name="Google Shape;4171;p30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2" name="Google Shape;4172;p30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3" name="Google Shape;4173;p30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4" name="Google Shape;4174;p30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5" name="Google Shape;4175;p30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6" name="Google Shape;4176;p30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7" name="Google Shape;4177;p30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8" name="Google Shape;4178;p30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9" name="Google Shape;4179;p30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0" name="Google Shape;4180;p30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1" name="Google Shape;4181;p30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2" name="Google Shape;4182;p30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3" name="Google Shape;4183;p30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4" name="Google Shape;4184;p30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5" name="Google Shape;4185;p30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6" name="Google Shape;4186;p30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7" name="Google Shape;4187;p30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8" name="Google Shape;4188;p30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9" name="Google Shape;4189;p30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0" name="Google Shape;4190;p30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1" name="Google Shape;4191;p30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2" name="Google Shape;4192;p30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3" name="Google Shape;4193;p30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4" name="Google Shape;4194;p30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5" name="Google Shape;4195;p30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6" name="Google Shape;4196;p30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7" name="Google Shape;4197;p30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8" name="Google Shape;4198;p30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9" name="Google Shape;4199;p30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0" name="Google Shape;4200;p30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1" name="Google Shape;4201;p30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2" name="Google Shape;4202;p30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3" name="Google Shape;4203;p30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4" name="Google Shape;4204;p30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5" name="Google Shape;4205;p30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6" name="Google Shape;4206;p30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7" name="Google Shape;4207;p30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8" name="Google Shape;4208;p30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9" name="Google Shape;4209;p30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0" name="Google Shape;4210;p30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1" name="Google Shape;4211;p30"/>
          <p:cNvGrpSpPr/>
          <p:nvPr/>
        </p:nvGrpSpPr>
        <p:grpSpPr>
          <a:xfrm>
            <a:off x="69" y="0"/>
            <a:ext cx="9144000" cy="79125"/>
            <a:chOff x="-2788381" y="1653100"/>
            <a:chExt cx="9144000" cy="79125"/>
          </a:xfrm>
        </p:grpSpPr>
        <p:cxnSp>
          <p:nvCxnSpPr>
            <p:cNvPr id="4212" name="Google Shape;4212;p30"/>
            <p:cNvCxnSpPr/>
            <p:nvPr/>
          </p:nvCxnSpPr>
          <p:spPr>
            <a:xfrm>
              <a:off x="1783619" y="-29189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3" name="Google Shape;4213;p30"/>
            <p:cNvCxnSpPr/>
            <p:nvPr/>
          </p:nvCxnSpPr>
          <p:spPr>
            <a:xfrm rot="5400000">
              <a:off x="6282059" y="169277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4" name="Google Shape;4214;p30"/>
            <p:cNvCxnSpPr/>
            <p:nvPr/>
          </p:nvCxnSpPr>
          <p:spPr>
            <a:xfrm rot="5400000">
              <a:off x="-2797984" y="169277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5" name="Google Shape;4215;p30"/>
            <p:cNvCxnSpPr/>
            <p:nvPr/>
          </p:nvCxnSpPr>
          <p:spPr>
            <a:xfrm rot="5400000">
              <a:off x="-999031" y="169277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6" name="Google Shape;4216;p30"/>
            <p:cNvCxnSpPr/>
            <p:nvPr/>
          </p:nvCxnSpPr>
          <p:spPr>
            <a:xfrm rot="5400000">
              <a:off x="829769" y="169277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7" name="Google Shape;4217;p30"/>
            <p:cNvCxnSpPr/>
            <p:nvPr/>
          </p:nvCxnSpPr>
          <p:spPr>
            <a:xfrm rot="5400000">
              <a:off x="2658569" y="169277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8" name="Google Shape;4218;p30"/>
            <p:cNvCxnSpPr/>
            <p:nvPr/>
          </p:nvCxnSpPr>
          <p:spPr>
            <a:xfrm rot="5400000">
              <a:off x="4487369" y="169277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9" name="Google Shape;4219;p30"/>
            <p:cNvCxnSpPr/>
            <p:nvPr/>
          </p:nvCxnSpPr>
          <p:spPr>
            <a:xfrm rot="5400000">
              <a:off x="-1894315" y="167372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0" name="Google Shape;4220;p30"/>
            <p:cNvCxnSpPr/>
            <p:nvPr/>
          </p:nvCxnSpPr>
          <p:spPr>
            <a:xfrm rot="5400000">
              <a:off x="5420754" y="167372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1" name="Google Shape;4221;p30"/>
            <p:cNvCxnSpPr/>
            <p:nvPr/>
          </p:nvCxnSpPr>
          <p:spPr>
            <a:xfrm rot="5400000">
              <a:off x="3591987" y="167372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2" name="Google Shape;4222;p30"/>
            <p:cNvCxnSpPr/>
            <p:nvPr/>
          </p:nvCxnSpPr>
          <p:spPr>
            <a:xfrm rot="5400000">
              <a:off x="1763219" y="167372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3" name="Google Shape;4223;p30"/>
            <p:cNvCxnSpPr/>
            <p:nvPr/>
          </p:nvCxnSpPr>
          <p:spPr>
            <a:xfrm rot="5400000">
              <a:off x="-65548" y="167372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24" name="Google Shape;4224;p30"/>
          <p:cNvGrpSpPr/>
          <p:nvPr/>
        </p:nvGrpSpPr>
        <p:grpSpPr>
          <a:xfrm>
            <a:off x="-6" y="5064375"/>
            <a:ext cx="9144000" cy="79125"/>
            <a:chOff x="-2570306" y="4676550"/>
            <a:chExt cx="9144000" cy="79125"/>
          </a:xfrm>
        </p:grpSpPr>
        <p:cxnSp>
          <p:nvCxnSpPr>
            <p:cNvPr id="4225" name="Google Shape;4225;p30"/>
            <p:cNvCxnSpPr/>
            <p:nvPr/>
          </p:nvCxnSpPr>
          <p:spPr>
            <a:xfrm rot="10800000">
              <a:off x="2001694" y="1836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6" name="Google Shape;4226;p30"/>
            <p:cNvCxnSpPr/>
            <p:nvPr/>
          </p:nvCxnSpPr>
          <p:spPr>
            <a:xfrm rot="-5400000">
              <a:off x="-2575646" y="471600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7" name="Google Shape;4227;p30"/>
            <p:cNvCxnSpPr/>
            <p:nvPr/>
          </p:nvCxnSpPr>
          <p:spPr>
            <a:xfrm rot="-5400000">
              <a:off x="6504398" y="471600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8" name="Google Shape;4228;p30"/>
            <p:cNvCxnSpPr/>
            <p:nvPr/>
          </p:nvCxnSpPr>
          <p:spPr>
            <a:xfrm rot="-5400000">
              <a:off x="4705444" y="471600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9" name="Google Shape;4229;p30"/>
            <p:cNvCxnSpPr/>
            <p:nvPr/>
          </p:nvCxnSpPr>
          <p:spPr>
            <a:xfrm rot="-5400000">
              <a:off x="2876644" y="471600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0" name="Google Shape;4230;p30"/>
            <p:cNvCxnSpPr/>
            <p:nvPr/>
          </p:nvCxnSpPr>
          <p:spPr>
            <a:xfrm rot="-5400000">
              <a:off x="1047844" y="471600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1" name="Google Shape;4231;p30"/>
            <p:cNvCxnSpPr/>
            <p:nvPr/>
          </p:nvCxnSpPr>
          <p:spPr>
            <a:xfrm rot="-5400000">
              <a:off x="-780956" y="471600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2" name="Google Shape;4232;p30"/>
            <p:cNvCxnSpPr/>
            <p:nvPr/>
          </p:nvCxnSpPr>
          <p:spPr>
            <a:xfrm rot="-5400000">
              <a:off x="5638829" y="4735050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3" name="Google Shape;4233;p30"/>
            <p:cNvCxnSpPr/>
            <p:nvPr/>
          </p:nvCxnSpPr>
          <p:spPr>
            <a:xfrm rot="-5400000">
              <a:off x="-1676240" y="4735050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4" name="Google Shape;4234;p30"/>
            <p:cNvCxnSpPr/>
            <p:nvPr/>
          </p:nvCxnSpPr>
          <p:spPr>
            <a:xfrm rot="-5400000">
              <a:off x="152527" y="4735050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5" name="Google Shape;4235;p30"/>
            <p:cNvCxnSpPr/>
            <p:nvPr/>
          </p:nvCxnSpPr>
          <p:spPr>
            <a:xfrm rot="-5400000">
              <a:off x="1981294" y="4735050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6" name="Google Shape;4236;p30"/>
            <p:cNvCxnSpPr/>
            <p:nvPr/>
          </p:nvCxnSpPr>
          <p:spPr>
            <a:xfrm rot="-5400000">
              <a:off x="3810062" y="4735050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37" name="Google Shape;4237;p30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238" name="Google Shape;4238;p30"/>
          <p:cNvSpPr txBox="1">
            <a:spLocks noGrp="1"/>
          </p:cNvSpPr>
          <p:nvPr>
            <p:ph type="sldNum" idx="2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9" name="Google Shape;3029;p23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030" name="Google Shape;3030;p23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23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23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23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23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23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23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23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23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Google Shape;3130;p23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w="9525" cap="flat" cmpd="sng">
              <a:solidFill>
                <a:srgbClr val="1631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2" name="Google Shape;3162;p23"/>
          <p:cNvSpPr/>
          <p:nvPr/>
        </p:nvSpPr>
        <p:spPr>
          <a:xfrm flipH="1">
            <a:off x="5283900" y="0"/>
            <a:ext cx="3860100" cy="5143500"/>
          </a:xfrm>
          <a:prstGeom prst="homePlate">
            <a:avLst>
              <a:gd name="adj" fmla="val 60553"/>
            </a:avLst>
          </a:prstGeom>
          <a:solidFill>
            <a:srgbClr val="205672">
              <a:alpha val="72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3" name="Google Shape;316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64" name="Google Shape;3164;p23"/>
          <p:cNvSpPr txBox="1">
            <a:spLocks noGrp="1"/>
          </p:cNvSpPr>
          <p:nvPr>
            <p:ph type="title" idx="2"/>
          </p:nvPr>
        </p:nvSpPr>
        <p:spPr>
          <a:xfrm>
            <a:off x="719988" y="1525650"/>
            <a:ext cx="2867100" cy="5277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65" name="Google Shape;3165;p23"/>
          <p:cNvSpPr txBox="1">
            <a:spLocks noGrp="1"/>
          </p:cNvSpPr>
          <p:nvPr>
            <p:ph type="subTitle" idx="1"/>
          </p:nvPr>
        </p:nvSpPr>
        <p:spPr>
          <a:xfrm>
            <a:off x="720025" y="1959775"/>
            <a:ext cx="3803700" cy="27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166" name="Google Shape;3166;p2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167" name="Google Shape;3167;p2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8" name="Google Shape;3168;p2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9" name="Google Shape;3169;p2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0" name="Google Shape;3170;p2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1" name="Google Shape;3171;p2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2" name="Google Shape;3172;p2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3" name="Google Shape;3173;p2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4" name="Google Shape;3174;p2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5" name="Google Shape;3175;p2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6" name="Google Shape;3176;p2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7" name="Google Shape;3177;p2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8" name="Google Shape;3178;p2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9" name="Google Shape;3179;p2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sz="5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180" name="Google Shape;3180;p2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181" name="Google Shape;3181;p23"/>
          <p:cNvSpPr txBox="1">
            <a:spLocks noGrp="1"/>
          </p:cNvSpPr>
          <p:nvPr>
            <p:ph type="sldNum" idx="3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205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>
            <a:alpha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1123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aumans"/>
              <a:buNone/>
              <a:defRPr sz="4000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sz="4000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952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algn="ctr" rtl="0">
              <a:lnSpc>
                <a:spcPct val="70000"/>
              </a:lnSpc>
              <a:buNone/>
              <a:defRPr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  <p:sldLayoutId id="2147483665" r:id="rId4"/>
    <p:sldLayoutId id="2147483667" r:id="rId5"/>
    <p:sldLayoutId id="2147483674" r:id="rId6"/>
    <p:sldLayoutId id="2147483675" r:id="rId7"/>
    <p:sldLayoutId id="2147483676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fif"/><Relationship Id="rId5" Type="http://schemas.openxmlformats.org/officeDocument/2006/relationships/image" Target="../media/image16.png"/><Relationship Id="rId4" Type="http://schemas.openxmlformats.org/officeDocument/2006/relationships/image" Target="../media/image15.jf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microsoft.com/office/2007/relationships/hdphoto" Target="../media/hdphoto5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cvm.2020.00001/fu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1;p1">
            <a:extLst>
              <a:ext uri="{FF2B5EF4-FFF2-40B4-BE49-F238E27FC236}">
                <a16:creationId xmlns:a16="http://schemas.microsoft.com/office/drawing/2014/main" id="{D8ACD07A-3C9A-6719-674A-0D0C548394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412" y="142657"/>
            <a:ext cx="1267187" cy="1267187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EC1549F-0FD8-50E5-FBD1-CB5B2993F2A5}"/>
              </a:ext>
            </a:extLst>
          </p:cNvPr>
          <p:cNvSpPr txBox="1"/>
          <p:nvPr/>
        </p:nvSpPr>
        <p:spPr>
          <a:xfrm>
            <a:off x="1181100" y="1314456"/>
            <a:ext cx="7303408" cy="140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25" rIns="108850" bIns="54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dk1"/>
                </a:solidFill>
              </a:rPr>
              <a:t>Artificial Intelligence Software For Diagnosis Of Cardiovascular </a:t>
            </a:r>
          </a:p>
          <a:p>
            <a:pPr algn="ctr"/>
            <a:r>
              <a:rPr lang="en-GB" sz="2800" b="1" dirty="0">
                <a:solidFill>
                  <a:schemeClr val="dk1"/>
                </a:solidFill>
              </a:rPr>
              <a:t>Diseases</a:t>
            </a:r>
            <a:endParaRPr lang="en-US" sz="2800" b="1" dirty="0"/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609DE723-DACC-F709-9039-779543E2469B}"/>
              </a:ext>
            </a:extLst>
          </p:cNvPr>
          <p:cNvSpPr txBox="1">
            <a:spLocks noGrp="1"/>
          </p:cNvSpPr>
          <p:nvPr/>
        </p:nvSpPr>
        <p:spPr>
          <a:xfrm>
            <a:off x="304800" y="2857357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71995" algn="ctr" rtl="0">
              <a:lnSpc>
                <a:spcPct val="100000"/>
              </a:lnSpc>
              <a:spcBef>
                <a:spcPts val="767"/>
              </a:spcBef>
              <a:spcAft>
                <a:spcPts val="0"/>
              </a:spcAft>
              <a:buClr>
                <a:srgbClr val="888888"/>
              </a:buClr>
              <a:buSzPts val="3833"/>
              <a:buFont typeface="Arial"/>
              <a:buNone/>
              <a:defRPr sz="38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0245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3333"/>
              <a:buFont typeface="Arial"/>
              <a:buNone/>
              <a:defRPr sz="33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8495" algn="ctr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Font typeface="Arial"/>
              <a:buNone/>
              <a:defRPr sz="28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2079" algn="ctr" rtl="0">
              <a:lnSpc>
                <a:spcPct val="100000"/>
              </a:lnSpc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7"/>
              <a:buFont typeface="Arial"/>
              <a:buNone/>
              <a:defRPr sz="2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2079" algn="ctr" rtl="0">
              <a:lnSpc>
                <a:spcPct val="100000"/>
              </a:lnSpc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7"/>
              <a:buFont typeface="Arial"/>
              <a:buNone/>
              <a:defRPr sz="2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2079" algn="ctr" rtl="0">
              <a:lnSpc>
                <a:spcPct val="100000"/>
              </a:lnSpc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7"/>
              <a:buFont typeface="Arial"/>
              <a:buNone/>
              <a:defRPr sz="2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2079" algn="ctr" rtl="0">
              <a:lnSpc>
                <a:spcPct val="100000"/>
              </a:lnSpc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7"/>
              <a:buFont typeface="Arial"/>
              <a:buNone/>
              <a:defRPr sz="2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2079" algn="ctr" rtl="0">
              <a:lnSpc>
                <a:spcPct val="100000"/>
              </a:lnSpc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7"/>
              <a:buFont typeface="Arial"/>
              <a:buNone/>
              <a:defRPr sz="2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2079" algn="ctr" rtl="0">
              <a:lnSpc>
                <a:spcPct val="100000"/>
              </a:lnSpc>
              <a:spcBef>
                <a:spcPts val="483"/>
              </a:spcBef>
              <a:spcAft>
                <a:spcPts val="0"/>
              </a:spcAft>
              <a:buClr>
                <a:srgbClr val="888888"/>
              </a:buClr>
              <a:buSzPts val="2417"/>
              <a:buFont typeface="Arial"/>
              <a:buNone/>
              <a:defRPr sz="2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3663" lvl="0" indent="5238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solidFill>
                  <a:srgbClr val="005024"/>
                </a:solidFill>
                <a:latin typeface="Arial"/>
                <a:ea typeface="Arial"/>
                <a:cs typeface="Arial"/>
                <a:sym typeface="Arial"/>
              </a:rPr>
              <a:t>Computer Science Department</a:t>
            </a:r>
            <a:endParaRPr dirty="0">
              <a:solidFill>
                <a:srgbClr val="005024"/>
              </a:solidFill>
            </a:endParaRPr>
          </a:p>
          <a:p>
            <a:pPr marL="93663" lvl="0" indent="5238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solidFill>
                  <a:srgbClr val="005024"/>
                </a:solidFill>
                <a:latin typeface="Arial"/>
                <a:ea typeface="Arial"/>
                <a:cs typeface="Arial"/>
                <a:sym typeface="Arial"/>
              </a:rPr>
              <a:t>Faculty Of Computer And Information Sciences</a:t>
            </a:r>
            <a:endParaRPr dirty="0">
              <a:solidFill>
                <a:srgbClr val="005024"/>
              </a:solidFill>
            </a:endParaRPr>
          </a:p>
          <a:p>
            <a:pPr marL="93663" lvl="0" indent="5238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>
                <a:solidFill>
                  <a:srgbClr val="005024"/>
                </a:solidFill>
                <a:latin typeface="Arial"/>
                <a:ea typeface="Arial"/>
                <a:cs typeface="Arial"/>
                <a:sym typeface="Arial"/>
              </a:rPr>
              <a:t>Ain Shams University</a:t>
            </a:r>
            <a:endParaRPr dirty="0">
              <a:solidFill>
                <a:srgbClr val="0050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6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27DB7DA0-1849-42C1-91F5-A6EB90999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1988" y="2723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Why ECG?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D2E61-A798-4552-AE09-C7B7A5DE18C8}"/>
              </a:ext>
            </a:extLst>
          </p:cNvPr>
          <p:cNvSpPr txBox="1"/>
          <p:nvPr/>
        </p:nvSpPr>
        <p:spPr>
          <a:xfrm>
            <a:off x="548281" y="1605648"/>
            <a:ext cx="3937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An electrocardiogram records the electrical signals in the heart.</a:t>
            </a:r>
          </a:p>
          <a:p>
            <a:r>
              <a:rPr lang="en-US" sz="2000" dirty="0">
                <a:solidFill>
                  <a:schemeClr val="bg2"/>
                </a:solidFill>
              </a:rPr>
              <a:t>An electrocardiogram is a painless, noninvasive way to help diagnose many common heart problems.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D8A3D2-9918-72A5-A688-4BE7AD9B0B24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1400B-A380-B883-133B-605789C7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479" y="1663181"/>
            <a:ext cx="4132521" cy="23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Objective</a:t>
            </a:r>
            <a:endParaRPr sz="72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CB6BD2-7850-8879-A2B9-2B4477E4DE4F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8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9810F-A479-4576-BF25-E51DA74F6CF3}"/>
              </a:ext>
            </a:extLst>
          </p:cNvPr>
          <p:cNvSpPr txBox="1"/>
          <p:nvPr/>
        </p:nvSpPr>
        <p:spPr>
          <a:xfrm>
            <a:off x="371830" y="1151809"/>
            <a:ext cx="7177339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Building model for early Diagnose the Cardiovascular Diseases for Patients based on their first hours.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Increase Models accuracy compared to existing models.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solving or avoiding the challenges and difficulties that face the existing Models.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Decrease the workload on Radiologists. 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Support clinical decision making.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Minimizing The Human Error.</a:t>
            </a:r>
          </a:p>
        </p:txBody>
      </p:sp>
      <p:sp>
        <p:nvSpPr>
          <p:cNvPr id="5" name="Google Shape;4445;p43">
            <a:extLst>
              <a:ext uri="{FF2B5EF4-FFF2-40B4-BE49-F238E27FC236}">
                <a16:creationId xmlns:a16="http://schemas.microsoft.com/office/drawing/2014/main" id="{2EAB271F-8B07-424B-87A3-F0326BFEE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50157" y="262937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Objective</a:t>
            </a:r>
            <a:endParaRPr sz="5400" dirty="0"/>
          </a:p>
        </p:txBody>
      </p:sp>
      <p:pic>
        <p:nvPicPr>
          <p:cNvPr id="1034" name="Picture 10" descr="12,897 Human Error Illustrations &amp;amp; Clip Art - iStock">
            <a:extLst>
              <a:ext uri="{FF2B5EF4-FFF2-40B4-BE49-F238E27FC236}">
                <a16:creationId xmlns:a16="http://schemas.microsoft.com/office/drawing/2014/main" id="{553C2767-FAB9-495A-9D72-F0B8CC1D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087" l="9804" r="89706">
                        <a14:foregroundMark x1="26307" y1="52826" x2="26307" y2="52826"/>
                        <a14:foregroundMark x1="28268" y1="41087" x2="28268" y2="41087"/>
                        <a14:foregroundMark x1="28268" y1="38043" x2="28268" y2="38043"/>
                        <a14:foregroundMark x1="20752" y1="24130" x2="20752" y2="24130"/>
                        <a14:foregroundMark x1="22386" y1="31522" x2="22386" y2="31522"/>
                        <a14:foregroundMark x1="71895" y1="91739" x2="71895" y2="91739"/>
                        <a14:foregroundMark x1="58497" y1="92174" x2="58497" y2="92174"/>
                        <a14:foregroundMark x1="67974" y1="96087" x2="67974" y2="96087"/>
                        <a14:foregroundMark x1="77124" y1="30217" x2="77124" y2="30217"/>
                        <a14:foregroundMark x1="74346" y1="31304" x2="74346" y2="31304"/>
                        <a14:foregroundMark x1="72712" y1="34130" x2="72712" y2="34130"/>
                        <a14:foregroundMark x1="71895" y1="35870" x2="71895" y2="35870"/>
                        <a14:foregroundMark x1="72059" y1="35000" x2="72059" y2="35000"/>
                        <a14:backgroundMark x1="53758" y1="35000" x2="49673" y2="85217"/>
                        <a14:backgroundMark x1="49673" y1="85217" x2="49673" y2="85217"/>
                        <a14:backgroundMark x1="23203" y1="60652" x2="23203" y2="60652"/>
                        <a14:backgroundMark x1="28268" y1="73913" x2="28268" y2="73913"/>
                        <a14:backgroundMark x1="28105" y1="70870" x2="28105" y2="70870"/>
                        <a14:backgroundMark x1="28105" y1="69565" x2="28105" y2="69565"/>
                        <a14:backgroundMark x1="81209" y1="73913" x2="81209" y2="73913"/>
                        <a14:backgroundMark x1="68137" y1="73261" x2="68137" y2="73261"/>
                        <a14:backgroundMark x1="29902" y1="42609" x2="29902" y2="42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5" y="3451897"/>
            <a:ext cx="1974455" cy="14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F8A8E3-4272-EF18-9E20-06D9B90D68E5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F5F16-AB1A-8BF5-21A0-BE1CF0D98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847" y="1631524"/>
            <a:ext cx="1873721" cy="14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0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Related Work</a:t>
            </a:r>
            <a:endParaRPr sz="72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A7845D-01E0-AC6F-A531-3CC926A0ACDB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45;p43">
            <a:extLst>
              <a:ext uri="{FF2B5EF4-FFF2-40B4-BE49-F238E27FC236}">
                <a16:creationId xmlns:a16="http://schemas.microsoft.com/office/drawing/2014/main" id="{A7360175-C1B7-4787-8150-478F1FBA3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13" y="279938"/>
            <a:ext cx="5254270" cy="780246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Related Work</a:t>
            </a:r>
            <a:endParaRPr sz="6000" dirty="0"/>
          </a:p>
        </p:txBody>
      </p:sp>
      <p:graphicFrame>
        <p:nvGraphicFramePr>
          <p:cNvPr id="13" name="Google Shape;127;p22">
            <a:extLst>
              <a:ext uri="{FF2B5EF4-FFF2-40B4-BE49-F238E27FC236}">
                <a16:creationId xmlns:a16="http://schemas.microsoft.com/office/drawing/2014/main" id="{03A64360-9D49-4EB7-A1AA-D75F572CA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023224"/>
              </p:ext>
            </p:extLst>
          </p:nvPr>
        </p:nvGraphicFramePr>
        <p:xfrm>
          <a:off x="433999" y="974823"/>
          <a:ext cx="8468996" cy="3869567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0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702">
                  <a:extLst>
                    <a:ext uri="{9D8B030D-6E8A-4147-A177-3AD203B41FA5}">
                      <a16:colId xmlns:a16="http://schemas.microsoft.com/office/drawing/2014/main" val="3734115727"/>
                    </a:ext>
                  </a:extLst>
                </a:gridCol>
              </a:tblGrid>
              <a:tr h="448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Year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Methods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Dataset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Accuracy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Disadvantages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Heart Sounds Analysis and Classification for Cardiovascular Diseases Diagnosis using Deep Learning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2022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NN such as ResNet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SVM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Frequency Domain Adaptive Line Enhancer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Collected From General Public And From Clinical and hospitals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CSV And Audio Files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100% in Rouge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Not Good With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Real Time Systems  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Deep convolutional neural network for the automated diagnosis of congestive heart failure using ECG signals</a:t>
                      </a:r>
                      <a:endParaRPr lang="en-GB"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2018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dirty="0"/>
                        <a:t>11-layer deep CNN model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BIDMC Congestive Heart Failure Database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99.85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% for </a:t>
                      </a:r>
                      <a:r>
                        <a:rPr lang="en-US" sz="1100" dirty="0"/>
                        <a:t>diagnostic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• </a:t>
                      </a:r>
                      <a:r>
                        <a:rPr lang="en-US" sz="1050" dirty="0"/>
                        <a:t>Requires big data to achieve the optimum performance.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• Requires extensive computational power for training the model.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An End-to-End Multi-Level Wavelet Convolutional Neural Networks for heart diseases diagnosis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2020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dirty="0"/>
                        <a:t>1D-CNN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dirty="0"/>
                        <a:t>ML-WCNN.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MIT-BIH Arrhythmia Database P-Wave Annotations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99:57</a:t>
                      </a: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• long training time and  computationally expensive.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• long time in evaluation 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987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48CC6493-4668-07E5-242B-092D8DD2D9D6}"/>
              </a:ext>
            </a:extLst>
          </p:cNvPr>
          <p:cNvSpPr/>
          <p:nvPr/>
        </p:nvSpPr>
        <p:spPr>
          <a:xfrm>
            <a:off x="8336280" y="133023"/>
            <a:ext cx="642398" cy="62897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45;p43">
            <a:extLst>
              <a:ext uri="{FF2B5EF4-FFF2-40B4-BE49-F238E27FC236}">
                <a16:creationId xmlns:a16="http://schemas.microsoft.com/office/drawing/2014/main" id="{A7360175-C1B7-4787-8150-478F1FBA3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13" y="279938"/>
            <a:ext cx="5254270" cy="780246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Related Work</a:t>
            </a:r>
            <a:endParaRPr sz="6000" dirty="0"/>
          </a:p>
        </p:txBody>
      </p:sp>
      <p:graphicFrame>
        <p:nvGraphicFramePr>
          <p:cNvPr id="13" name="Google Shape;127;p22">
            <a:extLst>
              <a:ext uri="{FF2B5EF4-FFF2-40B4-BE49-F238E27FC236}">
                <a16:creationId xmlns:a16="http://schemas.microsoft.com/office/drawing/2014/main" id="{03A64360-9D49-4EB7-A1AA-D75F572CA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671667"/>
              </p:ext>
            </p:extLst>
          </p:nvPr>
        </p:nvGraphicFramePr>
        <p:xfrm>
          <a:off x="485226" y="1060184"/>
          <a:ext cx="8424858" cy="355690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33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2245">
                  <a:extLst>
                    <a:ext uri="{9D8B030D-6E8A-4147-A177-3AD203B41FA5}">
                      <a16:colId xmlns:a16="http://schemas.microsoft.com/office/drawing/2014/main" val="3734115727"/>
                    </a:ext>
                  </a:extLst>
                </a:gridCol>
              </a:tblGrid>
              <a:tr h="448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Name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Year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Methods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Dataset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Accuracy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</a:rPr>
                        <a:t>Disadvantages</a:t>
                      </a:r>
                      <a:endParaRPr sz="1200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Prediction of Heart Disease Using Deep Convolutional Neural Networks</a:t>
                      </a:r>
                      <a:endParaRPr lang="en-US"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2021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lang="en-GB" sz="1100" u="none" strike="noStrike" cap="none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dirty="0"/>
                        <a:t>dataset taken from the UCI repository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97%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The processing of big data is an exhaustive task.  challenges during data loading, storing, and processing.</a:t>
                      </a:r>
                      <a:endParaRPr lang="en-GB" sz="1100" u="none" strike="noStrike" cap="none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Cardiac Disorder Classification by Electrocardiogram Sensing Using Deep Neural Network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2021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100" dirty="0"/>
                        <a:t>Single shoot detection (SSD) MobileNet v2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ECG Images dataset of Cardiac Patients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 Classes </a:t>
                      </a:r>
                      <a:r>
                        <a:rPr lang="en-US" sz="11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(N,MI,AH,History of MI)</a:t>
                      </a:r>
                      <a:endParaRPr lang="en-US" sz="11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98%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ECG images are higher than the 800 KB in size, requiring lots of time to train the algorithm.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Data resource identification </a:t>
                      </a:r>
                      <a:endParaRPr lang="en-US"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Residual Convolutional Neural Network for Cardiac Image Segmentation and Heart Disease Diagnosis 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2020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dirty="0"/>
                        <a:t>• </a:t>
                      </a: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RCNN(</a:t>
                      </a:r>
                      <a:r>
                        <a:rPr lang="en-US" sz="1100" dirty="0"/>
                        <a:t>Bi-CLSTM+RCNN)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ACDC (Automated cardiac diagnosis challenge) </a:t>
                      </a:r>
                      <a:endParaRPr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100" u="none" strike="noStrike" cap="none" dirty="0">
                          <a:solidFill>
                            <a:schemeClr val="bg1"/>
                          </a:solidFill>
                        </a:rPr>
                        <a:t>94%</a:t>
                      </a:r>
                      <a:endParaRPr sz="11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bg1"/>
                          </a:solidFill>
                        </a:rPr>
                        <a:t>Low Accuracy Against to others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987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D8F44DF-1065-C7B7-4352-2C22E2983132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7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Applications</a:t>
            </a:r>
            <a:endParaRPr sz="72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A7845D-01E0-AC6F-A531-3CC926A0ACDB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7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9810F-A479-4576-BF25-E51DA74F6CF3}"/>
              </a:ext>
            </a:extLst>
          </p:cNvPr>
          <p:cNvSpPr txBox="1"/>
          <p:nvPr/>
        </p:nvSpPr>
        <p:spPr>
          <a:xfrm>
            <a:off x="371830" y="1160807"/>
            <a:ext cx="8772169" cy="401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r>
              <a:rPr lang="en-US" sz="1600" dirty="0">
                <a:solidFill>
                  <a:schemeClr val="bg2"/>
                </a:solidFill>
              </a:rPr>
              <a:t>       </a:t>
            </a:r>
            <a:r>
              <a:rPr lang="en-US" sz="2000" b="1" i="1" dirty="0">
                <a:solidFill>
                  <a:srgbClr val="00306E"/>
                </a:solidFill>
                <a:effectLst/>
                <a:latin typeface="Be Vietnam Pro"/>
              </a:rPr>
              <a:t>Apple Heart Study                              </a:t>
            </a:r>
            <a:r>
              <a:rPr lang="en-US" sz="2000" b="1" i="1" dirty="0">
                <a:solidFill>
                  <a:srgbClr val="00306E"/>
                </a:solidFill>
                <a:latin typeface="Be Vietnam Pro"/>
              </a:rPr>
              <a:t>Adhesive wireless smart patches</a:t>
            </a: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r>
              <a:rPr lang="en-US" sz="2000" b="1" i="1" dirty="0">
                <a:solidFill>
                  <a:srgbClr val="00306E"/>
                </a:solidFill>
                <a:effectLst/>
                <a:latin typeface="Be Vietnam Pro"/>
              </a:rPr>
              <a:t>         </a:t>
            </a:r>
            <a:r>
              <a:rPr lang="en-US" sz="2000" b="1" i="1" dirty="0">
                <a:solidFill>
                  <a:srgbClr val="00306E"/>
                </a:solidFill>
                <a:latin typeface="Be Vietnam Pro"/>
              </a:rPr>
              <a:t>Fitbit Sense</a:t>
            </a: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2000" b="1" i="1" dirty="0">
              <a:solidFill>
                <a:srgbClr val="00306E"/>
              </a:solidFill>
              <a:effectLst/>
              <a:latin typeface="Be Vietnam Pro"/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Google Shape;4445;p43">
            <a:extLst>
              <a:ext uri="{FF2B5EF4-FFF2-40B4-BE49-F238E27FC236}">
                <a16:creationId xmlns:a16="http://schemas.microsoft.com/office/drawing/2014/main" id="{2EAB271F-8B07-424B-87A3-F0326BFEE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50157" y="284330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Applications</a:t>
            </a:r>
            <a:endParaRPr sz="5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F8A8E3-4272-EF18-9E20-06D9B90D68E5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0D991-051A-BB56-9D60-40378F3B4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4" y="1160807"/>
            <a:ext cx="2516455" cy="2108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7D335-D8D3-BEB0-692B-EE3DFFF33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37007"/>
            <a:ext cx="3147061" cy="21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7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9810F-A479-4576-BF25-E51DA74F6CF3}"/>
              </a:ext>
            </a:extLst>
          </p:cNvPr>
          <p:cNvSpPr txBox="1"/>
          <p:nvPr/>
        </p:nvSpPr>
        <p:spPr>
          <a:xfrm>
            <a:off x="371830" y="1160807"/>
            <a:ext cx="8772169" cy="3555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r>
              <a:rPr lang="en-US" sz="1600" dirty="0">
                <a:solidFill>
                  <a:schemeClr val="bg2"/>
                </a:solidFill>
              </a:rPr>
              <a:t>       </a:t>
            </a:r>
            <a:r>
              <a:rPr lang="en-US" sz="2000" b="1" i="1" dirty="0">
                <a:solidFill>
                  <a:srgbClr val="00306E"/>
                </a:solidFill>
                <a:latin typeface="Be Vietnam Pro"/>
              </a:rPr>
              <a:t>Insertable cardiac                         </a:t>
            </a:r>
            <a:r>
              <a:rPr lang="en-US" sz="2000" b="1" i="1" dirty="0" err="1">
                <a:solidFill>
                  <a:srgbClr val="00306E"/>
                </a:solidFill>
                <a:latin typeface="Be Vietnam Pro"/>
              </a:rPr>
              <a:t>monitorsCardioMEMS</a:t>
            </a:r>
            <a:r>
              <a:rPr lang="en-US" sz="2000" b="1" i="1" dirty="0">
                <a:solidFill>
                  <a:srgbClr val="00306E"/>
                </a:solidFill>
                <a:latin typeface="Be Vietnam Pro"/>
              </a:rPr>
              <a:t> HF System – Abbott</a:t>
            </a: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2000" b="1" i="1" dirty="0">
              <a:solidFill>
                <a:srgbClr val="00306E"/>
              </a:solidFill>
              <a:effectLst/>
              <a:latin typeface="Be Vietnam Pro"/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Google Shape;4445;p43">
            <a:extLst>
              <a:ext uri="{FF2B5EF4-FFF2-40B4-BE49-F238E27FC236}">
                <a16:creationId xmlns:a16="http://schemas.microsoft.com/office/drawing/2014/main" id="{2EAB271F-8B07-424B-87A3-F0326BFEE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20" y="284330"/>
            <a:ext cx="5564919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Applications(cont.)</a:t>
            </a:r>
            <a:endParaRPr sz="5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F8A8E3-4272-EF18-9E20-06D9B90D68E5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AE05E-0836-A760-2D00-E8FC553D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79" y="1210548"/>
            <a:ext cx="3147061" cy="2037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70BE6-74F7-1349-5308-A9CBDABDF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10548"/>
            <a:ext cx="3832860" cy="21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9810F-A479-4576-BF25-E51DA74F6CF3}"/>
              </a:ext>
            </a:extLst>
          </p:cNvPr>
          <p:cNvSpPr txBox="1"/>
          <p:nvPr/>
        </p:nvSpPr>
        <p:spPr>
          <a:xfrm>
            <a:off x="312420" y="1602767"/>
            <a:ext cx="8519159" cy="133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bg2"/>
                </a:solidFill>
              </a:rPr>
              <a:t>Cardiac Computerized Tomography (CT) Imaging</a:t>
            </a:r>
            <a:endParaRPr lang="en-US" sz="2000" b="1" i="1" dirty="0">
              <a:solidFill>
                <a:srgbClr val="00306E"/>
              </a:solidFill>
              <a:latin typeface="Be Vietnam Pro"/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2000" b="1" i="1" dirty="0">
              <a:solidFill>
                <a:srgbClr val="00306E"/>
              </a:solidFill>
              <a:effectLst/>
              <a:latin typeface="Be Vietnam Pro"/>
            </a:endParaRPr>
          </a:p>
          <a:p>
            <a:pPr>
              <a:lnSpc>
                <a:spcPct val="150000"/>
              </a:lnSpc>
              <a:buClr>
                <a:schemeClr val="tx1">
                  <a:lumMod val="60000"/>
                  <a:lumOff val="40000"/>
                </a:schemeClr>
              </a:buClr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Google Shape;4445;p43">
            <a:extLst>
              <a:ext uri="{FF2B5EF4-FFF2-40B4-BE49-F238E27FC236}">
                <a16:creationId xmlns:a16="http://schemas.microsoft.com/office/drawing/2014/main" id="{2EAB271F-8B07-424B-87A3-F0326BFEE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20" y="284330"/>
            <a:ext cx="5564919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Applications(cont.)</a:t>
            </a:r>
            <a:endParaRPr sz="5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F8A8E3-4272-EF18-9E20-06D9B90D68E5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90-2B40-27BC-1DAE-A2DC1523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76" y="1160807"/>
            <a:ext cx="2257839" cy="23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2B86A6-8C4B-4A21-A16F-AFB269FDD7F4}"/>
              </a:ext>
            </a:extLst>
          </p:cNvPr>
          <p:cNvSpPr txBox="1"/>
          <p:nvPr/>
        </p:nvSpPr>
        <p:spPr>
          <a:xfrm>
            <a:off x="2789282" y="3150096"/>
            <a:ext cx="3782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 b="1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Supervised By: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DR. Basant ElBagoury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TA. Lamis Hasan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135FB-E193-4A84-AFDD-43405427A324}"/>
              </a:ext>
            </a:extLst>
          </p:cNvPr>
          <p:cNvSpPr txBox="1"/>
          <p:nvPr/>
        </p:nvSpPr>
        <p:spPr>
          <a:xfrm>
            <a:off x="2511152" y="395645"/>
            <a:ext cx="4003948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3600" b="1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Members:</a:t>
            </a:r>
          </a:p>
          <a:p>
            <a:pPr algn="ctr">
              <a:buSzPts val="1600"/>
            </a:pPr>
            <a:r>
              <a:rPr lang="en-GB" sz="2100" b="1" dirty="0">
                <a:solidFill>
                  <a:schemeClr val="bg2"/>
                </a:solidFill>
              </a:rPr>
              <a:t>Alaa Ahmed</a:t>
            </a:r>
          </a:p>
          <a:p>
            <a:pPr algn="ctr">
              <a:buSzPts val="1600"/>
            </a:pPr>
            <a:r>
              <a:rPr lang="en-GB" sz="2100" b="1" dirty="0">
                <a:solidFill>
                  <a:schemeClr val="bg2"/>
                </a:solidFill>
              </a:rPr>
              <a:t>Sulieman Snossy</a:t>
            </a:r>
          </a:p>
          <a:p>
            <a:pPr algn="ctr">
              <a:buSzPts val="1600"/>
            </a:pPr>
            <a:r>
              <a:rPr lang="en-GB" sz="2100" b="1" dirty="0">
                <a:solidFill>
                  <a:schemeClr val="bg2"/>
                </a:solidFill>
              </a:rPr>
              <a:t>Karim Ali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100" b="1" dirty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Aya Hesham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100" b="1" dirty="0">
                <a:solidFill>
                  <a:schemeClr val="bg2"/>
                </a:solidFill>
              </a:rPr>
              <a:t>Amira Ayman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85D94-CF43-112D-A560-CB2BD3FCB477}"/>
              </a:ext>
            </a:extLst>
          </p:cNvPr>
          <p:cNvSpPr/>
          <p:nvPr/>
        </p:nvSpPr>
        <p:spPr>
          <a:xfrm>
            <a:off x="8039100" y="260247"/>
            <a:ext cx="915937" cy="84465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6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83849" y="1920948"/>
            <a:ext cx="6679406" cy="1067525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Project Pipeline</a:t>
            </a:r>
            <a:endParaRPr sz="72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9A07FD-21B2-14CF-849E-3C50D81A2CCA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445;p43">
            <a:extLst>
              <a:ext uri="{FF2B5EF4-FFF2-40B4-BE49-F238E27FC236}">
                <a16:creationId xmlns:a16="http://schemas.microsoft.com/office/drawing/2014/main" id="{2EAB271F-8B07-424B-87A3-F0326BFEE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661" y="262938"/>
            <a:ext cx="5678149" cy="1044325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Project Pipeline</a:t>
            </a:r>
            <a:endParaRPr sz="5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ED26AE-86E4-39ED-FB42-EFEEF248E53A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4" name="Rectangle: Rounded Corners 2053">
            <a:extLst>
              <a:ext uri="{FF2B5EF4-FFF2-40B4-BE49-F238E27FC236}">
                <a16:creationId xmlns:a16="http://schemas.microsoft.com/office/drawing/2014/main" id="{5ECCA5E6-17CE-D002-560B-0F6CE2EC003D}"/>
              </a:ext>
            </a:extLst>
          </p:cNvPr>
          <p:cNvSpPr/>
          <p:nvPr/>
        </p:nvSpPr>
        <p:spPr>
          <a:xfrm>
            <a:off x="302408" y="1185265"/>
            <a:ext cx="1679648" cy="61518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Dataset Collection : ECG Data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20A54260-B297-BFF3-43BD-231429196DE9}"/>
              </a:ext>
            </a:extLst>
          </p:cNvPr>
          <p:cNvSpPr/>
          <p:nvPr/>
        </p:nvSpPr>
        <p:spPr>
          <a:xfrm>
            <a:off x="4935368" y="1131925"/>
            <a:ext cx="1679648" cy="66852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ECG Data Preprocessing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Rectangle: Rounded Corners 2055">
            <a:extLst>
              <a:ext uri="{FF2B5EF4-FFF2-40B4-BE49-F238E27FC236}">
                <a16:creationId xmlns:a16="http://schemas.microsoft.com/office/drawing/2014/main" id="{E4DBE165-E0C6-B1CA-C46F-7217BF26C673}"/>
              </a:ext>
            </a:extLst>
          </p:cNvPr>
          <p:cNvSpPr/>
          <p:nvPr/>
        </p:nvSpPr>
        <p:spPr>
          <a:xfrm>
            <a:off x="2425227" y="1170025"/>
            <a:ext cx="1884503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Understanding Domain Data</a:t>
            </a:r>
            <a:r>
              <a:rPr lang="en-US" sz="9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22827BBC-4FF4-1BE7-7BF8-E6660DC8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13" y="1752707"/>
            <a:ext cx="2084817" cy="1039557"/>
          </a:xfrm>
          <a:prstGeom prst="rect">
            <a:avLst/>
          </a:prstGeom>
        </p:spPr>
      </p:pic>
      <p:pic>
        <p:nvPicPr>
          <p:cNvPr id="2058" name="Picture 2057">
            <a:extLst>
              <a:ext uri="{FF2B5EF4-FFF2-40B4-BE49-F238E27FC236}">
                <a16:creationId xmlns:a16="http://schemas.microsoft.com/office/drawing/2014/main" id="{08722FE4-C217-C67C-3403-5275837FEA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17" y="1664970"/>
            <a:ext cx="1513286" cy="938666"/>
          </a:xfrm>
          <a:prstGeom prst="rect">
            <a:avLst/>
          </a:prstGeom>
        </p:spPr>
      </p:pic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39E68CE1-B732-31D1-BAA8-B2178C7D6F82}"/>
              </a:ext>
            </a:extLst>
          </p:cNvPr>
          <p:cNvSpPr/>
          <p:nvPr/>
        </p:nvSpPr>
        <p:spPr>
          <a:xfrm>
            <a:off x="7047407" y="1192541"/>
            <a:ext cx="1235423" cy="40943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Segmentation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Rectangle: Rounded Corners 2059">
            <a:extLst>
              <a:ext uri="{FF2B5EF4-FFF2-40B4-BE49-F238E27FC236}">
                <a16:creationId xmlns:a16="http://schemas.microsoft.com/office/drawing/2014/main" id="{8C3B20F8-066D-8633-C624-AFD7336F6100}"/>
              </a:ext>
            </a:extLst>
          </p:cNvPr>
          <p:cNvSpPr/>
          <p:nvPr/>
        </p:nvSpPr>
        <p:spPr>
          <a:xfrm>
            <a:off x="5295877" y="3173376"/>
            <a:ext cx="1242060" cy="36424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ECG Feature Extraction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61" name="Rectangle: Rounded Corners 2060">
            <a:extLst>
              <a:ext uri="{FF2B5EF4-FFF2-40B4-BE49-F238E27FC236}">
                <a16:creationId xmlns:a16="http://schemas.microsoft.com/office/drawing/2014/main" id="{9BC58F2B-B3E6-3C7B-49FC-BED27EFA420E}"/>
              </a:ext>
            </a:extLst>
          </p:cNvPr>
          <p:cNvSpPr/>
          <p:nvPr/>
        </p:nvSpPr>
        <p:spPr>
          <a:xfrm>
            <a:off x="7280467" y="3049943"/>
            <a:ext cx="1371600" cy="4876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Removing Noises 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Rectangle: Rounded Corners 2061">
            <a:extLst>
              <a:ext uri="{FF2B5EF4-FFF2-40B4-BE49-F238E27FC236}">
                <a16:creationId xmlns:a16="http://schemas.microsoft.com/office/drawing/2014/main" id="{0D60D3E0-B2A9-D658-FEAD-EEE4A67007C8}"/>
              </a:ext>
            </a:extLst>
          </p:cNvPr>
          <p:cNvSpPr/>
          <p:nvPr/>
        </p:nvSpPr>
        <p:spPr>
          <a:xfrm>
            <a:off x="2622639" y="3049943"/>
            <a:ext cx="1949361" cy="6248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Training Deep Learning Multi-Classifier Model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64" name="Rectangle: Rounded Corners 2063">
            <a:extLst>
              <a:ext uri="{FF2B5EF4-FFF2-40B4-BE49-F238E27FC236}">
                <a16:creationId xmlns:a16="http://schemas.microsoft.com/office/drawing/2014/main" id="{B31083CE-647B-D0A1-4DF2-56844A546830}"/>
              </a:ext>
            </a:extLst>
          </p:cNvPr>
          <p:cNvSpPr/>
          <p:nvPr/>
        </p:nvSpPr>
        <p:spPr>
          <a:xfrm>
            <a:off x="296943" y="3089371"/>
            <a:ext cx="1949362" cy="6248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Obtain Results(Accuracy, Precision, Recall)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276C6FAD-42AA-1311-46DC-EE5ECF767F40}"/>
              </a:ext>
            </a:extLst>
          </p:cNvPr>
          <p:cNvSpPr/>
          <p:nvPr/>
        </p:nvSpPr>
        <p:spPr>
          <a:xfrm>
            <a:off x="400540" y="4382690"/>
            <a:ext cx="1649511" cy="49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Compare &amp; Predict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464386CC-F07D-6CFA-AA13-583B221FD1A8}"/>
              </a:ext>
            </a:extLst>
          </p:cNvPr>
          <p:cNvSpPr/>
          <p:nvPr/>
        </p:nvSpPr>
        <p:spPr>
          <a:xfrm>
            <a:off x="2450892" y="4326571"/>
            <a:ext cx="2080260" cy="6019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User Interface Development &amp; System Integration</a:t>
            </a:r>
            <a:endParaRPr lang="en-US" sz="1100" dirty="0">
              <a:solidFill>
                <a:schemeClr val="bg2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D2E3194C-D38D-159C-9920-4AB59C1E426C}"/>
              </a:ext>
            </a:extLst>
          </p:cNvPr>
          <p:cNvCxnSpPr>
            <a:cxnSpLocks/>
          </p:cNvCxnSpPr>
          <p:nvPr/>
        </p:nvCxnSpPr>
        <p:spPr>
          <a:xfrm>
            <a:off x="1956391" y="1397256"/>
            <a:ext cx="468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70A16FD7-D965-292A-C1F5-D5FAC4A79D3F}"/>
              </a:ext>
            </a:extLst>
          </p:cNvPr>
          <p:cNvCxnSpPr>
            <a:cxnSpLocks/>
          </p:cNvCxnSpPr>
          <p:nvPr/>
        </p:nvCxnSpPr>
        <p:spPr>
          <a:xfrm>
            <a:off x="4309730" y="1397256"/>
            <a:ext cx="559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CBBFF57B-E452-10AD-FDF0-6EBB7D8E011D}"/>
              </a:ext>
            </a:extLst>
          </p:cNvPr>
          <p:cNvCxnSpPr>
            <a:cxnSpLocks/>
          </p:cNvCxnSpPr>
          <p:nvPr/>
        </p:nvCxnSpPr>
        <p:spPr>
          <a:xfrm>
            <a:off x="6615016" y="1397256"/>
            <a:ext cx="432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9015401D-45F6-0815-D256-889E789405A9}"/>
              </a:ext>
            </a:extLst>
          </p:cNvPr>
          <p:cNvCxnSpPr>
            <a:cxnSpLocks/>
          </p:cNvCxnSpPr>
          <p:nvPr/>
        </p:nvCxnSpPr>
        <p:spPr>
          <a:xfrm>
            <a:off x="7634177" y="2603636"/>
            <a:ext cx="0" cy="44630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Arrow Connector 2083">
            <a:extLst>
              <a:ext uri="{FF2B5EF4-FFF2-40B4-BE49-F238E27FC236}">
                <a16:creationId xmlns:a16="http://schemas.microsoft.com/office/drawing/2014/main" id="{8D3116CE-839F-5B7E-03D9-7E71FC859E08}"/>
              </a:ext>
            </a:extLst>
          </p:cNvPr>
          <p:cNvCxnSpPr>
            <a:cxnSpLocks/>
          </p:cNvCxnSpPr>
          <p:nvPr/>
        </p:nvCxnSpPr>
        <p:spPr>
          <a:xfrm>
            <a:off x="2119423" y="4668540"/>
            <a:ext cx="4820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824B9FDD-747E-6147-3BE8-93D64218545E}"/>
              </a:ext>
            </a:extLst>
          </p:cNvPr>
          <p:cNvCxnSpPr>
            <a:cxnSpLocks/>
          </p:cNvCxnSpPr>
          <p:nvPr/>
        </p:nvCxnSpPr>
        <p:spPr>
          <a:xfrm>
            <a:off x="4671237" y="4668540"/>
            <a:ext cx="241713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Arrow Connector 2088">
            <a:extLst>
              <a:ext uri="{FF2B5EF4-FFF2-40B4-BE49-F238E27FC236}">
                <a16:creationId xmlns:a16="http://schemas.microsoft.com/office/drawing/2014/main" id="{84D779E8-04BD-E32C-F981-CEF9442EFA60}"/>
              </a:ext>
            </a:extLst>
          </p:cNvPr>
          <p:cNvCxnSpPr/>
          <p:nvPr/>
        </p:nvCxnSpPr>
        <p:spPr>
          <a:xfrm flipH="1">
            <a:off x="6537937" y="3279606"/>
            <a:ext cx="64258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Arrow Connector 2089">
            <a:extLst>
              <a:ext uri="{FF2B5EF4-FFF2-40B4-BE49-F238E27FC236}">
                <a16:creationId xmlns:a16="http://schemas.microsoft.com/office/drawing/2014/main" id="{3271C2B8-2512-CDA3-BFF6-D29218A0529A}"/>
              </a:ext>
            </a:extLst>
          </p:cNvPr>
          <p:cNvCxnSpPr>
            <a:cxnSpLocks/>
          </p:cNvCxnSpPr>
          <p:nvPr/>
        </p:nvCxnSpPr>
        <p:spPr>
          <a:xfrm flipH="1">
            <a:off x="4572000" y="3279606"/>
            <a:ext cx="652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Arrow Connector 2092">
            <a:extLst>
              <a:ext uri="{FF2B5EF4-FFF2-40B4-BE49-F238E27FC236}">
                <a16:creationId xmlns:a16="http://schemas.microsoft.com/office/drawing/2014/main" id="{5CF23580-3F1E-AB2A-972C-FE16E1F947B2}"/>
              </a:ext>
            </a:extLst>
          </p:cNvPr>
          <p:cNvCxnSpPr>
            <a:cxnSpLocks/>
          </p:cNvCxnSpPr>
          <p:nvPr/>
        </p:nvCxnSpPr>
        <p:spPr>
          <a:xfrm flipH="1">
            <a:off x="2282456" y="3279606"/>
            <a:ext cx="318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Arrow Connector 2097">
            <a:extLst>
              <a:ext uri="{FF2B5EF4-FFF2-40B4-BE49-F238E27FC236}">
                <a16:creationId xmlns:a16="http://schemas.microsoft.com/office/drawing/2014/main" id="{44EB2CE5-8AE4-5C56-AD67-40A8BA3982B1}"/>
              </a:ext>
            </a:extLst>
          </p:cNvPr>
          <p:cNvCxnSpPr>
            <a:cxnSpLocks/>
          </p:cNvCxnSpPr>
          <p:nvPr/>
        </p:nvCxnSpPr>
        <p:spPr>
          <a:xfrm>
            <a:off x="1531089" y="3729071"/>
            <a:ext cx="0" cy="5975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Oval 2104">
            <a:extLst>
              <a:ext uri="{FF2B5EF4-FFF2-40B4-BE49-F238E27FC236}">
                <a16:creationId xmlns:a16="http://schemas.microsoft.com/office/drawing/2014/main" id="{44473D20-CE46-9E01-E6C4-57A758EEEC4B}"/>
              </a:ext>
            </a:extLst>
          </p:cNvPr>
          <p:cNvSpPr/>
          <p:nvPr/>
        </p:nvSpPr>
        <p:spPr>
          <a:xfrm>
            <a:off x="4990214" y="4326571"/>
            <a:ext cx="1504531" cy="25801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Predicted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06" name="Rectangle 2105">
            <a:extLst>
              <a:ext uri="{FF2B5EF4-FFF2-40B4-BE49-F238E27FC236}">
                <a16:creationId xmlns:a16="http://schemas.microsoft.com/office/drawing/2014/main" id="{7B5B9BB7-3B41-DFD4-C99D-625F4F2106B9}"/>
              </a:ext>
            </a:extLst>
          </p:cNvPr>
          <p:cNvSpPr/>
          <p:nvPr/>
        </p:nvSpPr>
        <p:spPr>
          <a:xfrm>
            <a:off x="7397533" y="3674781"/>
            <a:ext cx="1371600" cy="13744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07" name="Rectangle: Top Corners One Rounded and One Snipped 2106">
            <a:extLst>
              <a:ext uri="{FF2B5EF4-FFF2-40B4-BE49-F238E27FC236}">
                <a16:creationId xmlns:a16="http://schemas.microsoft.com/office/drawing/2014/main" id="{2AB4AAB9-4CC9-B812-AF6E-F51585725223}"/>
              </a:ext>
            </a:extLst>
          </p:cNvPr>
          <p:cNvSpPr/>
          <p:nvPr/>
        </p:nvSpPr>
        <p:spPr>
          <a:xfrm>
            <a:off x="7397533" y="3718317"/>
            <a:ext cx="980920" cy="215633"/>
          </a:xfrm>
          <a:prstGeom prst="snip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User Interface Layer</a:t>
            </a:r>
          </a:p>
        </p:txBody>
      </p:sp>
      <p:sp>
        <p:nvSpPr>
          <p:cNvPr id="2108" name="Rectangle: Rounded Corners 2107">
            <a:extLst>
              <a:ext uri="{FF2B5EF4-FFF2-40B4-BE49-F238E27FC236}">
                <a16:creationId xmlns:a16="http://schemas.microsoft.com/office/drawing/2014/main" id="{EE92CBA0-D296-A1FC-593D-124E5641031C}"/>
              </a:ext>
            </a:extLst>
          </p:cNvPr>
          <p:cNvSpPr/>
          <p:nvPr/>
        </p:nvSpPr>
        <p:spPr>
          <a:xfrm>
            <a:off x="7465580" y="4742121"/>
            <a:ext cx="1186487" cy="26878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chemeClr val="bg2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Mobile Application</a:t>
            </a:r>
          </a:p>
        </p:txBody>
      </p:sp>
      <p:pic>
        <p:nvPicPr>
          <p:cNvPr id="2110" name="Picture 2109">
            <a:extLst>
              <a:ext uri="{FF2B5EF4-FFF2-40B4-BE49-F238E27FC236}">
                <a16:creationId xmlns:a16="http://schemas.microsoft.com/office/drawing/2014/main" id="{4D0580BE-C235-6361-06BB-F21A808DC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8653" y="3959202"/>
            <a:ext cx="489360" cy="7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54" grpId="0" animBg="1"/>
      <p:bldP spid="2055" grpId="0" animBg="1"/>
      <p:bldP spid="2056" grpId="0" animBg="1"/>
      <p:bldP spid="2059" grpId="0" animBg="1"/>
      <p:bldP spid="2060" grpId="0" animBg="1"/>
      <p:bldP spid="2061" grpId="0" animBg="1"/>
      <p:bldP spid="2062" grpId="0" animBg="1"/>
      <p:bldP spid="2064" grpId="0" animBg="1"/>
      <p:bldP spid="2065" grpId="0" animBg="1"/>
      <p:bldP spid="2067" grpId="0" animBg="1"/>
      <p:bldP spid="2105" grpId="0" animBg="1"/>
      <p:bldP spid="2106" grpId="0" animBg="1"/>
      <p:bldP spid="2107" grpId="0" animBg="1"/>
      <p:bldP spid="2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dirty="0"/>
              <a:t>Techniques</a:t>
            </a:r>
            <a:endParaRPr sz="66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4BFF6A-8FF3-4B9E-61B5-9A7352FE2BEE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324;p38">
            <a:extLst>
              <a:ext uri="{FF2B5EF4-FFF2-40B4-BE49-F238E27FC236}">
                <a16:creationId xmlns:a16="http://schemas.microsoft.com/office/drawing/2014/main" id="{31B361A2-8BCE-4F55-967E-E6BDFDC82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7635" y="126967"/>
            <a:ext cx="1674264" cy="599129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/>
              <a:t>Techniques</a:t>
            </a:r>
            <a:endParaRPr sz="2000" u="sn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30207E-8134-D25C-65BD-5DF49C966BD8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urved Connector 5"/>
          <p:cNvCxnSpPr>
            <a:stCxn id="11" idx="1"/>
          </p:cNvCxnSpPr>
          <p:nvPr/>
        </p:nvCxnSpPr>
        <p:spPr>
          <a:xfrm rot="10800000" flipV="1">
            <a:off x="2676589" y="426532"/>
            <a:ext cx="1081047" cy="1135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2676589" y="432588"/>
            <a:ext cx="1081047" cy="1135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1" idx="3"/>
          </p:cNvCxnSpPr>
          <p:nvPr/>
        </p:nvCxnSpPr>
        <p:spPr>
          <a:xfrm>
            <a:off x="5431899" y="426532"/>
            <a:ext cx="1108180" cy="1135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4594767" y="726096"/>
            <a:ext cx="1456" cy="78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79892" y="1644407"/>
            <a:ext cx="164660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0124" y="1593131"/>
            <a:ext cx="124104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2447" y="1660432"/>
            <a:ext cx="1558440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/>
              <a:t>Model Evaluation</a:t>
            </a:r>
          </a:p>
        </p:txBody>
      </p:sp>
      <p:cxnSp>
        <p:nvCxnSpPr>
          <p:cNvPr id="21" name="Straight Connector 20"/>
          <p:cNvCxnSpPr>
            <a:stCxn id="19" idx="2"/>
          </p:cNvCxnSpPr>
          <p:nvPr/>
        </p:nvCxnSpPr>
        <p:spPr>
          <a:xfrm>
            <a:off x="6891667" y="1968209"/>
            <a:ext cx="685149" cy="156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99914" y="3602151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10-fold cross-validation</a:t>
            </a:r>
          </a:p>
        </p:txBody>
      </p:sp>
      <p:cxnSp>
        <p:nvCxnSpPr>
          <p:cNvPr id="32" name="Straight Connector 31"/>
          <p:cNvCxnSpPr>
            <a:stCxn id="17" idx="2"/>
          </p:cNvCxnSpPr>
          <p:nvPr/>
        </p:nvCxnSpPr>
        <p:spPr>
          <a:xfrm>
            <a:off x="2303195" y="1952184"/>
            <a:ext cx="676175" cy="50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>
            <a:off x="1562352" y="1952184"/>
            <a:ext cx="740843" cy="45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5023" y="2461082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CResnet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feature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1792" y="2508696"/>
            <a:ext cx="1763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Transformer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feature</a:t>
            </a:r>
          </a:p>
        </p:txBody>
      </p:sp>
      <p:cxnSp>
        <p:nvCxnSpPr>
          <p:cNvPr id="39" name="Straight Connector 38"/>
          <p:cNvCxnSpPr>
            <a:stCxn id="36" idx="2"/>
          </p:cNvCxnSpPr>
          <p:nvPr/>
        </p:nvCxnSpPr>
        <p:spPr>
          <a:xfrm flipH="1">
            <a:off x="1259571" y="2768859"/>
            <a:ext cx="399406" cy="27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2"/>
          </p:cNvCxnSpPr>
          <p:nvPr/>
        </p:nvCxnSpPr>
        <p:spPr>
          <a:xfrm>
            <a:off x="1658977" y="2768859"/>
            <a:ext cx="442326" cy="30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5078" y="3123868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CNN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58977" y="3123868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Resnet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2" idx="2"/>
            <a:endCxn id="48" idx="0"/>
          </p:cNvCxnSpPr>
          <p:nvPr/>
        </p:nvCxnSpPr>
        <p:spPr>
          <a:xfrm flipH="1">
            <a:off x="791573" y="3431645"/>
            <a:ext cx="380603" cy="69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2"/>
            <a:endCxn id="49" idx="0"/>
          </p:cNvCxnSpPr>
          <p:nvPr/>
        </p:nvCxnSpPr>
        <p:spPr>
          <a:xfrm>
            <a:off x="1172176" y="3431645"/>
            <a:ext cx="490613" cy="6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5740" y="4124249"/>
            <a:ext cx="9316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Convolution</a:t>
            </a:r>
          </a:p>
          <a:p>
            <a:pPr algn="ctr"/>
            <a:r>
              <a:rPr lang="en-US" sz="11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Layer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34013" y="4114478"/>
            <a:ext cx="657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Pooling</a:t>
            </a:r>
          </a:p>
          <a:p>
            <a:pPr algn="ctr"/>
            <a:r>
              <a:rPr lang="en-US" sz="11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Layer</a:t>
            </a:r>
          </a:p>
        </p:txBody>
      </p:sp>
      <p:cxnSp>
        <p:nvCxnSpPr>
          <p:cNvPr id="51" name="Straight Connector 50"/>
          <p:cNvCxnSpPr>
            <a:stCxn id="37" idx="2"/>
          </p:cNvCxnSpPr>
          <p:nvPr/>
        </p:nvCxnSpPr>
        <p:spPr>
          <a:xfrm>
            <a:off x="3343604" y="2816473"/>
            <a:ext cx="5159" cy="411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7539" y="3135979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Encoder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710319" y="1991335"/>
            <a:ext cx="691436" cy="139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44598" y="1991335"/>
            <a:ext cx="599141" cy="179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138715" y="3798383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Feed forward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41689" y="3383497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Softmax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3" name="Straight Connector 62"/>
          <p:cNvCxnSpPr>
            <a:stCxn id="61" idx="2"/>
          </p:cNvCxnSpPr>
          <p:nvPr/>
        </p:nvCxnSpPr>
        <p:spPr>
          <a:xfrm flipH="1">
            <a:off x="5462637" y="3691274"/>
            <a:ext cx="1" cy="46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5462407" y="4160446"/>
            <a:ext cx="290670" cy="290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4325437" y="4305551"/>
            <a:ext cx="2174477" cy="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endCxn id="81" idx="0"/>
          </p:cNvCxnSpPr>
          <p:nvPr/>
        </p:nvCxnSpPr>
        <p:spPr>
          <a:xfrm>
            <a:off x="4325437" y="4329921"/>
            <a:ext cx="1" cy="16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201785" y="4305551"/>
            <a:ext cx="6056" cy="14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84" idx="0"/>
          </p:cNvCxnSpPr>
          <p:nvPr/>
        </p:nvCxnSpPr>
        <p:spPr>
          <a:xfrm>
            <a:off x="6493503" y="4301776"/>
            <a:ext cx="6411" cy="21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 rot="16200000">
            <a:off x="5074429" y="3838225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Output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02084" y="4499736"/>
            <a:ext cx="846707" cy="30777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normal</a:t>
            </a:r>
            <a:endParaRPr lang="en-US" b="1" dirty="0"/>
          </a:p>
        </p:txBody>
      </p:sp>
      <p:sp>
        <p:nvSpPr>
          <p:cNvPr id="82" name="Rectangle 81"/>
          <p:cNvSpPr/>
          <p:nvPr/>
        </p:nvSpPr>
        <p:spPr>
          <a:xfrm>
            <a:off x="4919496" y="4493215"/>
            <a:ext cx="564578" cy="30777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CAD</a:t>
            </a:r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5560905" y="4505388"/>
            <a:ext cx="441146" cy="30777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MI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6216823" y="4520430"/>
            <a:ext cx="566181" cy="30777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CHF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1550241" y="1660432"/>
            <a:ext cx="1513907" cy="2917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Time Plan</a:t>
            </a:r>
            <a:endParaRPr sz="72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880D89-C5C9-C322-D58E-865F33DDBED6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1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14B7B-DDB2-CA83-4430-D39885DD53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8487-972E-55DA-DE96-59A37616CD7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X-Ray Exp / </a:t>
            </a:r>
            <a:endParaRPr lang="en-US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" name="Google Shape;4883;p57">
            <a:extLst>
              <a:ext uri="{FF2B5EF4-FFF2-40B4-BE49-F238E27FC236}">
                <a16:creationId xmlns:a16="http://schemas.microsoft.com/office/drawing/2014/main" id="{9A1F2192-4641-8EEB-8106-4820D2DE5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1557" y="133023"/>
            <a:ext cx="3415622" cy="8418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Time Plan</a:t>
            </a:r>
            <a:endParaRPr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A4741-3D7A-96F2-6DCB-C791BC85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899160"/>
            <a:ext cx="7962900" cy="38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2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08EB5-7A92-1C63-3B9D-1200418A8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A561B-A44C-8C40-2406-07ACE1F56A9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 X-Ray Exp / </a:t>
            </a:r>
            <a:endParaRPr lang="en-US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8" name="Google Shape;4883;p57">
            <a:extLst>
              <a:ext uri="{FF2B5EF4-FFF2-40B4-BE49-F238E27FC236}">
                <a16:creationId xmlns:a16="http://schemas.microsoft.com/office/drawing/2014/main" id="{781AFEE9-1D54-C654-245D-95043113C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1557" y="133023"/>
            <a:ext cx="3415622" cy="84180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Time Plan</a:t>
            </a:r>
            <a:endParaRPr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5E69B-B5D7-A58B-0868-DE0C18E8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91540"/>
            <a:ext cx="8505825" cy="38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dirty="0"/>
              <a:t>Dataset</a:t>
            </a:r>
            <a:endParaRPr sz="66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4BFF6A-8FF3-4B9E-61B5-9A7352FE2BEE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324;p38">
            <a:extLst>
              <a:ext uri="{FF2B5EF4-FFF2-40B4-BE49-F238E27FC236}">
                <a16:creationId xmlns:a16="http://schemas.microsoft.com/office/drawing/2014/main" id="{31B361A2-8BCE-4F55-967E-E6BDFDC82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319" y="383711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57C2A-8449-4DC2-8EAB-C6D31B54CBAE}"/>
              </a:ext>
            </a:extLst>
          </p:cNvPr>
          <p:cNvSpPr txBox="1"/>
          <p:nvPr/>
        </p:nvSpPr>
        <p:spPr>
          <a:xfrm>
            <a:off x="566319" y="935256"/>
            <a:ext cx="6921172" cy="3912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ECG signal data used in this study were obtained from a public database (PhysioBank).</a:t>
            </a:r>
          </a:p>
          <a:p>
            <a:pPr marL="8890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</a:pPr>
            <a:endParaRPr lang="en-US" sz="24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318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four public databases of ECGs on normal, CAD, MI, and CHF </a:t>
            </a:r>
          </a:p>
          <a:p>
            <a:pPr marL="88900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</a:pPr>
            <a:endParaRPr lang="en-US" sz="24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30207E-8134-D25C-65BD-5DF49C966BD8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324;p38">
            <a:extLst>
              <a:ext uri="{FF2B5EF4-FFF2-40B4-BE49-F238E27FC236}">
                <a16:creationId xmlns:a16="http://schemas.microsoft.com/office/drawing/2014/main" id="{31B361A2-8BCE-4F55-967E-E6BDFDC82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319" y="383711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Set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30207E-8134-D25C-65BD-5DF49C966BD8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790F-964C-BA86-59C4-8D3E76D6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037520"/>
            <a:ext cx="8122920" cy="3722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8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324;p38">
            <a:extLst>
              <a:ext uri="{FF2B5EF4-FFF2-40B4-BE49-F238E27FC236}">
                <a16:creationId xmlns:a16="http://schemas.microsoft.com/office/drawing/2014/main" id="{31B361A2-8BCE-4F55-967E-E6BDFDC82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319" y="383711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57C2A-8449-4DC2-8EAB-C6D31B54CBAE}"/>
              </a:ext>
            </a:extLst>
          </p:cNvPr>
          <p:cNvSpPr txBox="1"/>
          <p:nvPr/>
        </p:nvSpPr>
        <p:spPr>
          <a:xfrm>
            <a:off x="566319" y="1003897"/>
            <a:ext cx="6921172" cy="361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</a:p>
          <a:p>
            <a:pPr marL="3746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Definition</a:t>
            </a:r>
          </a:p>
          <a:p>
            <a:pPr marL="374650" indent="-285750">
              <a:lnSpc>
                <a:spcPct val="150000"/>
              </a:lnSpc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</a:p>
          <a:p>
            <a:pPr marL="3746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Related Work </a:t>
            </a:r>
          </a:p>
          <a:p>
            <a:pPr marL="374650" indent="-285750">
              <a:lnSpc>
                <a:spcPct val="150000"/>
              </a:lnSpc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Applications</a:t>
            </a:r>
          </a:p>
          <a:p>
            <a:pPr marL="374650" indent="-285750">
              <a:lnSpc>
                <a:spcPct val="150000"/>
              </a:lnSpc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  <a:latin typeface="Merriweather"/>
              </a:rPr>
              <a:t>Project Pipeline</a:t>
            </a:r>
            <a:endParaRPr lang="en-US" dirty="0">
              <a:solidFill>
                <a:schemeClr val="dk2"/>
              </a:solidFill>
              <a:latin typeface="Merriweather"/>
              <a:sym typeface="Merriweather"/>
            </a:endParaRPr>
          </a:p>
          <a:p>
            <a:pPr marL="374650" indent="-285750">
              <a:lnSpc>
                <a:spcPct val="150000"/>
              </a:lnSpc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</a:t>
            </a:r>
          </a:p>
          <a:p>
            <a:pPr marL="3746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Time Plan</a:t>
            </a:r>
          </a:p>
          <a:p>
            <a:pPr marL="374650" indent="-285750">
              <a:lnSpc>
                <a:spcPct val="150000"/>
              </a:lnSpc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</a:p>
          <a:p>
            <a:pPr marL="3746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Tools</a:t>
            </a:r>
          </a:p>
          <a:p>
            <a:pPr marL="3746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lang="en-US" sz="1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26D0F2-E293-21C4-6BCF-C0255DFCF610}"/>
              </a:ext>
            </a:extLst>
          </p:cNvPr>
          <p:cNvSpPr/>
          <p:nvPr/>
        </p:nvSpPr>
        <p:spPr>
          <a:xfrm>
            <a:off x="8070975" y="147199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2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53674" y="191294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dirty="0"/>
              <a:t>Software Tools</a:t>
            </a:r>
            <a:endParaRPr sz="66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61678DD-9C90-9701-FF0D-309BCADDEF0B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2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p57"/>
          <p:cNvSpPr txBox="1">
            <a:spLocks noGrp="1"/>
          </p:cNvSpPr>
          <p:nvPr>
            <p:ph type="title"/>
          </p:nvPr>
        </p:nvSpPr>
        <p:spPr>
          <a:xfrm>
            <a:off x="-41557" y="133023"/>
            <a:ext cx="5523386" cy="127684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Software Tools</a:t>
            </a:r>
            <a:endParaRPr sz="4800" dirty="0"/>
          </a:p>
        </p:txBody>
      </p:sp>
      <p:sp>
        <p:nvSpPr>
          <p:cNvPr id="4884" name="Google Shape;4884;p57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13" name="Google Shape;180;p30">
            <a:extLst>
              <a:ext uri="{FF2B5EF4-FFF2-40B4-BE49-F238E27FC236}">
                <a16:creationId xmlns:a16="http://schemas.microsoft.com/office/drawing/2014/main" id="{ACBF89A2-65AE-463D-A5B3-3D0D014A0FB7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231" y1="22692" x2="59231" y2="39231"/>
                        <a14:foregroundMark x1="59231" y1="39231" x2="24615" y2="43846"/>
                        <a14:foregroundMark x1="24615" y1="43846" x2="22308" y2="65769"/>
                        <a14:foregroundMark x1="22308" y1="65769" x2="18077" y2="43462"/>
                        <a14:foregroundMark x1="18077" y1="43462" x2="50385" y2="36154"/>
                        <a14:foregroundMark x1="64231" y1="42308" x2="50000" y2="16923"/>
                        <a14:foregroundMark x1="50000" y1="16923" x2="65000" y2="18462"/>
                        <a14:foregroundMark x1="45769" y1="17692" x2="52308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641" y="1519873"/>
            <a:ext cx="1427704" cy="131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1;p30">
            <a:extLst>
              <a:ext uri="{FF2B5EF4-FFF2-40B4-BE49-F238E27FC236}">
                <a16:creationId xmlns:a16="http://schemas.microsoft.com/office/drawing/2014/main" id="{4D2AFFFB-F11D-4A76-91B4-6300C9C7D22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5159" y="1587781"/>
            <a:ext cx="1100694" cy="117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82;p30">
            <a:extLst>
              <a:ext uri="{FF2B5EF4-FFF2-40B4-BE49-F238E27FC236}">
                <a16:creationId xmlns:a16="http://schemas.microsoft.com/office/drawing/2014/main" id="{77ED17E3-F6F9-47FB-A0F7-D6C885EB1554}"/>
              </a:ext>
            </a:extLst>
          </p:cNvPr>
          <p:cNvSpPr txBox="1"/>
          <p:nvPr/>
        </p:nvSpPr>
        <p:spPr>
          <a:xfrm>
            <a:off x="5611256" y="3062126"/>
            <a:ext cx="4048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API for Deep Learning Models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" name="Google Shape;183;p30">
            <a:extLst>
              <a:ext uri="{FF2B5EF4-FFF2-40B4-BE49-F238E27FC236}">
                <a16:creationId xmlns:a16="http://schemas.microsoft.com/office/drawing/2014/main" id="{ED1577C1-4ED5-4951-A4E8-4AC2A254B46C}"/>
              </a:ext>
            </a:extLst>
          </p:cNvPr>
          <p:cNvSpPr txBox="1"/>
          <p:nvPr/>
        </p:nvSpPr>
        <p:spPr>
          <a:xfrm>
            <a:off x="-41557" y="3303180"/>
            <a:ext cx="362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Language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" name="Google Shape;185;p30">
            <a:extLst>
              <a:ext uri="{FF2B5EF4-FFF2-40B4-BE49-F238E27FC236}">
                <a16:creationId xmlns:a16="http://schemas.microsoft.com/office/drawing/2014/main" id="{332317FD-EFCD-4EF0-A7EC-EC1791125590}"/>
              </a:ext>
            </a:extLst>
          </p:cNvPr>
          <p:cNvSpPr txBox="1"/>
          <p:nvPr/>
        </p:nvSpPr>
        <p:spPr>
          <a:xfrm>
            <a:off x="3024167" y="3164714"/>
            <a:ext cx="300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Flutter Framework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Mobile Application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B027AD-C7AD-CA8B-34CC-6C6A502987E3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95705-B48C-A463-F714-9DE8E4B8F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240" y="1612053"/>
            <a:ext cx="1497455" cy="14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6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85ABC-961B-5631-0349-DF58E2994E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914E-DB88-9F90-9D66-0229766889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X-Ray Exp / </a:t>
            </a:r>
            <a:endParaRPr lang="en-US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5" name="Google Shape;1147;p20">
            <a:extLst>
              <a:ext uri="{FF2B5EF4-FFF2-40B4-BE49-F238E27FC236}">
                <a16:creationId xmlns:a16="http://schemas.microsoft.com/office/drawing/2014/main" id="{B8D1258C-94A3-8BC7-B628-75EB884970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3909" y="1421729"/>
            <a:ext cx="1518364" cy="1276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42;p20">
            <a:extLst>
              <a:ext uri="{FF2B5EF4-FFF2-40B4-BE49-F238E27FC236}">
                <a16:creationId xmlns:a16="http://schemas.microsoft.com/office/drawing/2014/main" id="{0F1C3F7E-7829-9C07-CDBE-0090FA942916}"/>
              </a:ext>
            </a:extLst>
          </p:cNvPr>
          <p:cNvSpPr txBox="1">
            <a:spLocks noGrp="1"/>
          </p:cNvSpPr>
          <p:nvPr/>
        </p:nvSpPr>
        <p:spPr>
          <a:xfrm>
            <a:off x="1383101" y="3039498"/>
            <a:ext cx="2877596" cy="117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>
                <a:solidFill>
                  <a:schemeClr val="dk1"/>
                </a:solidFill>
                <a:latin typeface="Twentieth Century"/>
              </a:rPr>
              <a:t>An integrated development environment used in programming language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>
                <a:solidFill>
                  <a:schemeClr val="dk1"/>
                </a:solidFill>
                <a:latin typeface="Twentieth Century"/>
              </a:rPr>
              <a:t>(GPU) </a:t>
            </a:r>
            <a:endParaRPr sz="1800" dirty="0">
              <a:solidFill>
                <a:schemeClr val="dk1"/>
              </a:solidFill>
              <a:latin typeface="Twentieth 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bg2"/>
              </a:solidFill>
            </a:endParaRPr>
          </a:p>
        </p:txBody>
      </p:sp>
      <p:pic>
        <p:nvPicPr>
          <p:cNvPr id="7" name="Google Shape;608;p24">
            <a:extLst>
              <a:ext uri="{FF2B5EF4-FFF2-40B4-BE49-F238E27FC236}">
                <a16:creationId xmlns:a16="http://schemas.microsoft.com/office/drawing/2014/main" id="{97629922-13E0-12AC-30E7-1B29D389DC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3031" y="1421728"/>
            <a:ext cx="1518364" cy="12768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883;p57">
            <a:extLst>
              <a:ext uri="{FF2B5EF4-FFF2-40B4-BE49-F238E27FC236}">
                <a16:creationId xmlns:a16="http://schemas.microsoft.com/office/drawing/2014/main" id="{281765E7-97CC-49AD-9E29-BEF8F76EC4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420" y="161376"/>
            <a:ext cx="6229706" cy="1276840"/>
          </a:xfrm>
          <a:prstGeom prst="rect">
            <a:avLst/>
          </a:prstGeom>
        </p:spPr>
        <p:txBody>
          <a:bodyPr spcFirstLastPara="1" wrap="square" lIns="91425" tIns="0" rIns="91425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Software Tools – (cont.)</a:t>
            </a:r>
            <a:endParaRPr sz="4800" dirty="0"/>
          </a:p>
        </p:txBody>
      </p:sp>
      <p:sp>
        <p:nvSpPr>
          <p:cNvPr id="13" name="Google Shape;1142;p20">
            <a:extLst>
              <a:ext uri="{FF2B5EF4-FFF2-40B4-BE49-F238E27FC236}">
                <a16:creationId xmlns:a16="http://schemas.microsoft.com/office/drawing/2014/main" id="{09848239-F75F-9F79-9CEC-B2B0DC591A46}"/>
              </a:ext>
            </a:extLst>
          </p:cNvPr>
          <p:cNvSpPr txBox="1">
            <a:spLocks noGrp="1"/>
          </p:cNvSpPr>
          <p:nvPr/>
        </p:nvSpPr>
        <p:spPr>
          <a:xfrm>
            <a:off x="5871716" y="3099508"/>
            <a:ext cx="1518365" cy="120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3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>
                <a:solidFill>
                  <a:schemeClr val="dk1"/>
                </a:solidFill>
                <a:latin typeface="Twentieth Century"/>
              </a:rPr>
              <a:t>An integrated development environment </a:t>
            </a:r>
            <a:endParaRPr sz="1800" dirty="0">
              <a:solidFill>
                <a:schemeClr val="dk1"/>
              </a:solidFill>
              <a:latin typeface="Twentieth Centur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26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324;p38">
            <a:extLst>
              <a:ext uri="{FF2B5EF4-FFF2-40B4-BE49-F238E27FC236}">
                <a16:creationId xmlns:a16="http://schemas.microsoft.com/office/drawing/2014/main" id="{31B361A2-8BCE-4F55-967E-E6BDFDC82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319" y="383711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References</a:t>
            </a:r>
            <a:br>
              <a:rPr lang="en-GB" sz="4000" dirty="0"/>
            </a:b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57C2A-8449-4DC2-8EAB-C6D31B54CBAE}"/>
              </a:ext>
            </a:extLst>
          </p:cNvPr>
          <p:cNvSpPr txBox="1"/>
          <p:nvPr/>
        </p:nvSpPr>
        <p:spPr>
          <a:xfrm>
            <a:off x="566319" y="988516"/>
            <a:ext cx="6921172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[1] Mhamdi; Dammak; Cottin; Dhaou, I.B. Artificial Intelligence for Cardiac Diseases Diagnosis and Prediction Using ECG Images on Embedded Systems. Biomedicines 2022, 10, 2013 ; Published: 19 August 2022. https://doi.org/10.3390/biomedicines10082013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[2] Furqan Rustam;Abid Ishaq;Kashif Munir;Mubarak Almutairi;Naila Aslam and Imran Ashraf .Diagnostics 2022;15 Jun 2022,12(6), 1474.Incorporating CNN Features for Optimizing Performance of Ensemble Classifier for Cardiovascular Disease Prediction.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[3] Chen-Chi Chang;I-Jung Tsai;Wen-Chi Shen;Hung-Yi Chen;Po-Wen Hsu and Ching-Yu Lin    .Diagnostics 2022;08 Jun 2022, 12(6), 1415. A Coronary Artery Disease Monitoring Model Built from Clinical Data and Alpha-1-Antichymotrypsin . https://doi.org/10.3390/diagnostics12061415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[4] Carlos Martin-Isla; Victor M. Campello; Cristian Izquierdo; Zahra Raisi-Estabragh; Bettina Baeßler; Steffen . Petersen and Karim Lekadir . 24 January 2020 . Image-Based Cardiac Diagnosis With Machine Learning . </a:t>
            </a:r>
            <a:r>
              <a:rPr lang="en-US" sz="1000" dirty="0">
                <a:solidFill>
                  <a:schemeClr val="dk2"/>
                </a:solidFill>
                <a:latin typeface="Merriweather"/>
                <a:hlinkClick r:id="rId3"/>
              </a:rPr>
              <a:t>https://www.frontiersin.org/articles/10.3389/fcvm.2020.00001/full</a:t>
            </a:r>
            <a:endParaRPr lang="en-US" sz="1000" dirty="0">
              <a:solidFill>
                <a:schemeClr val="dk2"/>
              </a:solidFill>
              <a:latin typeface="Merriweather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[5] MAlnajjar, M. K., &amp; Abu-Naser, S. S. (2022). Heart Sounds Analysis and Classification for Cardiovascular Diseases Diagnosis using Deep Learning. 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[6] Khan, A. H., Hussain, M., &amp; Malik, M. K. (2021). Cardiac disorder classification by electrocardiogram sensing using deep neural network. Complexity, 2021. 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[7] Khalil, M., &amp; Adib, A. (2020). An end-to-end multi-level wavelet convolutional neural networks for heart diseases diagnosis. Neurocomputing, 417, 187-201.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  <a:tabLst>
                <a:tab pos="3543300" algn="l"/>
              </a:tabLst>
            </a:pPr>
            <a:r>
              <a:rPr lang="en-US" sz="1000" dirty="0">
                <a:solidFill>
                  <a:schemeClr val="dk2"/>
                </a:solidFill>
                <a:latin typeface="Merriweather"/>
              </a:rPr>
              <a:t>[8] Mehmood, A., Iqbal, M., Mehmood, Z., Irtaza, A., Nawaz, M., Nazir, T., &amp; Masood, M. (2021). Prediction of heart disease using deep convolutional neural networks. Arabian Journal for Science and Engineering, 46(4), 3409-3422.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21C235-EF6D-2C0E-46B7-A3B181A21D65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0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445;p43">
            <a:extLst>
              <a:ext uri="{FF2B5EF4-FFF2-40B4-BE49-F238E27FC236}">
                <a16:creationId xmlns:a16="http://schemas.microsoft.com/office/drawing/2014/main" id="{2B7F7C02-7450-407C-8D06-DAE04480C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950" y="1377166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/>
              <a:t>Questions?</a:t>
            </a:r>
            <a:endParaRPr sz="8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F7A4D-ED40-FCF4-5AF4-830919FC5965}"/>
              </a:ext>
            </a:extLst>
          </p:cNvPr>
          <p:cNvSpPr/>
          <p:nvPr/>
        </p:nvSpPr>
        <p:spPr>
          <a:xfrm>
            <a:off x="8070975" y="97304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3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445;p43">
            <a:extLst>
              <a:ext uri="{FF2B5EF4-FFF2-40B4-BE49-F238E27FC236}">
                <a16:creationId xmlns:a16="http://schemas.microsoft.com/office/drawing/2014/main" id="{2B7F7C02-7450-407C-8D06-DAE04480C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950" y="1377166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/>
              <a:t>Thanks!</a:t>
            </a:r>
            <a:endParaRPr sz="8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BF9750-D77E-0D67-6D01-9A2616E74390}"/>
              </a:ext>
            </a:extLst>
          </p:cNvPr>
          <p:cNvSpPr/>
          <p:nvPr/>
        </p:nvSpPr>
        <p:spPr>
          <a:xfrm>
            <a:off x="8070975" y="97304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83849" y="1821712"/>
            <a:ext cx="6679406" cy="1166762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/>
              <a:t>Introduction</a:t>
            </a:r>
            <a:endParaRPr sz="80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2D9F5"/>
                </a:solidFill>
                <a:effectLst/>
                <a:uLnTx/>
                <a:uFillTx/>
                <a:latin typeface="Nunito Light"/>
                <a:sym typeface="Nunito Light"/>
              </a:rPr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92D9F5"/>
              </a:solidFill>
              <a:effectLst/>
              <a:uLnTx/>
              <a:uFillTx/>
              <a:latin typeface="Nunito Light"/>
              <a:sym typeface="Nunito Ligh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E9D352-CFB3-7F03-AE1B-7EE55FA5BDC5}"/>
              </a:ext>
            </a:extLst>
          </p:cNvPr>
          <p:cNvSpPr/>
          <p:nvPr/>
        </p:nvSpPr>
        <p:spPr>
          <a:xfrm>
            <a:off x="8070975" y="147199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09;p37">
            <a:extLst>
              <a:ext uri="{FF2B5EF4-FFF2-40B4-BE49-F238E27FC236}">
                <a16:creationId xmlns:a16="http://schemas.microsoft.com/office/drawing/2014/main" id="{377E3C2F-4D8F-4E3E-857D-65DE4AD7B1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Google Shape;4346;p39">
            <a:extLst>
              <a:ext uri="{FF2B5EF4-FFF2-40B4-BE49-F238E27FC236}">
                <a16:creationId xmlns:a16="http://schemas.microsoft.com/office/drawing/2014/main" id="{53504931-C6E0-46F6-A229-75D507DB3EEE}"/>
              </a:ext>
            </a:extLst>
          </p:cNvPr>
          <p:cNvSpPr txBox="1">
            <a:spLocks/>
          </p:cNvSpPr>
          <p:nvPr/>
        </p:nvSpPr>
        <p:spPr>
          <a:xfrm>
            <a:off x="732853" y="988999"/>
            <a:ext cx="6155627" cy="234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2"/>
                </a:solidFill>
              </a:rPr>
              <a:t>heart problems have a significant influence on those who suffer from them, there have always been researches and continuous trials to improve health specifically in this area.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2"/>
                </a:solidFill>
              </a:rPr>
              <a:t>It has always been a great issue throughout history. The statistics show how essential CVDs are in healthcare.</a:t>
            </a: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4" name="Google Shape;4261;p35">
            <a:extLst>
              <a:ext uri="{FF2B5EF4-FFF2-40B4-BE49-F238E27FC236}">
                <a16:creationId xmlns:a16="http://schemas.microsoft.com/office/drawing/2014/main" id="{A9175460-7124-4955-91BC-356AB5FACA76}"/>
              </a:ext>
            </a:extLst>
          </p:cNvPr>
          <p:cNvSpPr txBox="1">
            <a:spLocks/>
          </p:cNvSpPr>
          <p:nvPr/>
        </p:nvSpPr>
        <p:spPr>
          <a:xfrm>
            <a:off x="619173" y="264523"/>
            <a:ext cx="489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aumans"/>
              <a:buNone/>
              <a:defRPr sz="3600" b="0" i="0" u="none" strike="noStrike" cap="none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6000" dirty="0"/>
              <a:t>Introduction</a:t>
            </a:r>
          </a:p>
        </p:txBody>
      </p:sp>
      <p:pic>
        <p:nvPicPr>
          <p:cNvPr id="5" name="Picture 2" descr="Male radiologist doctor wearing medical scrubs Vector Image">
            <a:extLst>
              <a:ext uri="{FF2B5EF4-FFF2-40B4-BE49-F238E27FC236}">
                <a16:creationId xmlns:a16="http://schemas.microsoft.com/office/drawing/2014/main" id="{9B38A767-D5FD-4EA8-918C-097CB4B1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1" b="90000" l="10000" r="90000">
                        <a14:foregroundMark x1="29900" y1="8611" x2="29900" y2="8611"/>
                        <a14:foregroundMark x1="44000" y1="9074" x2="44000" y2="9074"/>
                        <a14:foregroundMark x1="44000" y1="9074" x2="45600" y2="11389"/>
                        <a14:foregroundMark x1="30800" y1="9444" x2="30800" y2="1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49" y="500232"/>
            <a:ext cx="4396088" cy="47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B5CA2FD-EC12-976D-C96A-5E77F9F90B7B}"/>
              </a:ext>
            </a:extLst>
          </p:cNvPr>
          <p:cNvSpPr/>
          <p:nvPr/>
        </p:nvSpPr>
        <p:spPr>
          <a:xfrm>
            <a:off x="8176259" y="147199"/>
            <a:ext cx="802419" cy="713861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8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43"/>
          <p:cNvSpPr txBox="1">
            <a:spLocks noGrp="1"/>
          </p:cNvSpPr>
          <p:nvPr>
            <p:ph type="title"/>
          </p:nvPr>
        </p:nvSpPr>
        <p:spPr>
          <a:xfrm>
            <a:off x="1183849" y="1477374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Problem Definition</a:t>
            </a:r>
            <a:endParaRPr sz="7200" dirty="0"/>
          </a:p>
        </p:txBody>
      </p:sp>
      <p:grpSp>
        <p:nvGrpSpPr>
          <p:cNvPr id="4447" name="Google Shape;4447;p43"/>
          <p:cNvGrpSpPr/>
          <p:nvPr/>
        </p:nvGrpSpPr>
        <p:grpSpPr>
          <a:xfrm flipH="1">
            <a:off x="6995188" y="-456379"/>
            <a:ext cx="1664066" cy="6785516"/>
            <a:chOff x="-3192200" y="-1547300"/>
            <a:chExt cx="1384644" cy="5862217"/>
          </a:xfrm>
        </p:grpSpPr>
        <p:sp>
          <p:nvSpPr>
            <p:cNvPr id="4448" name="Google Shape;4448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9" name="Google Shape;4449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0" name="Google Shape;4450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1" name="Google Shape;4451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2" name="Google Shape;4452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3" name="Google Shape;4453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4" name="Google Shape;4454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5" name="Google Shape;4455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6" name="Google Shape;4456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7" name="Google Shape;4457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8" name="Google Shape;4458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9" name="Google Shape;4459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0" name="Google Shape;4460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1" name="Google Shape;4461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3" name="Google Shape;4463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4" name="Google Shape;4464;p43"/>
          <p:cNvGrpSpPr/>
          <p:nvPr/>
        </p:nvGrpSpPr>
        <p:grpSpPr>
          <a:xfrm>
            <a:off x="544274" y="-456379"/>
            <a:ext cx="1664066" cy="6785516"/>
            <a:chOff x="-3192200" y="-1547300"/>
            <a:chExt cx="1384644" cy="5862217"/>
          </a:xfrm>
        </p:grpSpPr>
        <p:sp>
          <p:nvSpPr>
            <p:cNvPr id="4465" name="Google Shape;4465;p43"/>
            <p:cNvSpPr/>
            <p:nvPr/>
          </p:nvSpPr>
          <p:spPr>
            <a:xfrm>
              <a:off x="-2855572" y="-1547300"/>
              <a:ext cx="594637" cy="3186024"/>
            </a:xfrm>
            <a:custGeom>
              <a:avLst/>
              <a:gdLst/>
              <a:ahLst/>
              <a:cxnLst/>
              <a:rect l="l" t="t" r="r" b="b"/>
              <a:pathLst>
                <a:path w="2791" h="14954" extrusionOk="0">
                  <a:moveTo>
                    <a:pt x="2761" y="1175"/>
                  </a:moveTo>
                  <a:cubicBezTo>
                    <a:pt x="2791" y="1485"/>
                    <a:pt x="2665" y="1742"/>
                    <a:pt x="2504" y="1992"/>
                  </a:cubicBezTo>
                  <a:cubicBezTo>
                    <a:pt x="2421" y="2123"/>
                    <a:pt x="2373" y="2272"/>
                    <a:pt x="2373" y="2421"/>
                  </a:cubicBezTo>
                  <a:cubicBezTo>
                    <a:pt x="2367" y="2540"/>
                    <a:pt x="2391" y="2660"/>
                    <a:pt x="2397" y="2779"/>
                  </a:cubicBezTo>
                  <a:cubicBezTo>
                    <a:pt x="2433" y="3202"/>
                    <a:pt x="2481" y="3626"/>
                    <a:pt x="2486" y="4049"/>
                  </a:cubicBezTo>
                  <a:cubicBezTo>
                    <a:pt x="2492" y="4365"/>
                    <a:pt x="2552" y="4669"/>
                    <a:pt x="2570" y="4985"/>
                  </a:cubicBezTo>
                  <a:cubicBezTo>
                    <a:pt x="2576" y="5170"/>
                    <a:pt x="2600" y="5354"/>
                    <a:pt x="2600" y="5539"/>
                  </a:cubicBezTo>
                  <a:cubicBezTo>
                    <a:pt x="2600" y="5754"/>
                    <a:pt x="2630" y="5957"/>
                    <a:pt x="2636" y="6177"/>
                  </a:cubicBezTo>
                  <a:cubicBezTo>
                    <a:pt x="2653" y="6517"/>
                    <a:pt x="2671" y="6869"/>
                    <a:pt x="2695" y="7209"/>
                  </a:cubicBezTo>
                  <a:cubicBezTo>
                    <a:pt x="2731" y="7656"/>
                    <a:pt x="2683" y="8103"/>
                    <a:pt x="2689" y="8550"/>
                  </a:cubicBezTo>
                  <a:cubicBezTo>
                    <a:pt x="2695" y="8884"/>
                    <a:pt x="2665" y="9212"/>
                    <a:pt x="2653" y="9546"/>
                  </a:cubicBezTo>
                  <a:cubicBezTo>
                    <a:pt x="2636" y="9814"/>
                    <a:pt x="2630" y="10082"/>
                    <a:pt x="2582" y="10351"/>
                  </a:cubicBezTo>
                  <a:cubicBezTo>
                    <a:pt x="2516" y="10744"/>
                    <a:pt x="2475" y="11138"/>
                    <a:pt x="2397" y="11537"/>
                  </a:cubicBezTo>
                  <a:cubicBezTo>
                    <a:pt x="2337" y="11865"/>
                    <a:pt x="2325" y="12199"/>
                    <a:pt x="2266" y="12533"/>
                  </a:cubicBezTo>
                  <a:cubicBezTo>
                    <a:pt x="2224" y="12741"/>
                    <a:pt x="2212" y="12968"/>
                    <a:pt x="2272" y="13177"/>
                  </a:cubicBezTo>
                  <a:cubicBezTo>
                    <a:pt x="2284" y="13218"/>
                    <a:pt x="2302" y="13266"/>
                    <a:pt x="2331" y="13308"/>
                  </a:cubicBezTo>
                  <a:cubicBezTo>
                    <a:pt x="2576" y="13719"/>
                    <a:pt x="2570" y="14148"/>
                    <a:pt x="2451" y="14595"/>
                  </a:cubicBezTo>
                  <a:cubicBezTo>
                    <a:pt x="2415" y="14727"/>
                    <a:pt x="2325" y="14822"/>
                    <a:pt x="2218" y="14905"/>
                  </a:cubicBezTo>
                  <a:cubicBezTo>
                    <a:pt x="2159" y="14953"/>
                    <a:pt x="2075" y="14941"/>
                    <a:pt x="2039" y="14876"/>
                  </a:cubicBezTo>
                  <a:cubicBezTo>
                    <a:pt x="1950" y="14715"/>
                    <a:pt x="1795" y="14619"/>
                    <a:pt x="1676" y="14488"/>
                  </a:cubicBezTo>
                  <a:cubicBezTo>
                    <a:pt x="1646" y="14446"/>
                    <a:pt x="1610" y="14464"/>
                    <a:pt x="1568" y="14476"/>
                  </a:cubicBezTo>
                  <a:cubicBezTo>
                    <a:pt x="1419" y="14536"/>
                    <a:pt x="1264" y="14560"/>
                    <a:pt x="1109" y="14506"/>
                  </a:cubicBezTo>
                  <a:cubicBezTo>
                    <a:pt x="1050" y="14488"/>
                    <a:pt x="1020" y="14530"/>
                    <a:pt x="984" y="14560"/>
                  </a:cubicBezTo>
                  <a:cubicBezTo>
                    <a:pt x="835" y="14655"/>
                    <a:pt x="674" y="14685"/>
                    <a:pt x="507" y="14625"/>
                  </a:cubicBezTo>
                  <a:cubicBezTo>
                    <a:pt x="465" y="14613"/>
                    <a:pt x="430" y="14595"/>
                    <a:pt x="406" y="14578"/>
                  </a:cubicBezTo>
                  <a:cubicBezTo>
                    <a:pt x="251" y="14429"/>
                    <a:pt x="102" y="14268"/>
                    <a:pt x="72" y="14041"/>
                  </a:cubicBezTo>
                  <a:cubicBezTo>
                    <a:pt x="42" y="13832"/>
                    <a:pt x="0" y="13624"/>
                    <a:pt x="30" y="13415"/>
                  </a:cubicBezTo>
                  <a:cubicBezTo>
                    <a:pt x="66" y="13218"/>
                    <a:pt x="132" y="13016"/>
                    <a:pt x="310" y="12920"/>
                  </a:cubicBezTo>
                  <a:cubicBezTo>
                    <a:pt x="728" y="12688"/>
                    <a:pt x="883" y="12294"/>
                    <a:pt x="1014" y="11871"/>
                  </a:cubicBezTo>
                  <a:cubicBezTo>
                    <a:pt x="1139" y="11436"/>
                    <a:pt x="1223" y="11000"/>
                    <a:pt x="1312" y="10559"/>
                  </a:cubicBezTo>
                  <a:cubicBezTo>
                    <a:pt x="1449" y="9838"/>
                    <a:pt x="1586" y="9110"/>
                    <a:pt x="1580" y="8377"/>
                  </a:cubicBezTo>
                  <a:cubicBezTo>
                    <a:pt x="1580" y="8240"/>
                    <a:pt x="1586" y="8109"/>
                    <a:pt x="1610" y="7972"/>
                  </a:cubicBezTo>
                  <a:cubicBezTo>
                    <a:pt x="1652" y="7721"/>
                    <a:pt x="1628" y="7465"/>
                    <a:pt x="1640" y="7215"/>
                  </a:cubicBezTo>
                  <a:cubicBezTo>
                    <a:pt x="1646" y="7012"/>
                    <a:pt x="1652" y="6809"/>
                    <a:pt x="1622" y="6618"/>
                  </a:cubicBezTo>
                  <a:cubicBezTo>
                    <a:pt x="1592" y="6392"/>
                    <a:pt x="1628" y="6177"/>
                    <a:pt x="1646" y="5963"/>
                  </a:cubicBezTo>
                  <a:cubicBezTo>
                    <a:pt x="1676" y="5408"/>
                    <a:pt x="1640" y="4866"/>
                    <a:pt x="1509" y="4329"/>
                  </a:cubicBezTo>
                  <a:cubicBezTo>
                    <a:pt x="1473" y="4186"/>
                    <a:pt x="1449" y="4043"/>
                    <a:pt x="1437" y="3894"/>
                  </a:cubicBezTo>
                  <a:cubicBezTo>
                    <a:pt x="1407" y="3578"/>
                    <a:pt x="1270" y="3280"/>
                    <a:pt x="1175" y="2982"/>
                  </a:cubicBezTo>
                  <a:cubicBezTo>
                    <a:pt x="1163" y="2940"/>
                    <a:pt x="1073" y="2713"/>
                    <a:pt x="1062" y="2642"/>
                  </a:cubicBezTo>
                  <a:cubicBezTo>
                    <a:pt x="1050" y="2534"/>
                    <a:pt x="1050" y="2415"/>
                    <a:pt x="930" y="2344"/>
                  </a:cubicBezTo>
                  <a:cubicBezTo>
                    <a:pt x="907" y="2332"/>
                    <a:pt x="907" y="2314"/>
                    <a:pt x="901" y="2296"/>
                  </a:cubicBezTo>
                  <a:cubicBezTo>
                    <a:pt x="805" y="1920"/>
                    <a:pt x="763" y="1551"/>
                    <a:pt x="907" y="1175"/>
                  </a:cubicBezTo>
                  <a:cubicBezTo>
                    <a:pt x="960" y="1044"/>
                    <a:pt x="1032" y="925"/>
                    <a:pt x="1175" y="871"/>
                  </a:cubicBezTo>
                  <a:cubicBezTo>
                    <a:pt x="1234" y="847"/>
                    <a:pt x="1234" y="806"/>
                    <a:pt x="1234" y="752"/>
                  </a:cubicBezTo>
                  <a:cubicBezTo>
                    <a:pt x="1252" y="543"/>
                    <a:pt x="1330" y="364"/>
                    <a:pt x="1479" y="221"/>
                  </a:cubicBezTo>
                  <a:cubicBezTo>
                    <a:pt x="1676" y="36"/>
                    <a:pt x="1914" y="1"/>
                    <a:pt x="2176" y="120"/>
                  </a:cubicBezTo>
                  <a:cubicBezTo>
                    <a:pt x="2564" y="299"/>
                    <a:pt x="2731" y="639"/>
                    <a:pt x="2755" y="1050"/>
                  </a:cubicBezTo>
                  <a:cubicBezTo>
                    <a:pt x="2773" y="1086"/>
                    <a:pt x="2761" y="1133"/>
                    <a:pt x="2761" y="1175"/>
                  </a:cubicBezTo>
                  <a:close/>
                  <a:moveTo>
                    <a:pt x="1175" y="2385"/>
                  </a:moveTo>
                  <a:cubicBezTo>
                    <a:pt x="1240" y="2511"/>
                    <a:pt x="1324" y="2624"/>
                    <a:pt x="1372" y="2755"/>
                  </a:cubicBezTo>
                  <a:cubicBezTo>
                    <a:pt x="1384" y="2815"/>
                    <a:pt x="1431" y="2833"/>
                    <a:pt x="1473" y="2779"/>
                  </a:cubicBezTo>
                  <a:cubicBezTo>
                    <a:pt x="1527" y="2719"/>
                    <a:pt x="1610" y="2713"/>
                    <a:pt x="1676" y="2684"/>
                  </a:cubicBezTo>
                  <a:cubicBezTo>
                    <a:pt x="1699" y="2672"/>
                    <a:pt x="1717" y="2666"/>
                    <a:pt x="1735" y="2689"/>
                  </a:cubicBezTo>
                  <a:cubicBezTo>
                    <a:pt x="1759" y="2713"/>
                    <a:pt x="1741" y="2737"/>
                    <a:pt x="1735" y="2761"/>
                  </a:cubicBezTo>
                  <a:cubicBezTo>
                    <a:pt x="1717" y="2803"/>
                    <a:pt x="1676" y="2809"/>
                    <a:pt x="1646" y="2821"/>
                  </a:cubicBezTo>
                  <a:cubicBezTo>
                    <a:pt x="1586" y="2862"/>
                    <a:pt x="1491" y="2839"/>
                    <a:pt x="1449" y="2892"/>
                  </a:cubicBezTo>
                  <a:cubicBezTo>
                    <a:pt x="1407" y="2964"/>
                    <a:pt x="1497" y="3023"/>
                    <a:pt x="1509" y="3101"/>
                  </a:cubicBezTo>
                  <a:cubicBezTo>
                    <a:pt x="1550" y="3292"/>
                    <a:pt x="1592" y="3488"/>
                    <a:pt x="1628" y="3679"/>
                  </a:cubicBezTo>
                  <a:cubicBezTo>
                    <a:pt x="1646" y="3763"/>
                    <a:pt x="1652" y="3834"/>
                    <a:pt x="1646" y="3918"/>
                  </a:cubicBezTo>
                  <a:cubicBezTo>
                    <a:pt x="1640" y="3983"/>
                    <a:pt x="1646" y="4061"/>
                    <a:pt x="1670" y="4126"/>
                  </a:cubicBezTo>
                  <a:cubicBezTo>
                    <a:pt x="1729" y="4418"/>
                    <a:pt x="1777" y="4711"/>
                    <a:pt x="1801" y="4997"/>
                  </a:cubicBezTo>
                  <a:cubicBezTo>
                    <a:pt x="1825" y="5319"/>
                    <a:pt x="1825" y="5641"/>
                    <a:pt x="1860" y="5969"/>
                  </a:cubicBezTo>
                  <a:cubicBezTo>
                    <a:pt x="1884" y="6171"/>
                    <a:pt x="1914" y="6368"/>
                    <a:pt x="1914" y="6577"/>
                  </a:cubicBezTo>
                  <a:cubicBezTo>
                    <a:pt x="1920" y="7101"/>
                    <a:pt x="1938" y="7614"/>
                    <a:pt x="1866" y="8127"/>
                  </a:cubicBezTo>
                  <a:cubicBezTo>
                    <a:pt x="1831" y="8383"/>
                    <a:pt x="1795" y="8628"/>
                    <a:pt x="1807" y="8890"/>
                  </a:cubicBezTo>
                  <a:lnTo>
                    <a:pt x="1807" y="9152"/>
                  </a:lnTo>
                  <a:cubicBezTo>
                    <a:pt x="1807" y="9361"/>
                    <a:pt x="1747" y="9552"/>
                    <a:pt x="1729" y="9760"/>
                  </a:cubicBezTo>
                  <a:cubicBezTo>
                    <a:pt x="1711" y="9945"/>
                    <a:pt x="1688" y="10142"/>
                    <a:pt x="1646" y="10321"/>
                  </a:cubicBezTo>
                  <a:cubicBezTo>
                    <a:pt x="1556" y="10708"/>
                    <a:pt x="1497" y="11102"/>
                    <a:pt x="1413" y="11495"/>
                  </a:cubicBezTo>
                  <a:cubicBezTo>
                    <a:pt x="1372" y="11722"/>
                    <a:pt x="1324" y="11942"/>
                    <a:pt x="1234" y="12151"/>
                  </a:cubicBezTo>
                  <a:cubicBezTo>
                    <a:pt x="1199" y="12241"/>
                    <a:pt x="1169" y="12342"/>
                    <a:pt x="1139" y="12431"/>
                  </a:cubicBezTo>
                  <a:cubicBezTo>
                    <a:pt x="1085" y="12568"/>
                    <a:pt x="1050" y="12729"/>
                    <a:pt x="930" y="12825"/>
                  </a:cubicBezTo>
                  <a:cubicBezTo>
                    <a:pt x="805" y="12926"/>
                    <a:pt x="674" y="13039"/>
                    <a:pt x="507" y="13087"/>
                  </a:cubicBezTo>
                  <a:cubicBezTo>
                    <a:pt x="388" y="13123"/>
                    <a:pt x="304" y="13212"/>
                    <a:pt x="304" y="13343"/>
                  </a:cubicBezTo>
                  <a:cubicBezTo>
                    <a:pt x="304" y="13642"/>
                    <a:pt x="346" y="13928"/>
                    <a:pt x="495" y="14202"/>
                  </a:cubicBezTo>
                  <a:cubicBezTo>
                    <a:pt x="656" y="14488"/>
                    <a:pt x="758" y="14399"/>
                    <a:pt x="954" y="14291"/>
                  </a:cubicBezTo>
                  <a:cubicBezTo>
                    <a:pt x="960" y="14285"/>
                    <a:pt x="972" y="14279"/>
                    <a:pt x="972" y="14268"/>
                  </a:cubicBezTo>
                  <a:cubicBezTo>
                    <a:pt x="1032" y="14190"/>
                    <a:pt x="1091" y="14172"/>
                    <a:pt x="1175" y="14256"/>
                  </a:cubicBezTo>
                  <a:cubicBezTo>
                    <a:pt x="1199" y="14279"/>
                    <a:pt x="1252" y="14279"/>
                    <a:pt x="1282" y="14279"/>
                  </a:cubicBezTo>
                  <a:cubicBezTo>
                    <a:pt x="1419" y="14297"/>
                    <a:pt x="1550" y="14256"/>
                    <a:pt x="1676" y="14202"/>
                  </a:cubicBezTo>
                  <a:cubicBezTo>
                    <a:pt x="1807" y="14148"/>
                    <a:pt x="1896" y="14053"/>
                    <a:pt x="1956" y="13928"/>
                  </a:cubicBezTo>
                  <a:cubicBezTo>
                    <a:pt x="2045" y="13731"/>
                    <a:pt x="2045" y="13522"/>
                    <a:pt x="2027" y="13326"/>
                  </a:cubicBezTo>
                  <a:cubicBezTo>
                    <a:pt x="1998" y="13039"/>
                    <a:pt x="1986" y="12747"/>
                    <a:pt x="2033" y="12467"/>
                  </a:cubicBezTo>
                  <a:cubicBezTo>
                    <a:pt x="2075" y="12163"/>
                    <a:pt x="2099" y="11853"/>
                    <a:pt x="2159" y="11549"/>
                  </a:cubicBezTo>
                  <a:cubicBezTo>
                    <a:pt x="2278" y="10988"/>
                    <a:pt x="2361" y="10434"/>
                    <a:pt x="2385" y="9868"/>
                  </a:cubicBezTo>
                  <a:cubicBezTo>
                    <a:pt x="2403" y="9212"/>
                    <a:pt x="2451" y="8556"/>
                    <a:pt x="2451" y="7900"/>
                  </a:cubicBezTo>
                  <a:cubicBezTo>
                    <a:pt x="2451" y="7382"/>
                    <a:pt x="2475" y="6869"/>
                    <a:pt x="2415" y="6356"/>
                  </a:cubicBezTo>
                  <a:cubicBezTo>
                    <a:pt x="2373" y="6040"/>
                    <a:pt x="2391" y="5730"/>
                    <a:pt x="2343" y="5414"/>
                  </a:cubicBezTo>
                  <a:cubicBezTo>
                    <a:pt x="2314" y="5193"/>
                    <a:pt x="2302" y="4961"/>
                    <a:pt x="2284" y="4740"/>
                  </a:cubicBezTo>
                  <a:cubicBezTo>
                    <a:pt x="2248" y="4216"/>
                    <a:pt x="2194" y="3697"/>
                    <a:pt x="2147" y="3172"/>
                  </a:cubicBezTo>
                  <a:cubicBezTo>
                    <a:pt x="2105" y="2815"/>
                    <a:pt x="2135" y="2475"/>
                    <a:pt x="2224" y="2129"/>
                  </a:cubicBezTo>
                  <a:cubicBezTo>
                    <a:pt x="2284" y="1914"/>
                    <a:pt x="2385" y="1712"/>
                    <a:pt x="2433" y="1497"/>
                  </a:cubicBezTo>
                  <a:cubicBezTo>
                    <a:pt x="2510" y="1205"/>
                    <a:pt x="2564" y="907"/>
                    <a:pt x="2445" y="603"/>
                  </a:cubicBezTo>
                  <a:cubicBezTo>
                    <a:pt x="2355" y="370"/>
                    <a:pt x="2212" y="215"/>
                    <a:pt x="1968" y="162"/>
                  </a:cubicBezTo>
                  <a:cubicBezTo>
                    <a:pt x="1807" y="132"/>
                    <a:pt x="1509" y="245"/>
                    <a:pt x="1461" y="388"/>
                  </a:cubicBezTo>
                  <a:cubicBezTo>
                    <a:pt x="1360" y="633"/>
                    <a:pt x="1360" y="853"/>
                    <a:pt x="1646" y="1014"/>
                  </a:cubicBezTo>
                  <a:cubicBezTo>
                    <a:pt x="1705" y="1044"/>
                    <a:pt x="1777" y="1056"/>
                    <a:pt x="1819" y="1116"/>
                  </a:cubicBezTo>
                  <a:cubicBezTo>
                    <a:pt x="1640" y="1229"/>
                    <a:pt x="1640" y="1229"/>
                    <a:pt x="1503" y="1116"/>
                  </a:cubicBezTo>
                  <a:cubicBezTo>
                    <a:pt x="1479" y="1104"/>
                    <a:pt x="1461" y="1086"/>
                    <a:pt x="1437" y="1062"/>
                  </a:cubicBezTo>
                  <a:cubicBezTo>
                    <a:pt x="1300" y="955"/>
                    <a:pt x="1270" y="955"/>
                    <a:pt x="1169" y="1104"/>
                  </a:cubicBezTo>
                  <a:cubicBezTo>
                    <a:pt x="1151" y="1122"/>
                    <a:pt x="1145" y="1151"/>
                    <a:pt x="1133" y="1175"/>
                  </a:cubicBezTo>
                  <a:cubicBezTo>
                    <a:pt x="1044" y="1324"/>
                    <a:pt x="1020" y="1491"/>
                    <a:pt x="984" y="1652"/>
                  </a:cubicBezTo>
                  <a:cubicBezTo>
                    <a:pt x="936" y="1831"/>
                    <a:pt x="984" y="2004"/>
                    <a:pt x="1044" y="2177"/>
                  </a:cubicBezTo>
                  <a:cubicBezTo>
                    <a:pt x="1050" y="2195"/>
                    <a:pt x="1056" y="2218"/>
                    <a:pt x="1079" y="2218"/>
                  </a:cubicBezTo>
                  <a:cubicBezTo>
                    <a:pt x="1211" y="2213"/>
                    <a:pt x="1318" y="2308"/>
                    <a:pt x="1443" y="2326"/>
                  </a:cubicBezTo>
                  <a:cubicBezTo>
                    <a:pt x="1539" y="2338"/>
                    <a:pt x="1616" y="2308"/>
                    <a:pt x="1670" y="2224"/>
                  </a:cubicBezTo>
                  <a:cubicBezTo>
                    <a:pt x="1711" y="2153"/>
                    <a:pt x="1759" y="2075"/>
                    <a:pt x="1741" y="1980"/>
                  </a:cubicBezTo>
                  <a:cubicBezTo>
                    <a:pt x="1729" y="1897"/>
                    <a:pt x="1777" y="1897"/>
                    <a:pt x="1831" y="1897"/>
                  </a:cubicBezTo>
                  <a:cubicBezTo>
                    <a:pt x="1908" y="1908"/>
                    <a:pt x="1908" y="1974"/>
                    <a:pt x="1896" y="2028"/>
                  </a:cubicBezTo>
                  <a:cubicBezTo>
                    <a:pt x="1837" y="2302"/>
                    <a:pt x="1628" y="2493"/>
                    <a:pt x="1318" y="2397"/>
                  </a:cubicBezTo>
                  <a:cubicBezTo>
                    <a:pt x="1270" y="2391"/>
                    <a:pt x="1234" y="2344"/>
                    <a:pt x="1175" y="2385"/>
                  </a:cubicBezTo>
                  <a:close/>
                  <a:moveTo>
                    <a:pt x="2182" y="13576"/>
                  </a:moveTo>
                  <a:cubicBezTo>
                    <a:pt x="2206" y="13868"/>
                    <a:pt x="2123" y="14089"/>
                    <a:pt x="1890" y="14250"/>
                  </a:cubicBezTo>
                  <a:cubicBezTo>
                    <a:pt x="1878" y="14256"/>
                    <a:pt x="1860" y="14279"/>
                    <a:pt x="1866" y="14285"/>
                  </a:cubicBezTo>
                  <a:cubicBezTo>
                    <a:pt x="1926" y="14387"/>
                    <a:pt x="1914" y="14530"/>
                    <a:pt x="2033" y="14607"/>
                  </a:cubicBezTo>
                  <a:cubicBezTo>
                    <a:pt x="2111" y="14655"/>
                    <a:pt x="2188" y="14637"/>
                    <a:pt x="2224" y="14536"/>
                  </a:cubicBezTo>
                  <a:cubicBezTo>
                    <a:pt x="2314" y="14285"/>
                    <a:pt x="2349" y="14023"/>
                    <a:pt x="2314" y="13755"/>
                  </a:cubicBezTo>
                  <a:cubicBezTo>
                    <a:pt x="2302" y="13695"/>
                    <a:pt x="2278" y="13618"/>
                    <a:pt x="2182" y="13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6" name="Google Shape;4466;p43"/>
            <p:cNvSpPr/>
            <p:nvPr/>
          </p:nvSpPr>
          <p:spPr>
            <a:xfrm>
              <a:off x="-2790803" y="-1518111"/>
              <a:ext cx="481504" cy="3059044"/>
            </a:xfrm>
            <a:custGeom>
              <a:avLst/>
              <a:gdLst/>
              <a:ahLst/>
              <a:cxnLst/>
              <a:rect l="l" t="t" r="r" b="b"/>
              <a:pathLst>
                <a:path w="2260" h="14358" extrusionOk="0">
                  <a:moveTo>
                    <a:pt x="871" y="2248"/>
                  </a:moveTo>
                  <a:cubicBezTo>
                    <a:pt x="930" y="2219"/>
                    <a:pt x="966" y="2254"/>
                    <a:pt x="1014" y="2266"/>
                  </a:cubicBezTo>
                  <a:cubicBezTo>
                    <a:pt x="1324" y="2374"/>
                    <a:pt x="1533" y="2171"/>
                    <a:pt x="1592" y="1897"/>
                  </a:cubicBezTo>
                  <a:cubicBezTo>
                    <a:pt x="1604" y="1843"/>
                    <a:pt x="1604" y="1777"/>
                    <a:pt x="1527" y="1771"/>
                  </a:cubicBezTo>
                  <a:cubicBezTo>
                    <a:pt x="1485" y="1760"/>
                    <a:pt x="1431" y="1771"/>
                    <a:pt x="1437" y="1849"/>
                  </a:cubicBezTo>
                  <a:cubicBezTo>
                    <a:pt x="1455" y="1938"/>
                    <a:pt x="1407" y="2022"/>
                    <a:pt x="1366" y="2099"/>
                  </a:cubicBezTo>
                  <a:cubicBezTo>
                    <a:pt x="1312" y="2177"/>
                    <a:pt x="1235" y="2207"/>
                    <a:pt x="1139" y="2195"/>
                  </a:cubicBezTo>
                  <a:cubicBezTo>
                    <a:pt x="1014" y="2177"/>
                    <a:pt x="907" y="2081"/>
                    <a:pt x="775" y="2087"/>
                  </a:cubicBezTo>
                  <a:cubicBezTo>
                    <a:pt x="752" y="2087"/>
                    <a:pt x="746" y="2070"/>
                    <a:pt x="740" y="2046"/>
                  </a:cubicBezTo>
                  <a:cubicBezTo>
                    <a:pt x="680" y="1873"/>
                    <a:pt x="632" y="1700"/>
                    <a:pt x="680" y="1521"/>
                  </a:cubicBezTo>
                  <a:cubicBezTo>
                    <a:pt x="716" y="1360"/>
                    <a:pt x="740" y="1193"/>
                    <a:pt x="829" y="1044"/>
                  </a:cubicBezTo>
                  <a:cubicBezTo>
                    <a:pt x="841" y="1026"/>
                    <a:pt x="847" y="996"/>
                    <a:pt x="865" y="973"/>
                  </a:cubicBezTo>
                  <a:cubicBezTo>
                    <a:pt x="960" y="829"/>
                    <a:pt x="996" y="824"/>
                    <a:pt x="1133" y="937"/>
                  </a:cubicBezTo>
                  <a:cubicBezTo>
                    <a:pt x="1157" y="949"/>
                    <a:pt x="1175" y="973"/>
                    <a:pt x="1199" y="985"/>
                  </a:cubicBezTo>
                  <a:cubicBezTo>
                    <a:pt x="1336" y="1098"/>
                    <a:pt x="1336" y="1098"/>
                    <a:pt x="1515" y="985"/>
                  </a:cubicBezTo>
                  <a:cubicBezTo>
                    <a:pt x="1467" y="925"/>
                    <a:pt x="1395" y="913"/>
                    <a:pt x="1342" y="883"/>
                  </a:cubicBezTo>
                  <a:cubicBezTo>
                    <a:pt x="1056" y="734"/>
                    <a:pt x="1056" y="502"/>
                    <a:pt x="1151" y="257"/>
                  </a:cubicBezTo>
                  <a:cubicBezTo>
                    <a:pt x="1205" y="114"/>
                    <a:pt x="1503" y="1"/>
                    <a:pt x="1664" y="31"/>
                  </a:cubicBezTo>
                  <a:cubicBezTo>
                    <a:pt x="1908" y="84"/>
                    <a:pt x="2045" y="239"/>
                    <a:pt x="2141" y="472"/>
                  </a:cubicBezTo>
                  <a:cubicBezTo>
                    <a:pt x="2260" y="770"/>
                    <a:pt x="2206" y="1068"/>
                    <a:pt x="2129" y="1366"/>
                  </a:cubicBezTo>
                  <a:cubicBezTo>
                    <a:pt x="2081" y="1581"/>
                    <a:pt x="1980" y="1783"/>
                    <a:pt x="1920" y="1998"/>
                  </a:cubicBezTo>
                  <a:cubicBezTo>
                    <a:pt x="1831" y="2344"/>
                    <a:pt x="1801" y="2696"/>
                    <a:pt x="1843" y="3041"/>
                  </a:cubicBezTo>
                  <a:cubicBezTo>
                    <a:pt x="1890" y="3566"/>
                    <a:pt x="1944" y="4085"/>
                    <a:pt x="1980" y="4609"/>
                  </a:cubicBezTo>
                  <a:cubicBezTo>
                    <a:pt x="1998" y="4830"/>
                    <a:pt x="2010" y="5062"/>
                    <a:pt x="2039" y="5289"/>
                  </a:cubicBezTo>
                  <a:cubicBezTo>
                    <a:pt x="2081" y="5599"/>
                    <a:pt x="2069" y="5915"/>
                    <a:pt x="2111" y="6225"/>
                  </a:cubicBezTo>
                  <a:cubicBezTo>
                    <a:pt x="2171" y="6738"/>
                    <a:pt x="2153" y="7256"/>
                    <a:pt x="2147" y="7769"/>
                  </a:cubicBezTo>
                  <a:cubicBezTo>
                    <a:pt x="2141" y="8425"/>
                    <a:pt x="2099" y="9081"/>
                    <a:pt x="2081" y="9737"/>
                  </a:cubicBezTo>
                  <a:cubicBezTo>
                    <a:pt x="2057" y="10303"/>
                    <a:pt x="1974" y="10869"/>
                    <a:pt x="1855" y="11418"/>
                  </a:cubicBezTo>
                  <a:cubicBezTo>
                    <a:pt x="1789" y="11728"/>
                    <a:pt x="1771" y="12032"/>
                    <a:pt x="1729" y="12336"/>
                  </a:cubicBezTo>
                  <a:cubicBezTo>
                    <a:pt x="1682" y="12622"/>
                    <a:pt x="1694" y="12908"/>
                    <a:pt x="1723" y="13195"/>
                  </a:cubicBezTo>
                  <a:cubicBezTo>
                    <a:pt x="1741" y="13403"/>
                    <a:pt x="1741" y="13606"/>
                    <a:pt x="1652" y="13797"/>
                  </a:cubicBezTo>
                  <a:cubicBezTo>
                    <a:pt x="1592" y="13922"/>
                    <a:pt x="1503" y="14023"/>
                    <a:pt x="1372" y="14071"/>
                  </a:cubicBezTo>
                  <a:cubicBezTo>
                    <a:pt x="1246" y="14125"/>
                    <a:pt x="1115" y="14172"/>
                    <a:pt x="978" y="14148"/>
                  </a:cubicBezTo>
                  <a:cubicBezTo>
                    <a:pt x="936" y="14142"/>
                    <a:pt x="889" y="14148"/>
                    <a:pt x="871" y="14125"/>
                  </a:cubicBezTo>
                  <a:cubicBezTo>
                    <a:pt x="799" y="14041"/>
                    <a:pt x="734" y="14059"/>
                    <a:pt x="668" y="14137"/>
                  </a:cubicBezTo>
                  <a:lnTo>
                    <a:pt x="650" y="14160"/>
                  </a:lnTo>
                  <a:cubicBezTo>
                    <a:pt x="459" y="14268"/>
                    <a:pt x="352" y="14357"/>
                    <a:pt x="191" y="14071"/>
                  </a:cubicBezTo>
                  <a:cubicBezTo>
                    <a:pt x="42" y="13797"/>
                    <a:pt x="0" y="13516"/>
                    <a:pt x="0" y="13218"/>
                  </a:cubicBezTo>
                  <a:cubicBezTo>
                    <a:pt x="0" y="13075"/>
                    <a:pt x="84" y="12986"/>
                    <a:pt x="203" y="12956"/>
                  </a:cubicBezTo>
                  <a:cubicBezTo>
                    <a:pt x="370" y="12902"/>
                    <a:pt x="501" y="12801"/>
                    <a:pt x="626" y="12694"/>
                  </a:cubicBezTo>
                  <a:cubicBezTo>
                    <a:pt x="746" y="12598"/>
                    <a:pt x="787" y="12437"/>
                    <a:pt x="835" y="12300"/>
                  </a:cubicBezTo>
                  <a:cubicBezTo>
                    <a:pt x="865" y="12211"/>
                    <a:pt x="895" y="12109"/>
                    <a:pt x="930" y="12026"/>
                  </a:cubicBezTo>
                  <a:cubicBezTo>
                    <a:pt x="1020" y="11811"/>
                    <a:pt x="1068" y="11591"/>
                    <a:pt x="1109" y="11364"/>
                  </a:cubicBezTo>
                  <a:cubicBezTo>
                    <a:pt x="1187" y="10971"/>
                    <a:pt x="1246" y="10577"/>
                    <a:pt x="1342" y="10190"/>
                  </a:cubicBezTo>
                  <a:cubicBezTo>
                    <a:pt x="1384" y="10005"/>
                    <a:pt x="1407" y="9814"/>
                    <a:pt x="1425" y="9629"/>
                  </a:cubicBezTo>
                  <a:cubicBezTo>
                    <a:pt x="1437" y="9427"/>
                    <a:pt x="1503" y="9230"/>
                    <a:pt x="1503" y="9021"/>
                  </a:cubicBezTo>
                  <a:lnTo>
                    <a:pt x="1503" y="8759"/>
                  </a:lnTo>
                  <a:cubicBezTo>
                    <a:pt x="1497" y="8502"/>
                    <a:pt x="1527" y="8252"/>
                    <a:pt x="1562" y="8002"/>
                  </a:cubicBezTo>
                  <a:cubicBezTo>
                    <a:pt x="1640" y="7483"/>
                    <a:pt x="1622" y="6964"/>
                    <a:pt x="1610" y="6446"/>
                  </a:cubicBezTo>
                  <a:cubicBezTo>
                    <a:pt x="1610" y="6237"/>
                    <a:pt x="1580" y="6040"/>
                    <a:pt x="1556" y="5838"/>
                  </a:cubicBezTo>
                  <a:cubicBezTo>
                    <a:pt x="1521" y="5516"/>
                    <a:pt x="1527" y="5200"/>
                    <a:pt x="1497" y="4872"/>
                  </a:cubicBezTo>
                  <a:cubicBezTo>
                    <a:pt x="1473" y="4574"/>
                    <a:pt x="1431" y="4281"/>
                    <a:pt x="1366" y="3995"/>
                  </a:cubicBezTo>
                  <a:cubicBezTo>
                    <a:pt x="1348" y="3930"/>
                    <a:pt x="1330" y="3858"/>
                    <a:pt x="1342" y="3787"/>
                  </a:cubicBezTo>
                  <a:cubicBezTo>
                    <a:pt x="1348" y="3709"/>
                    <a:pt x="1342" y="3626"/>
                    <a:pt x="1324" y="3548"/>
                  </a:cubicBezTo>
                  <a:cubicBezTo>
                    <a:pt x="1288" y="3357"/>
                    <a:pt x="1246" y="3161"/>
                    <a:pt x="1205" y="2970"/>
                  </a:cubicBezTo>
                  <a:cubicBezTo>
                    <a:pt x="1193" y="2892"/>
                    <a:pt x="1103" y="2833"/>
                    <a:pt x="1145" y="2761"/>
                  </a:cubicBezTo>
                  <a:cubicBezTo>
                    <a:pt x="1181" y="2702"/>
                    <a:pt x="1282" y="2719"/>
                    <a:pt x="1342" y="2690"/>
                  </a:cubicBezTo>
                  <a:cubicBezTo>
                    <a:pt x="1372" y="2678"/>
                    <a:pt x="1413" y="2672"/>
                    <a:pt x="1431" y="2630"/>
                  </a:cubicBezTo>
                  <a:cubicBezTo>
                    <a:pt x="1437" y="2612"/>
                    <a:pt x="1461" y="2582"/>
                    <a:pt x="1431" y="2558"/>
                  </a:cubicBezTo>
                  <a:cubicBezTo>
                    <a:pt x="1413" y="2535"/>
                    <a:pt x="1390" y="2541"/>
                    <a:pt x="1372" y="2552"/>
                  </a:cubicBezTo>
                  <a:cubicBezTo>
                    <a:pt x="1300" y="2582"/>
                    <a:pt x="1223" y="2588"/>
                    <a:pt x="1169" y="2648"/>
                  </a:cubicBezTo>
                  <a:cubicBezTo>
                    <a:pt x="1121" y="2702"/>
                    <a:pt x="1080" y="2684"/>
                    <a:pt x="1062" y="2624"/>
                  </a:cubicBezTo>
                  <a:cubicBezTo>
                    <a:pt x="1026" y="2475"/>
                    <a:pt x="936" y="2368"/>
                    <a:pt x="871" y="22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7" name="Google Shape;4467;p43"/>
            <p:cNvSpPr/>
            <p:nvPr/>
          </p:nvSpPr>
          <p:spPr>
            <a:xfrm>
              <a:off x="-2458010" y="1344930"/>
              <a:ext cx="104397" cy="231591"/>
            </a:xfrm>
            <a:custGeom>
              <a:avLst/>
              <a:gdLst/>
              <a:ahLst/>
              <a:cxnLst/>
              <a:rect l="l" t="t" r="r" b="b"/>
              <a:pathLst>
                <a:path w="490" h="1087" extrusionOk="0">
                  <a:moveTo>
                    <a:pt x="316" y="1"/>
                  </a:moveTo>
                  <a:cubicBezTo>
                    <a:pt x="412" y="43"/>
                    <a:pt x="436" y="120"/>
                    <a:pt x="448" y="186"/>
                  </a:cubicBezTo>
                  <a:cubicBezTo>
                    <a:pt x="489" y="454"/>
                    <a:pt x="448" y="716"/>
                    <a:pt x="358" y="973"/>
                  </a:cubicBezTo>
                  <a:cubicBezTo>
                    <a:pt x="328" y="1068"/>
                    <a:pt x="251" y="1086"/>
                    <a:pt x="167" y="1038"/>
                  </a:cubicBezTo>
                  <a:cubicBezTo>
                    <a:pt x="48" y="961"/>
                    <a:pt x="60" y="824"/>
                    <a:pt x="0" y="716"/>
                  </a:cubicBezTo>
                  <a:cubicBezTo>
                    <a:pt x="0" y="710"/>
                    <a:pt x="18" y="687"/>
                    <a:pt x="24" y="681"/>
                  </a:cubicBezTo>
                  <a:cubicBezTo>
                    <a:pt x="257" y="514"/>
                    <a:pt x="340" y="293"/>
                    <a:pt x="316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8" name="Google Shape;4468;p43"/>
            <p:cNvSpPr/>
            <p:nvPr/>
          </p:nvSpPr>
          <p:spPr>
            <a:xfrm>
              <a:off x="-3192200" y="1511326"/>
              <a:ext cx="1384644" cy="2803591"/>
            </a:xfrm>
            <a:custGeom>
              <a:avLst/>
              <a:gdLst/>
              <a:ahLst/>
              <a:cxnLst/>
              <a:rect l="l" t="t" r="r" b="b"/>
              <a:pathLst>
                <a:path w="6499" h="13159" extrusionOk="0">
                  <a:moveTo>
                    <a:pt x="644" y="11382"/>
                  </a:moveTo>
                  <a:cubicBezTo>
                    <a:pt x="615" y="11323"/>
                    <a:pt x="579" y="11263"/>
                    <a:pt x="555" y="11197"/>
                  </a:cubicBezTo>
                  <a:cubicBezTo>
                    <a:pt x="513" y="11054"/>
                    <a:pt x="489" y="10905"/>
                    <a:pt x="555" y="10762"/>
                  </a:cubicBezTo>
                  <a:cubicBezTo>
                    <a:pt x="597" y="10691"/>
                    <a:pt x="585" y="10607"/>
                    <a:pt x="567" y="10536"/>
                  </a:cubicBezTo>
                  <a:cubicBezTo>
                    <a:pt x="501" y="10339"/>
                    <a:pt x="519" y="10154"/>
                    <a:pt x="555" y="9957"/>
                  </a:cubicBezTo>
                  <a:cubicBezTo>
                    <a:pt x="603" y="9731"/>
                    <a:pt x="626" y="9498"/>
                    <a:pt x="656" y="9266"/>
                  </a:cubicBezTo>
                  <a:cubicBezTo>
                    <a:pt x="692" y="8998"/>
                    <a:pt x="722" y="8723"/>
                    <a:pt x="728" y="8449"/>
                  </a:cubicBezTo>
                  <a:cubicBezTo>
                    <a:pt x="734" y="8032"/>
                    <a:pt x="781" y="7620"/>
                    <a:pt x="811" y="7203"/>
                  </a:cubicBezTo>
                  <a:cubicBezTo>
                    <a:pt x="835" y="6839"/>
                    <a:pt x="865" y="6464"/>
                    <a:pt x="907" y="6100"/>
                  </a:cubicBezTo>
                  <a:cubicBezTo>
                    <a:pt x="942" y="5772"/>
                    <a:pt x="1002" y="5444"/>
                    <a:pt x="1044" y="5116"/>
                  </a:cubicBezTo>
                  <a:cubicBezTo>
                    <a:pt x="1109" y="4532"/>
                    <a:pt x="1211" y="3954"/>
                    <a:pt x="1270" y="3369"/>
                  </a:cubicBezTo>
                  <a:cubicBezTo>
                    <a:pt x="1288" y="3232"/>
                    <a:pt x="1324" y="3095"/>
                    <a:pt x="1330" y="2946"/>
                  </a:cubicBezTo>
                  <a:cubicBezTo>
                    <a:pt x="1348" y="2708"/>
                    <a:pt x="1288" y="2487"/>
                    <a:pt x="1241" y="2261"/>
                  </a:cubicBezTo>
                  <a:cubicBezTo>
                    <a:pt x="1223" y="2171"/>
                    <a:pt x="1163" y="2088"/>
                    <a:pt x="1139" y="1998"/>
                  </a:cubicBezTo>
                  <a:cubicBezTo>
                    <a:pt x="1062" y="1629"/>
                    <a:pt x="1074" y="1277"/>
                    <a:pt x="1312" y="967"/>
                  </a:cubicBezTo>
                  <a:cubicBezTo>
                    <a:pt x="1354" y="907"/>
                    <a:pt x="1384" y="848"/>
                    <a:pt x="1407" y="770"/>
                  </a:cubicBezTo>
                  <a:cubicBezTo>
                    <a:pt x="1473" y="526"/>
                    <a:pt x="1616" y="329"/>
                    <a:pt x="1807" y="174"/>
                  </a:cubicBezTo>
                  <a:cubicBezTo>
                    <a:pt x="1998" y="25"/>
                    <a:pt x="2212" y="1"/>
                    <a:pt x="2445" y="49"/>
                  </a:cubicBezTo>
                  <a:cubicBezTo>
                    <a:pt x="2552" y="73"/>
                    <a:pt x="2659" y="84"/>
                    <a:pt x="2773" y="78"/>
                  </a:cubicBezTo>
                  <a:cubicBezTo>
                    <a:pt x="2844" y="73"/>
                    <a:pt x="2922" y="73"/>
                    <a:pt x="2993" y="78"/>
                  </a:cubicBezTo>
                  <a:cubicBezTo>
                    <a:pt x="3488" y="114"/>
                    <a:pt x="3798" y="526"/>
                    <a:pt x="3774" y="967"/>
                  </a:cubicBezTo>
                  <a:cubicBezTo>
                    <a:pt x="3768" y="1086"/>
                    <a:pt x="3762" y="1205"/>
                    <a:pt x="3715" y="1307"/>
                  </a:cubicBezTo>
                  <a:cubicBezTo>
                    <a:pt x="3655" y="1456"/>
                    <a:pt x="3643" y="1605"/>
                    <a:pt x="3655" y="1754"/>
                  </a:cubicBezTo>
                  <a:cubicBezTo>
                    <a:pt x="3667" y="1927"/>
                    <a:pt x="3625" y="2082"/>
                    <a:pt x="3554" y="2225"/>
                  </a:cubicBezTo>
                  <a:cubicBezTo>
                    <a:pt x="3506" y="2314"/>
                    <a:pt x="3458" y="2404"/>
                    <a:pt x="3399" y="2475"/>
                  </a:cubicBezTo>
                  <a:cubicBezTo>
                    <a:pt x="3232" y="2678"/>
                    <a:pt x="3142" y="2916"/>
                    <a:pt x="3077" y="3161"/>
                  </a:cubicBezTo>
                  <a:cubicBezTo>
                    <a:pt x="2969" y="3530"/>
                    <a:pt x="2928" y="3906"/>
                    <a:pt x="2898" y="4282"/>
                  </a:cubicBezTo>
                  <a:cubicBezTo>
                    <a:pt x="2892" y="4377"/>
                    <a:pt x="2868" y="4484"/>
                    <a:pt x="2850" y="4580"/>
                  </a:cubicBezTo>
                  <a:cubicBezTo>
                    <a:pt x="2838" y="4723"/>
                    <a:pt x="2803" y="4854"/>
                    <a:pt x="2838" y="5003"/>
                  </a:cubicBezTo>
                  <a:cubicBezTo>
                    <a:pt x="2844" y="5039"/>
                    <a:pt x="2844" y="5081"/>
                    <a:pt x="2838" y="5116"/>
                  </a:cubicBezTo>
                  <a:cubicBezTo>
                    <a:pt x="2791" y="5587"/>
                    <a:pt x="2761" y="6064"/>
                    <a:pt x="2683" y="6529"/>
                  </a:cubicBezTo>
                  <a:cubicBezTo>
                    <a:pt x="2606" y="6941"/>
                    <a:pt x="2564" y="7358"/>
                    <a:pt x="2516" y="7769"/>
                  </a:cubicBezTo>
                  <a:cubicBezTo>
                    <a:pt x="2487" y="8038"/>
                    <a:pt x="2457" y="8312"/>
                    <a:pt x="2457" y="8586"/>
                  </a:cubicBezTo>
                  <a:cubicBezTo>
                    <a:pt x="2457" y="8807"/>
                    <a:pt x="2415" y="9021"/>
                    <a:pt x="2421" y="9236"/>
                  </a:cubicBezTo>
                  <a:cubicBezTo>
                    <a:pt x="2421" y="9433"/>
                    <a:pt x="2481" y="9612"/>
                    <a:pt x="2522" y="9796"/>
                  </a:cubicBezTo>
                  <a:cubicBezTo>
                    <a:pt x="2564" y="9951"/>
                    <a:pt x="2612" y="10101"/>
                    <a:pt x="2642" y="10250"/>
                  </a:cubicBezTo>
                  <a:cubicBezTo>
                    <a:pt x="2683" y="10405"/>
                    <a:pt x="2659" y="10554"/>
                    <a:pt x="2564" y="10685"/>
                  </a:cubicBezTo>
                  <a:cubicBezTo>
                    <a:pt x="2522" y="10732"/>
                    <a:pt x="2493" y="10786"/>
                    <a:pt x="2457" y="10852"/>
                  </a:cubicBezTo>
                  <a:cubicBezTo>
                    <a:pt x="2534" y="10870"/>
                    <a:pt x="2594" y="10882"/>
                    <a:pt x="2653" y="10876"/>
                  </a:cubicBezTo>
                  <a:cubicBezTo>
                    <a:pt x="2808" y="10864"/>
                    <a:pt x="2958" y="10882"/>
                    <a:pt x="3089" y="10989"/>
                  </a:cubicBezTo>
                  <a:cubicBezTo>
                    <a:pt x="3196" y="11072"/>
                    <a:pt x="3339" y="11090"/>
                    <a:pt x="3464" y="11144"/>
                  </a:cubicBezTo>
                  <a:cubicBezTo>
                    <a:pt x="3762" y="11263"/>
                    <a:pt x="4007" y="11478"/>
                    <a:pt x="4293" y="11639"/>
                  </a:cubicBezTo>
                  <a:cubicBezTo>
                    <a:pt x="4323" y="11651"/>
                    <a:pt x="4341" y="11674"/>
                    <a:pt x="4371" y="11680"/>
                  </a:cubicBezTo>
                  <a:cubicBezTo>
                    <a:pt x="4597" y="11740"/>
                    <a:pt x="4782" y="11865"/>
                    <a:pt x="4985" y="11967"/>
                  </a:cubicBezTo>
                  <a:cubicBezTo>
                    <a:pt x="5050" y="11996"/>
                    <a:pt x="5116" y="12002"/>
                    <a:pt x="5175" y="12014"/>
                  </a:cubicBezTo>
                  <a:cubicBezTo>
                    <a:pt x="5348" y="12074"/>
                    <a:pt x="5527" y="12145"/>
                    <a:pt x="5706" y="12175"/>
                  </a:cubicBezTo>
                  <a:cubicBezTo>
                    <a:pt x="5879" y="12205"/>
                    <a:pt x="6034" y="12271"/>
                    <a:pt x="6201" y="12330"/>
                  </a:cubicBezTo>
                  <a:cubicBezTo>
                    <a:pt x="6296" y="12366"/>
                    <a:pt x="6362" y="12444"/>
                    <a:pt x="6439" y="12509"/>
                  </a:cubicBezTo>
                  <a:cubicBezTo>
                    <a:pt x="6481" y="12545"/>
                    <a:pt x="6499" y="12640"/>
                    <a:pt x="6487" y="12712"/>
                  </a:cubicBezTo>
                  <a:cubicBezTo>
                    <a:pt x="6475" y="12783"/>
                    <a:pt x="6409" y="12819"/>
                    <a:pt x="6314" y="12819"/>
                  </a:cubicBezTo>
                  <a:cubicBezTo>
                    <a:pt x="6284" y="12819"/>
                    <a:pt x="6254" y="12819"/>
                    <a:pt x="6237" y="12861"/>
                  </a:cubicBezTo>
                  <a:cubicBezTo>
                    <a:pt x="6159" y="12992"/>
                    <a:pt x="6034" y="13010"/>
                    <a:pt x="5909" y="13010"/>
                  </a:cubicBezTo>
                  <a:cubicBezTo>
                    <a:pt x="5819" y="13010"/>
                    <a:pt x="5742" y="13016"/>
                    <a:pt x="5670" y="13070"/>
                  </a:cubicBezTo>
                  <a:cubicBezTo>
                    <a:pt x="5557" y="13159"/>
                    <a:pt x="5414" y="13117"/>
                    <a:pt x="5289" y="13099"/>
                  </a:cubicBezTo>
                  <a:cubicBezTo>
                    <a:pt x="5187" y="13076"/>
                    <a:pt x="5074" y="13046"/>
                    <a:pt x="4961" y="13046"/>
                  </a:cubicBezTo>
                  <a:cubicBezTo>
                    <a:pt x="4949" y="13046"/>
                    <a:pt x="4925" y="13040"/>
                    <a:pt x="4919" y="13046"/>
                  </a:cubicBezTo>
                  <a:cubicBezTo>
                    <a:pt x="4692" y="13147"/>
                    <a:pt x="4484" y="13016"/>
                    <a:pt x="4269" y="12998"/>
                  </a:cubicBezTo>
                  <a:cubicBezTo>
                    <a:pt x="4263" y="12998"/>
                    <a:pt x="4245" y="12992"/>
                    <a:pt x="4239" y="12992"/>
                  </a:cubicBezTo>
                  <a:cubicBezTo>
                    <a:pt x="3983" y="12962"/>
                    <a:pt x="3739" y="12956"/>
                    <a:pt x="3494" y="12891"/>
                  </a:cubicBezTo>
                  <a:cubicBezTo>
                    <a:pt x="3399" y="12861"/>
                    <a:pt x="3297" y="12897"/>
                    <a:pt x="3226" y="12956"/>
                  </a:cubicBezTo>
                  <a:cubicBezTo>
                    <a:pt x="3059" y="13081"/>
                    <a:pt x="2892" y="13058"/>
                    <a:pt x="2719" y="12998"/>
                  </a:cubicBezTo>
                  <a:cubicBezTo>
                    <a:pt x="2618" y="12968"/>
                    <a:pt x="2534" y="12926"/>
                    <a:pt x="2451" y="12867"/>
                  </a:cubicBezTo>
                  <a:cubicBezTo>
                    <a:pt x="2308" y="12771"/>
                    <a:pt x="2165" y="12760"/>
                    <a:pt x="2010" y="12807"/>
                  </a:cubicBezTo>
                  <a:cubicBezTo>
                    <a:pt x="1819" y="12867"/>
                    <a:pt x="1622" y="12909"/>
                    <a:pt x="1437" y="12992"/>
                  </a:cubicBezTo>
                  <a:cubicBezTo>
                    <a:pt x="1282" y="13058"/>
                    <a:pt x="1103" y="13087"/>
                    <a:pt x="930" y="13105"/>
                  </a:cubicBezTo>
                  <a:cubicBezTo>
                    <a:pt x="746" y="13129"/>
                    <a:pt x="579" y="13052"/>
                    <a:pt x="430" y="12932"/>
                  </a:cubicBezTo>
                  <a:cubicBezTo>
                    <a:pt x="400" y="12903"/>
                    <a:pt x="370" y="12873"/>
                    <a:pt x="334" y="12849"/>
                  </a:cubicBezTo>
                  <a:cubicBezTo>
                    <a:pt x="96" y="12694"/>
                    <a:pt x="42" y="12450"/>
                    <a:pt x="42" y="12187"/>
                  </a:cubicBezTo>
                  <a:cubicBezTo>
                    <a:pt x="42" y="12145"/>
                    <a:pt x="42" y="12092"/>
                    <a:pt x="36" y="12044"/>
                  </a:cubicBezTo>
                  <a:cubicBezTo>
                    <a:pt x="0" y="11776"/>
                    <a:pt x="155" y="11472"/>
                    <a:pt x="507" y="11430"/>
                  </a:cubicBezTo>
                  <a:cubicBezTo>
                    <a:pt x="543" y="11430"/>
                    <a:pt x="597" y="11436"/>
                    <a:pt x="644" y="11382"/>
                  </a:cubicBezTo>
                  <a:close/>
                  <a:moveTo>
                    <a:pt x="1861" y="889"/>
                  </a:moveTo>
                  <a:cubicBezTo>
                    <a:pt x="1652" y="877"/>
                    <a:pt x="1551" y="1003"/>
                    <a:pt x="1479" y="1175"/>
                  </a:cubicBezTo>
                  <a:cubicBezTo>
                    <a:pt x="1443" y="1277"/>
                    <a:pt x="1401" y="1384"/>
                    <a:pt x="1372" y="1486"/>
                  </a:cubicBezTo>
                  <a:cubicBezTo>
                    <a:pt x="1312" y="1712"/>
                    <a:pt x="1282" y="1933"/>
                    <a:pt x="1449" y="2129"/>
                  </a:cubicBezTo>
                  <a:cubicBezTo>
                    <a:pt x="1479" y="2165"/>
                    <a:pt x="1503" y="2225"/>
                    <a:pt x="1509" y="2267"/>
                  </a:cubicBezTo>
                  <a:cubicBezTo>
                    <a:pt x="1562" y="2517"/>
                    <a:pt x="1616" y="2761"/>
                    <a:pt x="1551" y="3024"/>
                  </a:cubicBezTo>
                  <a:cubicBezTo>
                    <a:pt x="1509" y="3179"/>
                    <a:pt x="1533" y="3352"/>
                    <a:pt x="1503" y="3507"/>
                  </a:cubicBezTo>
                  <a:cubicBezTo>
                    <a:pt x="1461" y="3733"/>
                    <a:pt x="1443" y="3966"/>
                    <a:pt x="1419" y="4198"/>
                  </a:cubicBezTo>
                  <a:cubicBezTo>
                    <a:pt x="1401" y="4425"/>
                    <a:pt x="1360" y="4639"/>
                    <a:pt x="1342" y="4854"/>
                  </a:cubicBezTo>
                  <a:cubicBezTo>
                    <a:pt x="1330" y="4949"/>
                    <a:pt x="1342" y="5057"/>
                    <a:pt x="1312" y="5152"/>
                  </a:cubicBezTo>
                  <a:cubicBezTo>
                    <a:pt x="1252" y="5391"/>
                    <a:pt x="1229" y="5647"/>
                    <a:pt x="1229" y="5891"/>
                  </a:cubicBezTo>
                  <a:cubicBezTo>
                    <a:pt x="1229" y="6124"/>
                    <a:pt x="1199" y="6344"/>
                    <a:pt x="1181" y="6571"/>
                  </a:cubicBezTo>
                  <a:cubicBezTo>
                    <a:pt x="1163" y="6905"/>
                    <a:pt x="1086" y="7233"/>
                    <a:pt x="1080" y="7573"/>
                  </a:cubicBezTo>
                  <a:cubicBezTo>
                    <a:pt x="1074" y="7954"/>
                    <a:pt x="1050" y="8336"/>
                    <a:pt x="1050" y="8717"/>
                  </a:cubicBezTo>
                  <a:cubicBezTo>
                    <a:pt x="1050" y="9093"/>
                    <a:pt x="1020" y="9475"/>
                    <a:pt x="925" y="9838"/>
                  </a:cubicBezTo>
                  <a:cubicBezTo>
                    <a:pt x="883" y="9999"/>
                    <a:pt x="877" y="10160"/>
                    <a:pt x="895" y="10327"/>
                  </a:cubicBezTo>
                  <a:cubicBezTo>
                    <a:pt x="907" y="10464"/>
                    <a:pt x="936" y="10613"/>
                    <a:pt x="847" y="10750"/>
                  </a:cubicBezTo>
                  <a:cubicBezTo>
                    <a:pt x="793" y="10822"/>
                    <a:pt x="835" y="10911"/>
                    <a:pt x="871" y="10989"/>
                  </a:cubicBezTo>
                  <a:cubicBezTo>
                    <a:pt x="895" y="11025"/>
                    <a:pt x="925" y="11054"/>
                    <a:pt x="942" y="11090"/>
                  </a:cubicBezTo>
                  <a:cubicBezTo>
                    <a:pt x="1020" y="11192"/>
                    <a:pt x="1091" y="11281"/>
                    <a:pt x="1115" y="11406"/>
                  </a:cubicBezTo>
                  <a:cubicBezTo>
                    <a:pt x="1121" y="11472"/>
                    <a:pt x="1175" y="11519"/>
                    <a:pt x="1235" y="11549"/>
                  </a:cubicBezTo>
                  <a:cubicBezTo>
                    <a:pt x="1300" y="11579"/>
                    <a:pt x="1372" y="11615"/>
                    <a:pt x="1431" y="11645"/>
                  </a:cubicBezTo>
                  <a:cubicBezTo>
                    <a:pt x="1586" y="11728"/>
                    <a:pt x="1682" y="11710"/>
                    <a:pt x="1807" y="11567"/>
                  </a:cubicBezTo>
                  <a:cubicBezTo>
                    <a:pt x="1855" y="11519"/>
                    <a:pt x="1914" y="11478"/>
                    <a:pt x="1968" y="11442"/>
                  </a:cubicBezTo>
                  <a:cubicBezTo>
                    <a:pt x="2027" y="11400"/>
                    <a:pt x="2129" y="11430"/>
                    <a:pt x="2165" y="11496"/>
                  </a:cubicBezTo>
                  <a:cubicBezTo>
                    <a:pt x="2182" y="11525"/>
                    <a:pt x="2165" y="11549"/>
                    <a:pt x="2135" y="11555"/>
                  </a:cubicBezTo>
                  <a:cubicBezTo>
                    <a:pt x="2117" y="11561"/>
                    <a:pt x="2093" y="11561"/>
                    <a:pt x="2075" y="11555"/>
                  </a:cubicBezTo>
                  <a:cubicBezTo>
                    <a:pt x="1980" y="11508"/>
                    <a:pt x="1920" y="11555"/>
                    <a:pt x="1861" y="11621"/>
                  </a:cubicBezTo>
                  <a:cubicBezTo>
                    <a:pt x="1831" y="11651"/>
                    <a:pt x="1795" y="11674"/>
                    <a:pt x="1765" y="11704"/>
                  </a:cubicBezTo>
                  <a:cubicBezTo>
                    <a:pt x="1676" y="11806"/>
                    <a:pt x="1568" y="11794"/>
                    <a:pt x="1461" y="11758"/>
                  </a:cubicBezTo>
                  <a:cubicBezTo>
                    <a:pt x="1396" y="11734"/>
                    <a:pt x="1348" y="11698"/>
                    <a:pt x="1294" y="11668"/>
                  </a:cubicBezTo>
                  <a:cubicBezTo>
                    <a:pt x="1223" y="11627"/>
                    <a:pt x="1163" y="11567"/>
                    <a:pt x="1080" y="11537"/>
                  </a:cubicBezTo>
                  <a:cubicBezTo>
                    <a:pt x="1062" y="11531"/>
                    <a:pt x="1056" y="11508"/>
                    <a:pt x="1026" y="11519"/>
                  </a:cubicBezTo>
                  <a:cubicBezTo>
                    <a:pt x="853" y="11567"/>
                    <a:pt x="674" y="11585"/>
                    <a:pt x="495" y="11609"/>
                  </a:cubicBezTo>
                  <a:cubicBezTo>
                    <a:pt x="394" y="11621"/>
                    <a:pt x="340" y="11668"/>
                    <a:pt x="334" y="11764"/>
                  </a:cubicBezTo>
                  <a:cubicBezTo>
                    <a:pt x="310" y="12014"/>
                    <a:pt x="281" y="12277"/>
                    <a:pt x="376" y="12521"/>
                  </a:cubicBezTo>
                  <a:cubicBezTo>
                    <a:pt x="454" y="12718"/>
                    <a:pt x="609" y="12849"/>
                    <a:pt x="817" y="12837"/>
                  </a:cubicBezTo>
                  <a:cubicBezTo>
                    <a:pt x="1014" y="12819"/>
                    <a:pt x="1205" y="12807"/>
                    <a:pt x="1384" y="12712"/>
                  </a:cubicBezTo>
                  <a:cubicBezTo>
                    <a:pt x="1640" y="12575"/>
                    <a:pt x="1908" y="12527"/>
                    <a:pt x="2182" y="12610"/>
                  </a:cubicBezTo>
                  <a:cubicBezTo>
                    <a:pt x="2224" y="12628"/>
                    <a:pt x="2284" y="12628"/>
                    <a:pt x="2326" y="12569"/>
                  </a:cubicBezTo>
                  <a:cubicBezTo>
                    <a:pt x="2427" y="12420"/>
                    <a:pt x="2582" y="12318"/>
                    <a:pt x="2719" y="12211"/>
                  </a:cubicBezTo>
                  <a:cubicBezTo>
                    <a:pt x="2838" y="12104"/>
                    <a:pt x="2964" y="12110"/>
                    <a:pt x="3089" y="12157"/>
                  </a:cubicBezTo>
                  <a:cubicBezTo>
                    <a:pt x="3220" y="12199"/>
                    <a:pt x="3351" y="12247"/>
                    <a:pt x="3464" y="12312"/>
                  </a:cubicBezTo>
                  <a:cubicBezTo>
                    <a:pt x="3637" y="12414"/>
                    <a:pt x="3828" y="12455"/>
                    <a:pt x="4001" y="12527"/>
                  </a:cubicBezTo>
                  <a:cubicBezTo>
                    <a:pt x="4084" y="12569"/>
                    <a:pt x="4132" y="12569"/>
                    <a:pt x="4174" y="12467"/>
                  </a:cubicBezTo>
                  <a:cubicBezTo>
                    <a:pt x="4192" y="12420"/>
                    <a:pt x="4293" y="12426"/>
                    <a:pt x="4293" y="12467"/>
                  </a:cubicBezTo>
                  <a:cubicBezTo>
                    <a:pt x="4281" y="12581"/>
                    <a:pt x="4359" y="12551"/>
                    <a:pt x="4394" y="12539"/>
                  </a:cubicBezTo>
                  <a:cubicBezTo>
                    <a:pt x="4460" y="12515"/>
                    <a:pt x="4537" y="12527"/>
                    <a:pt x="4603" y="12497"/>
                  </a:cubicBezTo>
                  <a:cubicBezTo>
                    <a:pt x="4400" y="12378"/>
                    <a:pt x="4174" y="12336"/>
                    <a:pt x="3965" y="12229"/>
                  </a:cubicBezTo>
                  <a:cubicBezTo>
                    <a:pt x="3762" y="12128"/>
                    <a:pt x="3560" y="12014"/>
                    <a:pt x="3327" y="11973"/>
                  </a:cubicBezTo>
                  <a:cubicBezTo>
                    <a:pt x="3381" y="11901"/>
                    <a:pt x="3434" y="11913"/>
                    <a:pt x="3494" y="11925"/>
                  </a:cubicBezTo>
                  <a:cubicBezTo>
                    <a:pt x="3673" y="11967"/>
                    <a:pt x="3828" y="12038"/>
                    <a:pt x="4001" y="12104"/>
                  </a:cubicBezTo>
                  <a:cubicBezTo>
                    <a:pt x="4102" y="12145"/>
                    <a:pt x="4210" y="12151"/>
                    <a:pt x="4311" y="12217"/>
                  </a:cubicBezTo>
                  <a:cubicBezTo>
                    <a:pt x="4460" y="12312"/>
                    <a:pt x="4657" y="12354"/>
                    <a:pt x="4830" y="12396"/>
                  </a:cubicBezTo>
                  <a:cubicBezTo>
                    <a:pt x="5056" y="12455"/>
                    <a:pt x="5283" y="12533"/>
                    <a:pt x="5503" y="12605"/>
                  </a:cubicBezTo>
                  <a:cubicBezTo>
                    <a:pt x="5617" y="12640"/>
                    <a:pt x="5706" y="12700"/>
                    <a:pt x="5766" y="12801"/>
                  </a:cubicBezTo>
                  <a:cubicBezTo>
                    <a:pt x="5813" y="12873"/>
                    <a:pt x="5861" y="12849"/>
                    <a:pt x="5915" y="12837"/>
                  </a:cubicBezTo>
                  <a:cubicBezTo>
                    <a:pt x="5950" y="12831"/>
                    <a:pt x="6010" y="12807"/>
                    <a:pt x="6004" y="12760"/>
                  </a:cubicBezTo>
                  <a:cubicBezTo>
                    <a:pt x="5998" y="12712"/>
                    <a:pt x="5974" y="12652"/>
                    <a:pt x="5915" y="12622"/>
                  </a:cubicBezTo>
                  <a:cubicBezTo>
                    <a:pt x="5879" y="12605"/>
                    <a:pt x="5849" y="12599"/>
                    <a:pt x="5813" y="12581"/>
                  </a:cubicBezTo>
                  <a:lnTo>
                    <a:pt x="4919" y="12312"/>
                  </a:lnTo>
                  <a:cubicBezTo>
                    <a:pt x="4651" y="12223"/>
                    <a:pt x="4388" y="12116"/>
                    <a:pt x="4144" y="11973"/>
                  </a:cubicBezTo>
                  <a:cubicBezTo>
                    <a:pt x="4043" y="11913"/>
                    <a:pt x="3947" y="11877"/>
                    <a:pt x="3846" y="11829"/>
                  </a:cubicBezTo>
                  <a:cubicBezTo>
                    <a:pt x="3745" y="11794"/>
                    <a:pt x="3649" y="11776"/>
                    <a:pt x="3554" y="11764"/>
                  </a:cubicBezTo>
                  <a:cubicBezTo>
                    <a:pt x="3595" y="11657"/>
                    <a:pt x="3667" y="11680"/>
                    <a:pt x="3733" y="11716"/>
                  </a:cubicBezTo>
                  <a:cubicBezTo>
                    <a:pt x="3911" y="11806"/>
                    <a:pt x="4114" y="11847"/>
                    <a:pt x="4263" y="11996"/>
                  </a:cubicBezTo>
                  <a:cubicBezTo>
                    <a:pt x="4281" y="12014"/>
                    <a:pt x="4311" y="12026"/>
                    <a:pt x="4341" y="12038"/>
                  </a:cubicBezTo>
                  <a:cubicBezTo>
                    <a:pt x="4520" y="12104"/>
                    <a:pt x="4681" y="12211"/>
                    <a:pt x="4871" y="12241"/>
                  </a:cubicBezTo>
                  <a:cubicBezTo>
                    <a:pt x="5050" y="12271"/>
                    <a:pt x="5205" y="12348"/>
                    <a:pt x="5384" y="12390"/>
                  </a:cubicBezTo>
                  <a:cubicBezTo>
                    <a:pt x="5545" y="12426"/>
                    <a:pt x="5700" y="12485"/>
                    <a:pt x="5855" y="12521"/>
                  </a:cubicBezTo>
                  <a:cubicBezTo>
                    <a:pt x="5915" y="12539"/>
                    <a:pt x="5974" y="12575"/>
                    <a:pt x="6022" y="12610"/>
                  </a:cubicBezTo>
                  <a:cubicBezTo>
                    <a:pt x="6123" y="12688"/>
                    <a:pt x="6141" y="12688"/>
                    <a:pt x="6272" y="12605"/>
                  </a:cubicBezTo>
                  <a:cubicBezTo>
                    <a:pt x="6123" y="12539"/>
                    <a:pt x="5974" y="12467"/>
                    <a:pt x="5825" y="12444"/>
                  </a:cubicBezTo>
                  <a:cubicBezTo>
                    <a:pt x="5545" y="12390"/>
                    <a:pt x="5265" y="12277"/>
                    <a:pt x="4997" y="12181"/>
                  </a:cubicBezTo>
                  <a:cubicBezTo>
                    <a:pt x="4895" y="12145"/>
                    <a:pt x="4782" y="12128"/>
                    <a:pt x="4687" y="12074"/>
                  </a:cubicBezTo>
                  <a:cubicBezTo>
                    <a:pt x="4365" y="11913"/>
                    <a:pt x="4037" y="11770"/>
                    <a:pt x="3745" y="11555"/>
                  </a:cubicBezTo>
                  <a:cubicBezTo>
                    <a:pt x="3733" y="11537"/>
                    <a:pt x="3709" y="11531"/>
                    <a:pt x="3697" y="11525"/>
                  </a:cubicBezTo>
                  <a:cubicBezTo>
                    <a:pt x="3673" y="11519"/>
                    <a:pt x="3649" y="11508"/>
                    <a:pt x="3625" y="11549"/>
                  </a:cubicBezTo>
                  <a:cubicBezTo>
                    <a:pt x="3584" y="11645"/>
                    <a:pt x="3476" y="11651"/>
                    <a:pt x="3387" y="11674"/>
                  </a:cubicBezTo>
                  <a:cubicBezTo>
                    <a:pt x="3369" y="11871"/>
                    <a:pt x="3238" y="11967"/>
                    <a:pt x="3047" y="11901"/>
                  </a:cubicBezTo>
                  <a:cubicBezTo>
                    <a:pt x="2993" y="11889"/>
                    <a:pt x="2934" y="11859"/>
                    <a:pt x="2874" y="11865"/>
                  </a:cubicBezTo>
                  <a:cubicBezTo>
                    <a:pt x="2749" y="11883"/>
                    <a:pt x="2671" y="11782"/>
                    <a:pt x="2582" y="11716"/>
                  </a:cubicBezTo>
                  <a:cubicBezTo>
                    <a:pt x="2570" y="11710"/>
                    <a:pt x="2564" y="11680"/>
                    <a:pt x="2576" y="11651"/>
                  </a:cubicBezTo>
                  <a:cubicBezTo>
                    <a:pt x="2642" y="11513"/>
                    <a:pt x="2642" y="11513"/>
                    <a:pt x="2803" y="11406"/>
                  </a:cubicBezTo>
                  <a:cubicBezTo>
                    <a:pt x="2874" y="11353"/>
                    <a:pt x="2898" y="11257"/>
                    <a:pt x="2844" y="11186"/>
                  </a:cubicBezTo>
                  <a:cubicBezTo>
                    <a:pt x="2785" y="11108"/>
                    <a:pt x="2659" y="11084"/>
                    <a:pt x="2522" y="11144"/>
                  </a:cubicBezTo>
                  <a:cubicBezTo>
                    <a:pt x="2457" y="11174"/>
                    <a:pt x="2457" y="11239"/>
                    <a:pt x="2457" y="11305"/>
                  </a:cubicBezTo>
                  <a:cubicBezTo>
                    <a:pt x="2457" y="11388"/>
                    <a:pt x="2457" y="11478"/>
                    <a:pt x="2481" y="11561"/>
                  </a:cubicBezTo>
                  <a:cubicBezTo>
                    <a:pt x="2487" y="11585"/>
                    <a:pt x="2463" y="11597"/>
                    <a:pt x="2445" y="11603"/>
                  </a:cubicBezTo>
                  <a:cubicBezTo>
                    <a:pt x="2415" y="11603"/>
                    <a:pt x="2403" y="11591"/>
                    <a:pt x="2403" y="11567"/>
                  </a:cubicBezTo>
                  <a:cubicBezTo>
                    <a:pt x="2397" y="11412"/>
                    <a:pt x="2326" y="11245"/>
                    <a:pt x="2451" y="11108"/>
                  </a:cubicBezTo>
                  <a:cubicBezTo>
                    <a:pt x="2385" y="11078"/>
                    <a:pt x="2332" y="11054"/>
                    <a:pt x="2278" y="11025"/>
                  </a:cubicBezTo>
                  <a:cubicBezTo>
                    <a:pt x="2254" y="11007"/>
                    <a:pt x="2212" y="10995"/>
                    <a:pt x="2236" y="10959"/>
                  </a:cubicBezTo>
                  <a:cubicBezTo>
                    <a:pt x="2266" y="10882"/>
                    <a:pt x="2236" y="10786"/>
                    <a:pt x="2332" y="10732"/>
                  </a:cubicBezTo>
                  <a:cubicBezTo>
                    <a:pt x="2403" y="10691"/>
                    <a:pt x="2403" y="10607"/>
                    <a:pt x="2391" y="10530"/>
                  </a:cubicBezTo>
                  <a:cubicBezTo>
                    <a:pt x="2302" y="10220"/>
                    <a:pt x="2302" y="9886"/>
                    <a:pt x="2194" y="9570"/>
                  </a:cubicBezTo>
                  <a:cubicBezTo>
                    <a:pt x="2159" y="9469"/>
                    <a:pt x="2147" y="9355"/>
                    <a:pt x="2159" y="9242"/>
                  </a:cubicBezTo>
                  <a:cubicBezTo>
                    <a:pt x="2188" y="9021"/>
                    <a:pt x="2188" y="8789"/>
                    <a:pt x="2182" y="8562"/>
                  </a:cubicBezTo>
                  <a:cubicBezTo>
                    <a:pt x="2177" y="8348"/>
                    <a:pt x="2194" y="8139"/>
                    <a:pt x="2224" y="7930"/>
                  </a:cubicBezTo>
                  <a:cubicBezTo>
                    <a:pt x="2278" y="7537"/>
                    <a:pt x="2343" y="7149"/>
                    <a:pt x="2397" y="6756"/>
                  </a:cubicBezTo>
                  <a:cubicBezTo>
                    <a:pt x="2451" y="6368"/>
                    <a:pt x="2475" y="5981"/>
                    <a:pt x="2516" y="5581"/>
                  </a:cubicBezTo>
                  <a:cubicBezTo>
                    <a:pt x="2600" y="4830"/>
                    <a:pt x="2665" y="4073"/>
                    <a:pt x="2785" y="3316"/>
                  </a:cubicBezTo>
                  <a:cubicBezTo>
                    <a:pt x="2844" y="2958"/>
                    <a:pt x="2952" y="2648"/>
                    <a:pt x="3226" y="2404"/>
                  </a:cubicBezTo>
                  <a:cubicBezTo>
                    <a:pt x="3381" y="2261"/>
                    <a:pt x="3440" y="2058"/>
                    <a:pt x="3446" y="1855"/>
                  </a:cubicBezTo>
                  <a:cubicBezTo>
                    <a:pt x="3458" y="1521"/>
                    <a:pt x="3464" y="1187"/>
                    <a:pt x="3476" y="842"/>
                  </a:cubicBezTo>
                  <a:cubicBezTo>
                    <a:pt x="3500" y="502"/>
                    <a:pt x="3327" y="359"/>
                    <a:pt x="3047" y="257"/>
                  </a:cubicBezTo>
                  <a:cubicBezTo>
                    <a:pt x="2940" y="216"/>
                    <a:pt x="2832" y="210"/>
                    <a:pt x="2725" y="257"/>
                  </a:cubicBezTo>
                  <a:cubicBezTo>
                    <a:pt x="2755" y="329"/>
                    <a:pt x="2850" y="359"/>
                    <a:pt x="2832" y="466"/>
                  </a:cubicBezTo>
                  <a:cubicBezTo>
                    <a:pt x="2731" y="406"/>
                    <a:pt x="2642" y="353"/>
                    <a:pt x="2552" y="305"/>
                  </a:cubicBezTo>
                  <a:cubicBezTo>
                    <a:pt x="2427" y="245"/>
                    <a:pt x="2302" y="180"/>
                    <a:pt x="2153" y="198"/>
                  </a:cubicBezTo>
                  <a:cubicBezTo>
                    <a:pt x="1938" y="216"/>
                    <a:pt x="1747" y="383"/>
                    <a:pt x="1706" y="585"/>
                  </a:cubicBezTo>
                  <a:cubicBezTo>
                    <a:pt x="1682" y="687"/>
                    <a:pt x="1688" y="716"/>
                    <a:pt x="1789" y="776"/>
                  </a:cubicBezTo>
                  <a:cubicBezTo>
                    <a:pt x="1837" y="806"/>
                    <a:pt x="1867" y="836"/>
                    <a:pt x="1861" y="889"/>
                  </a:cubicBezTo>
                  <a:close/>
                  <a:moveTo>
                    <a:pt x="2934" y="12247"/>
                  </a:moveTo>
                  <a:cubicBezTo>
                    <a:pt x="2743" y="12277"/>
                    <a:pt x="2606" y="12426"/>
                    <a:pt x="2457" y="12551"/>
                  </a:cubicBezTo>
                  <a:cubicBezTo>
                    <a:pt x="2415" y="12593"/>
                    <a:pt x="2451" y="12652"/>
                    <a:pt x="2504" y="12664"/>
                  </a:cubicBezTo>
                  <a:cubicBezTo>
                    <a:pt x="2612" y="12700"/>
                    <a:pt x="2719" y="12754"/>
                    <a:pt x="2838" y="12730"/>
                  </a:cubicBezTo>
                  <a:cubicBezTo>
                    <a:pt x="2880" y="12724"/>
                    <a:pt x="2916" y="12718"/>
                    <a:pt x="2952" y="12688"/>
                  </a:cubicBezTo>
                  <a:cubicBezTo>
                    <a:pt x="3059" y="12563"/>
                    <a:pt x="3196" y="12563"/>
                    <a:pt x="3333" y="12622"/>
                  </a:cubicBezTo>
                  <a:cubicBezTo>
                    <a:pt x="3399" y="12652"/>
                    <a:pt x="3464" y="12670"/>
                    <a:pt x="3524" y="12700"/>
                  </a:cubicBezTo>
                  <a:cubicBezTo>
                    <a:pt x="3601" y="12748"/>
                    <a:pt x="3697" y="12777"/>
                    <a:pt x="3792" y="12801"/>
                  </a:cubicBezTo>
                  <a:cubicBezTo>
                    <a:pt x="3858" y="12813"/>
                    <a:pt x="3983" y="12760"/>
                    <a:pt x="3989" y="12712"/>
                  </a:cubicBezTo>
                  <a:cubicBezTo>
                    <a:pt x="4001" y="12640"/>
                    <a:pt x="3953" y="12593"/>
                    <a:pt x="3894" y="12563"/>
                  </a:cubicBezTo>
                  <a:cubicBezTo>
                    <a:pt x="3858" y="12539"/>
                    <a:pt x="3822" y="12515"/>
                    <a:pt x="3780" y="12509"/>
                  </a:cubicBezTo>
                  <a:cubicBezTo>
                    <a:pt x="3673" y="12479"/>
                    <a:pt x="3566" y="12426"/>
                    <a:pt x="3464" y="12384"/>
                  </a:cubicBezTo>
                  <a:cubicBezTo>
                    <a:pt x="3291" y="12330"/>
                    <a:pt x="3130" y="12271"/>
                    <a:pt x="2934" y="12247"/>
                  </a:cubicBezTo>
                  <a:close/>
                  <a:moveTo>
                    <a:pt x="4770" y="12563"/>
                  </a:moveTo>
                  <a:cubicBezTo>
                    <a:pt x="4782" y="12599"/>
                    <a:pt x="4806" y="12593"/>
                    <a:pt x="4830" y="12599"/>
                  </a:cubicBezTo>
                  <a:cubicBezTo>
                    <a:pt x="4949" y="12646"/>
                    <a:pt x="5080" y="12676"/>
                    <a:pt x="5140" y="12807"/>
                  </a:cubicBezTo>
                  <a:cubicBezTo>
                    <a:pt x="5163" y="12867"/>
                    <a:pt x="5193" y="12891"/>
                    <a:pt x="5247" y="12903"/>
                  </a:cubicBezTo>
                  <a:cubicBezTo>
                    <a:pt x="5318" y="12920"/>
                    <a:pt x="5402" y="12938"/>
                    <a:pt x="5473" y="12950"/>
                  </a:cubicBezTo>
                  <a:cubicBezTo>
                    <a:pt x="5563" y="12962"/>
                    <a:pt x="5646" y="12938"/>
                    <a:pt x="5694" y="12843"/>
                  </a:cubicBezTo>
                  <a:cubicBezTo>
                    <a:pt x="5491" y="12712"/>
                    <a:pt x="4961" y="12545"/>
                    <a:pt x="4770" y="12563"/>
                  </a:cubicBezTo>
                  <a:close/>
                  <a:moveTo>
                    <a:pt x="3130" y="11824"/>
                  </a:moveTo>
                  <a:cubicBezTo>
                    <a:pt x="3178" y="11824"/>
                    <a:pt x="3226" y="11806"/>
                    <a:pt x="3238" y="11746"/>
                  </a:cubicBezTo>
                  <a:cubicBezTo>
                    <a:pt x="3256" y="11686"/>
                    <a:pt x="3250" y="11633"/>
                    <a:pt x="3196" y="11603"/>
                  </a:cubicBezTo>
                  <a:cubicBezTo>
                    <a:pt x="3113" y="11555"/>
                    <a:pt x="3023" y="11502"/>
                    <a:pt x="2928" y="11484"/>
                  </a:cubicBezTo>
                  <a:cubicBezTo>
                    <a:pt x="2868" y="11478"/>
                    <a:pt x="2808" y="11484"/>
                    <a:pt x="2761" y="11525"/>
                  </a:cubicBezTo>
                  <a:cubicBezTo>
                    <a:pt x="2725" y="11555"/>
                    <a:pt x="2665" y="11585"/>
                    <a:pt x="2671" y="11645"/>
                  </a:cubicBezTo>
                  <a:cubicBezTo>
                    <a:pt x="2683" y="11710"/>
                    <a:pt x="2743" y="11740"/>
                    <a:pt x="2791" y="11752"/>
                  </a:cubicBezTo>
                  <a:cubicBezTo>
                    <a:pt x="2904" y="11794"/>
                    <a:pt x="3017" y="11806"/>
                    <a:pt x="3130" y="11824"/>
                  </a:cubicBezTo>
                  <a:close/>
                  <a:moveTo>
                    <a:pt x="5026" y="12789"/>
                  </a:moveTo>
                  <a:cubicBezTo>
                    <a:pt x="4776" y="12581"/>
                    <a:pt x="4549" y="12575"/>
                    <a:pt x="4126" y="12694"/>
                  </a:cubicBezTo>
                  <a:cubicBezTo>
                    <a:pt x="4216" y="12754"/>
                    <a:pt x="4305" y="12777"/>
                    <a:pt x="4400" y="12748"/>
                  </a:cubicBezTo>
                  <a:cubicBezTo>
                    <a:pt x="4478" y="12724"/>
                    <a:pt x="4567" y="12700"/>
                    <a:pt x="4633" y="12736"/>
                  </a:cubicBezTo>
                  <a:cubicBezTo>
                    <a:pt x="4752" y="12801"/>
                    <a:pt x="4877" y="12801"/>
                    <a:pt x="5026" y="12789"/>
                  </a:cubicBezTo>
                  <a:close/>
                  <a:moveTo>
                    <a:pt x="3059" y="11269"/>
                  </a:moveTo>
                  <a:cubicBezTo>
                    <a:pt x="3083" y="11353"/>
                    <a:pt x="3047" y="11442"/>
                    <a:pt x="3130" y="11472"/>
                  </a:cubicBezTo>
                  <a:cubicBezTo>
                    <a:pt x="3196" y="11496"/>
                    <a:pt x="3262" y="11525"/>
                    <a:pt x="3321" y="11555"/>
                  </a:cubicBezTo>
                  <a:cubicBezTo>
                    <a:pt x="3357" y="11579"/>
                    <a:pt x="3470" y="11525"/>
                    <a:pt x="3476" y="11484"/>
                  </a:cubicBezTo>
                  <a:cubicBezTo>
                    <a:pt x="3494" y="11418"/>
                    <a:pt x="3440" y="11412"/>
                    <a:pt x="3405" y="11388"/>
                  </a:cubicBezTo>
                  <a:cubicBezTo>
                    <a:pt x="3309" y="11335"/>
                    <a:pt x="3202" y="11299"/>
                    <a:pt x="3059" y="11269"/>
                  </a:cubicBezTo>
                  <a:close/>
                  <a:moveTo>
                    <a:pt x="4293" y="12545"/>
                  </a:moveTo>
                  <a:cubicBezTo>
                    <a:pt x="4269" y="12545"/>
                    <a:pt x="4251" y="12539"/>
                    <a:pt x="4239" y="12539"/>
                  </a:cubicBezTo>
                  <a:cubicBezTo>
                    <a:pt x="4221" y="12539"/>
                    <a:pt x="4216" y="12551"/>
                    <a:pt x="4221" y="12569"/>
                  </a:cubicBezTo>
                  <a:cubicBezTo>
                    <a:pt x="4233" y="12581"/>
                    <a:pt x="4245" y="12593"/>
                    <a:pt x="4263" y="12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9" name="Google Shape;4469;p43"/>
            <p:cNvSpPr/>
            <p:nvPr/>
          </p:nvSpPr>
          <p:spPr>
            <a:xfrm>
              <a:off x="-3129988" y="1552020"/>
              <a:ext cx="1276839" cy="2701964"/>
            </a:xfrm>
            <a:custGeom>
              <a:avLst/>
              <a:gdLst/>
              <a:ahLst/>
              <a:cxnLst/>
              <a:rect l="l" t="t" r="r" b="b"/>
              <a:pathLst>
                <a:path w="5993" h="12682" extrusionOk="0">
                  <a:moveTo>
                    <a:pt x="1569" y="698"/>
                  </a:moveTo>
                  <a:cubicBezTo>
                    <a:pt x="1575" y="645"/>
                    <a:pt x="1545" y="615"/>
                    <a:pt x="1509" y="597"/>
                  </a:cubicBezTo>
                  <a:cubicBezTo>
                    <a:pt x="1414" y="531"/>
                    <a:pt x="1396" y="508"/>
                    <a:pt x="1425" y="400"/>
                  </a:cubicBezTo>
                  <a:cubicBezTo>
                    <a:pt x="1479" y="192"/>
                    <a:pt x="1658" y="37"/>
                    <a:pt x="1873" y="13"/>
                  </a:cubicBezTo>
                  <a:cubicBezTo>
                    <a:pt x="2022" y="1"/>
                    <a:pt x="2147" y="66"/>
                    <a:pt x="2278" y="126"/>
                  </a:cubicBezTo>
                  <a:cubicBezTo>
                    <a:pt x="2373" y="168"/>
                    <a:pt x="2457" y="227"/>
                    <a:pt x="2552" y="281"/>
                  </a:cubicBezTo>
                  <a:cubicBezTo>
                    <a:pt x="2576" y="180"/>
                    <a:pt x="2475" y="150"/>
                    <a:pt x="2445" y="72"/>
                  </a:cubicBezTo>
                  <a:cubicBezTo>
                    <a:pt x="2558" y="31"/>
                    <a:pt x="2672" y="37"/>
                    <a:pt x="2767" y="72"/>
                  </a:cubicBezTo>
                  <a:cubicBezTo>
                    <a:pt x="3053" y="180"/>
                    <a:pt x="3214" y="317"/>
                    <a:pt x="3202" y="663"/>
                  </a:cubicBezTo>
                  <a:cubicBezTo>
                    <a:pt x="3178" y="996"/>
                    <a:pt x="3178" y="1342"/>
                    <a:pt x="3172" y="1676"/>
                  </a:cubicBezTo>
                  <a:cubicBezTo>
                    <a:pt x="3166" y="1873"/>
                    <a:pt x="3107" y="2076"/>
                    <a:pt x="2946" y="2219"/>
                  </a:cubicBezTo>
                  <a:cubicBezTo>
                    <a:pt x="2672" y="2463"/>
                    <a:pt x="2570" y="2779"/>
                    <a:pt x="2511" y="3137"/>
                  </a:cubicBezTo>
                  <a:cubicBezTo>
                    <a:pt x="2391" y="3888"/>
                    <a:pt x="2326" y="4651"/>
                    <a:pt x="2242" y="5402"/>
                  </a:cubicBezTo>
                  <a:cubicBezTo>
                    <a:pt x="2195" y="5790"/>
                    <a:pt x="2171" y="6183"/>
                    <a:pt x="2123" y="6571"/>
                  </a:cubicBezTo>
                  <a:cubicBezTo>
                    <a:pt x="2069" y="6964"/>
                    <a:pt x="2010" y="7352"/>
                    <a:pt x="1950" y="7751"/>
                  </a:cubicBezTo>
                  <a:cubicBezTo>
                    <a:pt x="1920" y="7960"/>
                    <a:pt x="1896" y="8169"/>
                    <a:pt x="1902" y="8383"/>
                  </a:cubicBezTo>
                  <a:cubicBezTo>
                    <a:pt x="1914" y="8604"/>
                    <a:pt x="1914" y="8836"/>
                    <a:pt x="1879" y="9063"/>
                  </a:cubicBezTo>
                  <a:cubicBezTo>
                    <a:pt x="1867" y="9170"/>
                    <a:pt x="1879" y="9284"/>
                    <a:pt x="1920" y="9391"/>
                  </a:cubicBezTo>
                  <a:cubicBezTo>
                    <a:pt x="2022" y="9701"/>
                    <a:pt x="2022" y="10035"/>
                    <a:pt x="2111" y="10351"/>
                  </a:cubicBezTo>
                  <a:cubicBezTo>
                    <a:pt x="2135" y="10416"/>
                    <a:pt x="2129" y="10506"/>
                    <a:pt x="2051" y="10553"/>
                  </a:cubicBezTo>
                  <a:cubicBezTo>
                    <a:pt x="1956" y="10601"/>
                    <a:pt x="1992" y="10702"/>
                    <a:pt x="1956" y="10774"/>
                  </a:cubicBezTo>
                  <a:cubicBezTo>
                    <a:pt x="1938" y="10810"/>
                    <a:pt x="1980" y="10834"/>
                    <a:pt x="1998" y="10840"/>
                  </a:cubicBezTo>
                  <a:cubicBezTo>
                    <a:pt x="2051" y="10869"/>
                    <a:pt x="2105" y="10893"/>
                    <a:pt x="2171" y="10923"/>
                  </a:cubicBezTo>
                  <a:cubicBezTo>
                    <a:pt x="2046" y="11066"/>
                    <a:pt x="2117" y="11227"/>
                    <a:pt x="2129" y="11388"/>
                  </a:cubicBezTo>
                  <a:cubicBezTo>
                    <a:pt x="2129" y="11406"/>
                    <a:pt x="2135" y="11430"/>
                    <a:pt x="2165" y="11424"/>
                  </a:cubicBezTo>
                  <a:cubicBezTo>
                    <a:pt x="2189" y="11424"/>
                    <a:pt x="2206" y="11400"/>
                    <a:pt x="2201" y="11376"/>
                  </a:cubicBezTo>
                  <a:cubicBezTo>
                    <a:pt x="2177" y="11299"/>
                    <a:pt x="2177" y="11215"/>
                    <a:pt x="2177" y="11126"/>
                  </a:cubicBezTo>
                  <a:cubicBezTo>
                    <a:pt x="2177" y="11066"/>
                    <a:pt x="2171" y="10989"/>
                    <a:pt x="2248" y="10959"/>
                  </a:cubicBezTo>
                  <a:cubicBezTo>
                    <a:pt x="2379" y="10911"/>
                    <a:pt x="2505" y="10929"/>
                    <a:pt x="2564" y="11006"/>
                  </a:cubicBezTo>
                  <a:cubicBezTo>
                    <a:pt x="2618" y="11072"/>
                    <a:pt x="2594" y="11167"/>
                    <a:pt x="2522" y="11221"/>
                  </a:cubicBezTo>
                  <a:cubicBezTo>
                    <a:pt x="2367" y="11334"/>
                    <a:pt x="2367" y="11334"/>
                    <a:pt x="2296" y="11466"/>
                  </a:cubicBezTo>
                  <a:cubicBezTo>
                    <a:pt x="2284" y="11495"/>
                    <a:pt x="2290" y="11525"/>
                    <a:pt x="2308" y="11537"/>
                  </a:cubicBezTo>
                  <a:cubicBezTo>
                    <a:pt x="2397" y="11597"/>
                    <a:pt x="2463" y="11698"/>
                    <a:pt x="2594" y="11686"/>
                  </a:cubicBezTo>
                  <a:cubicBezTo>
                    <a:pt x="2660" y="11674"/>
                    <a:pt x="2707" y="11704"/>
                    <a:pt x="2767" y="11722"/>
                  </a:cubicBezTo>
                  <a:cubicBezTo>
                    <a:pt x="2964" y="11776"/>
                    <a:pt x="3089" y="11692"/>
                    <a:pt x="3113" y="11489"/>
                  </a:cubicBezTo>
                  <a:cubicBezTo>
                    <a:pt x="3202" y="11466"/>
                    <a:pt x="3303" y="11460"/>
                    <a:pt x="3351" y="11364"/>
                  </a:cubicBezTo>
                  <a:cubicBezTo>
                    <a:pt x="3363" y="11328"/>
                    <a:pt x="3387" y="11334"/>
                    <a:pt x="3417" y="11340"/>
                  </a:cubicBezTo>
                  <a:cubicBezTo>
                    <a:pt x="3441" y="11346"/>
                    <a:pt x="3453" y="11358"/>
                    <a:pt x="3470" y="11370"/>
                  </a:cubicBezTo>
                  <a:cubicBezTo>
                    <a:pt x="3757" y="11597"/>
                    <a:pt x="4084" y="11734"/>
                    <a:pt x="4406" y="11895"/>
                  </a:cubicBezTo>
                  <a:cubicBezTo>
                    <a:pt x="4502" y="11943"/>
                    <a:pt x="4615" y="11960"/>
                    <a:pt x="4722" y="11996"/>
                  </a:cubicBezTo>
                  <a:cubicBezTo>
                    <a:pt x="4997" y="12092"/>
                    <a:pt x="5265" y="12205"/>
                    <a:pt x="5545" y="12259"/>
                  </a:cubicBezTo>
                  <a:cubicBezTo>
                    <a:pt x="5706" y="12288"/>
                    <a:pt x="5843" y="12354"/>
                    <a:pt x="5992" y="12419"/>
                  </a:cubicBezTo>
                  <a:cubicBezTo>
                    <a:pt x="5861" y="12503"/>
                    <a:pt x="5843" y="12503"/>
                    <a:pt x="5742" y="12431"/>
                  </a:cubicBezTo>
                  <a:cubicBezTo>
                    <a:pt x="5688" y="12390"/>
                    <a:pt x="5635" y="12354"/>
                    <a:pt x="5575" y="12342"/>
                  </a:cubicBezTo>
                  <a:cubicBezTo>
                    <a:pt x="5420" y="12300"/>
                    <a:pt x="5265" y="12241"/>
                    <a:pt x="5110" y="12205"/>
                  </a:cubicBezTo>
                  <a:cubicBezTo>
                    <a:pt x="4931" y="12169"/>
                    <a:pt x="4770" y="12086"/>
                    <a:pt x="4591" y="12056"/>
                  </a:cubicBezTo>
                  <a:cubicBezTo>
                    <a:pt x="4406" y="12026"/>
                    <a:pt x="4245" y="11925"/>
                    <a:pt x="4067" y="11853"/>
                  </a:cubicBezTo>
                  <a:cubicBezTo>
                    <a:pt x="4037" y="11841"/>
                    <a:pt x="4007" y="11835"/>
                    <a:pt x="3983" y="11811"/>
                  </a:cubicBezTo>
                  <a:cubicBezTo>
                    <a:pt x="3834" y="11662"/>
                    <a:pt x="3631" y="11615"/>
                    <a:pt x="3453" y="11537"/>
                  </a:cubicBezTo>
                  <a:cubicBezTo>
                    <a:pt x="3393" y="11507"/>
                    <a:pt x="3321" y="11477"/>
                    <a:pt x="3274" y="11579"/>
                  </a:cubicBezTo>
                  <a:cubicBezTo>
                    <a:pt x="3369" y="11603"/>
                    <a:pt x="3476" y="11609"/>
                    <a:pt x="3566" y="11644"/>
                  </a:cubicBezTo>
                  <a:cubicBezTo>
                    <a:pt x="3667" y="11692"/>
                    <a:pt x="3769" y="11734"/>
                    <a:pt x="3864" y="11788"/>
                  </a:cubicBezTo>
                  <a:cubicBezTo>
                    <a:pt x="4108" y="11931"/>
                    <a:pt x="4371" y="12050"/>
                    <a:pt x="4639" y="12133"/>
                  </a:cubicBezTo>
                  <a:cubicBezTo>
                    <a:pt x="4937" y="12229"/>
                    <a:pt x="5235" y="12312"/>
                    <a:pt x="5533" y="12402"/>
                  </a:cubicBezTo>
                  <a:cubicBezTo>
                    <a:pt x="5569" y="12408"/>
                    <a:pt x="5599" y="12419"/>
                    <a:pt x="5635" y="12437"/>
                  </a:cubicBezTo>
                  <a:cubicBezTo>
                    <a:pt x="5694" y="12461"/>
                    <a:pt x="5712" y="12527"/>
                    <a:pt x="5724" y="12580"/>
                  </a:cubicBezTo>
                  <a:cubicBezTo>
                    <a:pt x="5736" y="12622"/>
                    <a:pt x="5682" y="12640"/>
                    <a:pt x="5635" y="12652"/>
                  </a:cubicBezTo>
                  <a:cubicBezTo>
                    <a:pt x="5587" y="12670"/>
                    <a:pt x="5527" y="12682"/>
                    <a:pt x="5486" y="12616"/>
                  </a:cubicBezTo>
                  <a:cubicBezTo>
                    <a:pt x="5426" y="12521"/>
                    <a:pt x="5336" y="12461"/>
                    <a:pt x="5229" y="12419"/>
                  </a:cubicBezTo>
                  <a:cubicBezTo>
                    <a:pt x="5003" y="12348"/>
                    <a:pt x="4782" y="12270"/>
                    <a:pt x="4550" y="12211"/>
                  </a:cubicBezTo>
                  <a:cubicBezTo>
                    <a:pt x="4377" y="12169"/>
                    <a:pt x="4186" y="12133"/>
                    <a:pt x="4037" y="12032"/>
                  </a:cubicBezTo>
                  <a:cubicBezTo>
                    <a:pt x="3929" y="11966"/>
                    <a:pt x="3828" y="11960"/>
                    <a:pt x="3721" y="11925"/>
                  </a:cubicBezTo>
                  <a:cubicBezTo>
                    <a:pt x="3560" y="11865"/>
                    <a:pt x="3393" y="11788"/>
                    <a:pt x="3214" y="11746"/>
                  </a:cubicBezTo>
                  <a:cubicBezTo>
                    <a:pt x="3154" y="11728"/>
                    <a:pt x="3101" y="11722"/>
                    <a:pt x="3053" y="11788"/>
                  </a:cubicBezTo>
                  <a:cubicBezTo>
                    <a:pt x="3280" y="11841"/>
                    <a:pt x="3482" y="11954"/>
                    <a:pt x="3685" y="12050"/>
                  </a:cubicBezTo>
                  <a:cubicBezTo>
                    <a:pt x="3894" y="12151"/>
                    <a:pt x="4114" y="12199"/>
                    <a:pt x="4323" y="12318"/>
                  </a:cubicBezTo>
                  <a:cubicBezTo>
                    <a:pt x="4257" y="12342"/>
                    <a:pt x="4186" y="12330"/>
                    <a:pt x="4114" y="12354"/>
                  </a:cubicBezTo>
                  <a:cubicBezTo>
                    <a:pt x="4073" y="12372"/>
                    <a:pt x="3995" y="12402"/>
                    <a:pt x="4013" y="12288"/>
                  </a:cubicBezTo>
                  <a:cubicBezTo>
                    <a:pt x="4013" y="12241"/>
                    <a:pt x="3918" y="12229"/>
                    <a:pt x="3894" y="12288"/>
                  </a:cubicBezTo>
                  <a:cubicBezTo>
                    <a:pt x="3858" y="12384"/>
                    <a:pt x="3804" y="12378"/>
                    <a:pt x="3721" y="12348"/>
                  </a:cubicBezTo>
                  <a:cubicBezTo>
                    <a:pt x="3542" y="12270"/>
                    <a:pt x="3357" y="12235"/>
                    <a:pt x="3184" y="12133"/>
                  </a:cubicBezTo>
                  <a:cubicBezTo>
                    <a:pt x="3071" y="12062"/>
                    <a:pt x="2940" y="12020"/>
                    <a:pt x="2815" y="11972"/>
                  </a:cubicBezTo>
                  <a:cubicBezTo>
                    <a:pt x="2683" y="11931"/>
                    <a:pt x="2558" y="11925"/>
                    <a:pt x="2439" y="12026"/>
                  </a:cubicBezTo>
                  <a:cubicBezTo>
                    <a:pt x="2308" y="12145"/>
                    <a:pt x="2147" y="12235"/>
                    <a:pt x="2046" y="12384"/>
                  </a:cubicBezTo>
                  <a:cubicBezTo>
                    <a:pt x="2010" y="12443"/>
                    <a:pt x="1956" y="12437"/>
                    <a:pt x="1902" y="12431"/>
                  </a:cubicBezTo>
                  <a:cubicBezTo>
                    <a:pt x="1622" y="12348"/>
                    <a:pt x="1360" y="12384"/>
                    <a:pt x="1104" y="12527"/>
                  </a:cubicBezTo>
                  <a:cubicBezTo>
                    <a:pt x="925" y="12622"/>
                    <a:pt x="734" y="12640"/>
                    <a:pt x="537" y="12652"/>
                  </a:cubicBezTo>
                  <a:cubicBezTo>
                    <a:pt x="328" y="12670"/>
                    <a:pt x="173" y="12533"/>
                    <a:pt x="102" y="12342"/>
                  </a:cubicBezTo>
                  <a:cubicBezTo>
                    <a:pt x="1" y="12086"/>
                    <a:pt x="24" y="11835"/>
                    <a:pt x="54" y="11579"/>
                  </a:cubicBezTo>
                  <a:cubicBezTo>
                    <a:pt x="60" y="11483"/>
                    <a:pt x="120" y="11430"/>
                    <a:pt x="221" y="11424"/>
                  </a:cubicBezTo>
                  <a:cubicBezTo>
                    <a:pt x="400" y="11400"/>
                    <a:pt x="579" y="11394"/>
                    <a:pt x="746" y="11334"/>
                  </a:cubicBezTo>
                  <a:cubicBezTo>
                    <a:pt x="776" y="11328"/>
                    <a:pt x="788" y="11346"/>
                    <a:pt x="799" y="11358"/>
                  </a:cubicBezTo>
                  <a:cubicBezTo>
                    <a:pt x="883" y="11388"/>
                    <a:pt x="943" y="11448"/>
                    <a:pt x="1014" y="11483"/>
                  </a:cubicBezTo>
                  <a:cubicBezTo>
                    <a:pt x="1068" y="11513"/>
                    <a:pt x="1127" y="11549"/>
                    <a:pt x="1181" y="11573"/>
                  </a:cubicBezTo>
                  <a:cubicBezTo>
                    <a:pt x="1294" y="11609"/>
                    <a:pt x="1396" y="11627"/>
                    <a:pt x="1485" y="11519"/>
                  </a:cubicBezTo>
                  <a:cubicBezTo>
                    <a:pt x="1515" y="11489"/>
                    <a:pt x="1551" y="11466"/>
                    <a:pt x="1580" y="11436"/>
                  </a:cubicBezTo>
                  <a:cubicBezTo>
                    <a:pt x="1640" y="11370"/>
                    <a:pt x="1700" y="11328"/>
                    <a:pt x="1801" y="11370"/>
                  </a:cubicBezTo>
                  <a:cubicBezTo>
                    <a:pt x="1813" y="11376"/>
                    <a:pt x="1843" y="11376"/>
                    <a:pt x="1861" y="11370"/>
                  </a:cubicBezTo>
                  <a:cubicBezTo>
                    <a:pt x="1890" y="11364"/>
                    <a:pt x="1902" y="11340"/>
                    <a:pt x="1890" y="11311"/>
                  </a:cubicBezTo>
                  <a:cubicBezTo>
                    <a:pt x="1849" y="11245"/>
                    <a:pt x="1747" y="11215"/>
                    <a:pt x="1688" y="11257"/>
                  </a:cubicBezTo>
                  <a:cubicBezTo>
                    <a:pt x="1634" y="11299"/>
                    <a:pt x="1575" y="11334"/>
                    <a:pt x="1533" y="11388"/>
                  </a:cubicBezTo>
                  <a:cubicBezTo>
                    <a:pt x="1402" y="11519"/>
                    <a:pt x="1306" y="11543"/>
                    <a:pt x="1151" y="11460"/>
                  </a:cubicBezTo>
                  <a:cubicBezTo>
                    <a:pt x="1086" y="11424"/>
                    <a:pt x="1026" y="11394"/>
                    <a:pt x="954" y="11364"/>
                  </a:cubicBezTo>
                  <a:cubicBezTo>
                    <a:pt x="895" y="11334"/>
                    <a:pt x="847" y="11287"/>
                    <a:pt x="835" y="11221"/>
                  </a:cubicBezTo>
                  <a:cubicBezTo>
                    <a:pt x="817" y="11096"/>
                    <a:pt x="740" y="11006"/>
                    <a:pt x="668" y="10911"/>
                  </a:cubicBezTo>
                  <a:cubicBezTo>
                    <a:pt x="644" y="10881"/>
                    <a:pt x="615" y="10840"/>
                    <a:pt x="591" y="10804"/>
                  </a:cubicBezTo>
                  <a:cubicBezTo>
                    <a:pt x="549" y="10732"/>
                    <a:pt x="519" y="10643"/>
                    <a:pt x="567" y="10565"/>
                  </a:cubicBezTo>
                  <a:cubicBezTo>
                    <a:pt x="656" y="10434"/>
                    <a:pt x="627" y="10273"/>
                    <a:pt x="615" y="10142"/>
                  </a:cubicBezTo>
                  <a:cubicBezTo>
                    <a:pt x="597" y="9975"/>
                    <a:pt x="609" y="9814"/>
                    <a:pt x="644" y="9659"/>
                  </a:cubicBezTo>
                  <a:cubicBezTo>
                    <a:pt x="740" y="9284"/>
                    <a:pt x="764" y="8914"/>
                    <a:pt x="770" y="8532"/>
                  </a:cubicBezTo>
                  <a:cubicBezTo>
                    <a:pt x="770" y="8151"/>
                    <a:pt x="794" y="7769"/>
                    <a:pt x="799" y="7394"/>
                  </a:cubicBezTo>
                  <a:cubicBezTo>
                    <a:pt x="805" y="7054"/>
                    <a:pt x="883" y="6720"/>
                    <a:pt x="907" y="6386"/>
                  </a:cubicBezTo>
                  <a:cubicBezTo>
                    <a:pt x="919" y="6159"/>
                    <a:pt x="949" y="5933"/>
                    <a:pt x="949" y="5706"/>
                  </a:cubicBezTo>
                  <a:cubicBezTo>
                    <a:pt x="949" y="5462"/>
                    <a:pt x="972" y="5206"/>
                    <a:pt x="1032" y="4967"/>
                  </a:cubicBezTo>
                  <a:cubicBezTo>
                    <a:pt x="1056" y="4872"/>
                    <a:pt x="1056" y="4770"/>
                    <a:pt x="1062" y="4669"/>
                  </a:cubicBezTo>
                  <a:cubicBezTo>
                    <a:pt x="1086" y="4448"/>
                    <a:pt x="1121" y="4234"/>
                    <a:pt x="1145" y="4013"/>
                  </a:cubicBezTo>
                  <a:cubicBezTo>
                    <a:pt x="1163" y="3787"/>
                    <a:pt x="1181" y="3554"/>
                    <a:pt x="1223" y="3322"/>
                  </a:cubicBezTo>
                  <a:cubicBezTo>
                    <a:pt x="1253" y="3167"/>
                    <a:pt x="1235" y="2994"/>
                    <a:pt x="1270" y="2839"/>
                  </a:cubicBezTo>
                  <a:cubicBezTo>
                    <a:pt x="1336" y="2582"/>
                    <a:pt x="1282" y="2338"/>
                    <a:pt x="1235" y="2087"/>
                  </a:cubicBezTo>
                  <a:cubicBezTo>
                    <a:pt x="1223" y="2034"/>
                    <a:pt x="1205" y="1980"/>
                    <a:pt x="1175" y="1944"/>
                  </a:cubicBezTo>
                  <a:cubicBezTo>
                    <a:pt x="996" y="1748"/>
                    <a:pt x="1032" y="1527"/>
                    <a:pt x="1092" y="1300"/>
                  </a:cubicBezTo>
                  <a:cubicBezTo>
                    <a:pt x="1121" y="1199"/>
                    <a:pt x="1157" y="1092"/>
                    <a:pt x="1205" y="990"/>
                  </a:cubicBezTo>
                  <a:cubicBezTo>
                    <a:pt x="1259" y="812"/>
                    <a:pt x="1360" y="686"/>
                    <a:pt x="1569" y="698"/>
                  </a:cubicBezTo>
                  <a:close/>
                  <a:moveTo>
                    <a:pt x="2725" y="1748"/>
                  </a:moveTo>
                  <a:cubicBezTo>
                    <a:pt x="2910" y="1605"/>
                    <a:pt x="2946" y="1384"/>
                    <a:pt x="2821" y="1223"/>
                  </a:cubicBezTo>
                  <a:cubicBezTo>
                    <a:pt x="2785" y="1169"/>
                    <a:pt x="2749" y="1140"/>
                    <a:pt x="2677" y="1169"/>
                  </a:cubicBezTo>
                  <a:cubicBezTo>
                    <a:pt x="2695" y="1360"/>
                    <a:pt x="2731" y="1557"/>
                    <a:pt x="2725" y="1748"/>
                  </a:cubicBezTo>
                  <a:close/>
                  <a:moveTo>
                    <a:pt x="1485" y="10625"/>
                  </a:moveTo>
                  <a:cubicBezTo>
                    <a:pt x="1425" y="10440"/>
                    <a:pt x="1396" y="10261"/>
                    <a:pt x="1318" y="10088"/>
                  </a:cubicBezTo>
                  <a:cubicBezTo>
                    <a:pt x="1229" y="9898"/>
                    <a:pt x="1241" y="9707"/>
                    <a:pt x="1270" y="9504"/>
                  </a:cubicBezTo>
                  <a:cubicBezTo>
                    <a:pt x="1318" y="9260"/>
                    <a:pt x="1354" y="9009"/>
                    <a:pt x="1425" y="8771"/>
                  </a:cubicBezTo>
                  <a:cubicBezTo>
                    <a:pt x="1503" y="8544"/>
                    <a:pt x="1527" y="8312"/>
                    <a:pt x="1551" y="8085"/>
                  </a:cubicBezTo>
                  <a:cubicBezTo>
                    <a:pt x="1575" y="7906"/>
                    <a:pt x="1604" y="7733"/>
                    <a:pt x="1652" y="7555"/>
                  </a:cubicBezTo>
                  <a:cubicBezTo>
                    <a:pt x="1688" y="7394"/>
                    <a:pt x="1700" y="7227"/>
                    <a:pt x="1730" y="7066"/>
                  </a:cubicBezTo>
                  <a:cubicBezTo>
                    <a:pt x="1765" y="6899"/>
                    <a:pt x="1730" y="6720"/>
                    <a:pt x="1771" y="6559"/>
                  </a:cubicBezTo>
                  <a:cubicBezTo>
                    <a:pt x="1819" y="6303"/>
                    <a:pt x="1819" y="6040"/>
                    <a:pt x="1819" y="5790"/>
                  </a:cubicBezTo>
                  <a:cubicBezTo>
                    <a:pt x="1819" y="5617"/>
                    <a:pt x="1801" y="5450"/>
                    <a:pt x="1813" y="5283"/>
                  </a:cubicBezTo>
                  <a:cubicBezTo>
                    <a:pt x="1849" y="4794"/>
                    <a:pt x="1867" y="4311"/>
                    <a:pt x="1801" y="3828"/>
                  </a:cubicBezTo>
                  <a:cubicBezTo>
                    <a:pt x="1783" y="3715"/>
                    <a:pt x="1771" y="3596"/>
                    <a:pt x="1795" y="3477"/>
                  </a:cubicBezTo>
                  <a:cubicBezTo>
                    <a:pt x="1807" y="3393"/>
                    <a:pt x="1741" y="3328"/>
                    <a:pt x="1747" y="3244"/>
                  </a:cubicBezTo>
                  <a:cubicBezTo>
                    <a:pt x="1771" y="2934"/>
                    <a:pt x="1765" y="2630"/>
                    <a:pt x="1741" y="2314"/>
                  </a:cubicBezTo>
                  <a:cubicBezTo>
                    <a:pt x="1735" y="2171"/>
                    <a:pt x="1765" y="2034"/>
                    <a:pt x="1855" y="1915"/>
                  </a:cubicBezTo>
                  <a:cubicBezTo>
                    <a:pt x="1986" y="1742"/>
                    <a:pt x="2016" y="1533"/>
                    <a:pt x="2046" y="1330"/>
                  </a:cubicBezTo>
                  <a:cubicBezTo>
                    <a:pt x="2075" y="1151"/>
                    <a:pt x="2046" y="1122"/>
                    <a:pt x="1873" y="1062"/>
                  </a:cubicBezTo>
                  <a:cubicBezTo>
                    <a:pt x="1861" y="1056"/>
                    <a:pt x="1843" y="1056"/>
                    <a:pt x="1831" y="1062"/>
                  </a:cubicBezTo>
                  <a:cubicBezTo>
                    <a:pt x="1879" y="1306"/>
                    <a:pt x="1831" y="1539"/>
                    <a:pt x="1712" y="1748"/>
                  </a:cubicBezTo>
                  <a:cubicBezTo>
                    <a:pt x="1563" y="2010"/>
                    <a:pt x="1503" y="2284"/>
                    <a:pt x="1503" y="2582"/>
                  </a:cubicBezTo>
                  <a:cubicBezTo>
                    <a:pt x="1503" y="2755"/>
                    <a:pt x="1503" y="2934"/>
                    <a:pt x="1485" y="3107"/>
                  </a:cubicBezTo>
                  <a:cubicBezTo>
                    <a:pt x="1396" y="3840"/>
                    <a:pt x="1378" y="4580"/>
                    <a:pt x="1348" y="5319"/>
                  </a:cubicBezTo>
                  <a:cubicBezTo>
                    <a:pt x="1330" y="5730"/>
                    <a:pt x="1300" y="6136"/>
                    <a:pt x="1264" y="6547"/>
                  </a:cubicBezTo>
                  <a:cubicBezTo>
                    <a:pt x="1241" y="6774"/>
                    <a:pt x="1217" y="7000"/>
                    <a:pt x="1217" y="7227"/>
                  </a:cubicBezTo>
                  <a:cubicBezTo>
                    <a:pt x="1229" y="7906"/>
                    <a:pt x="1259" y="8592"/>
                    <a:pt x="1145" y="9266"/>
                  </a:cubicBezTo>
                  <a:cubicBezTo>
                    <a:pt x="1080" y="9707"/>
                    <a:pt x="1145" y="10118"/>
                    <a:pt x="1300" y="10530"/>
                  </a:cubicBezTo>
                  <a:cubicBezTo>
                    <a:pt x="1354" y="10667"/>
                    <a:pt x="1336" y="10786"/>
                    <a:pt x="1264" y="10917"/>
                  </a:cubicBezTo>
                  <a:cubicBezTo>
                    <a:pt x="1247" y="10935"/>
                    <a:pt x="1211" y="10953"/>
                    <a:pt x="1229" y="10989"/>
                  </a:cubicBezTo>
                  <a:cubicBezTo>
                    <a:pt x="1348" y="10929"/>
                    <a:pt x="1467" y="10840"/>
                    <a:pt x="1473" y="10768"/>
                  </a:cubicBezTo>
                  <a:cubicBezTo>
                    <a:pt x="1479" y="10667"/>
                    <a:pt x="1539" y="10649"/>
                    <a:pt x="1616" y="10625"/>
                  </a:cubicBezTo>
                  <a:lnTo>
                    <a:pt x="1706" y="10601"/>
                  </a:lnTo>
                  <a:cubicBezTo>
                    <a:pt x="1735" y="10589"/>
                    <a:pt x="1783" y="10571"/>
                    <a:pt x="1765" y="10530"/>
                  </a:cubicBezTo>
                  <a:cubicBezTo>
                    <a:pt x="1747" y="10482"/>
                    <a:pt x="1706" y="10488"/>
                    <a:pt x="1664" y="10488"/>
                  </a:cubicBezTo>
                  <a:cubicBezTo>
                    <a:pt x="1604" y="10524"/>
                    <a:pt x="1557" y="10583"/>
                    <a:pt x="1485" y="10625"/>
                  </a:cubicBezTo>
                  <a:close/>
                  <a:moveTo>
                    <a:pt x="1592" y="12205"/>
                  </a:moveTo>
                  <a:cubicBezTo>
                    <a:pt x="1712" y="12163"/>
                    <a:pt x="1801" y="12109"/>
                    <a:pt x="1783" y="11931"/>
                  </a:cubicBezTo>
                  <a:cubicBezTo>
                    <a:pt x="1712" y="12038"/>
                    <a:pt x="1652" y="12121"/>
                    <a:pt x="1592" y="12205"/>
                  </a:cubicBezTo>
                  <a:close/>
                  <a:moveTo>
                    <a:pt x="1682" y="11722"/>
                  </a:moveTo>
                  <a:cubicBezTo>
                    <a:pt x="1712" y="11704"/>
                    <a:pt x="1747" y="11698"/>
                    <a:pt x="1777" y="11686"/>
                  </a:cubicBezTo>
                  <a:cubicBezTo>
                    <a:pt x="1801" y="11674"/>
                    <a:pt x="1813" y="11668"/>
                    <a:pt x="1807" y="11638"/>
                  </a:cubicBezTo>
                  <a:cubicBezTo>
                    <a:pt x="1807" y="11633"/>
                    <a:pt x="1801" y="11615"/>
                    <a:pt x="1783" y="11615"/>
                  </a:cubicBezTo>
                  <a:cubicBezTo>
                    <a:pt x="1765" y="11609"/>
                    <a:pt x="1741" y="11615"/>
                    <a:pt x="1735" y="11638"/>
                  </a:cubicBezTo>
                  <a:cubicBezTo>
                    <a:pt x="1718" y="11668"/>
                    <a:pt x="1694" y="11692"/>
                    <a:pt x="1682" y="11722"/>
                  </a:cubicBezTo>
                  <a:close/>
                </a:path>
              </a:pathLst>
            </a:custGeom>
            <a:solidFill>
              <a:srgbClr val="92D9F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0" name="Google Shape;4470;p43"/>
            <p:cNvSpPr/>
            <p:nvPr/>
          </p:nvSpPr>
          <p:spPr>
            <a:xfrm>
              <a:off x="-2680227" y="4120405"/>
              <a:ext cx="339184" cy="122294"/>
            </a:xfrm>
            <a:custGeom>
              <a:avLst/>
              <a:gdLst/>
              <a:ahLst/>
              <a:cxnLst/>
              <a:rect l="l" t="t" r="r" b="b"/>
              <a:pathLst>
                <a:path w="1592" h="574" extrusionOk="0">
                  <a:moveTo>
                    <a:pt x="531" y="1"/>
                  </a:moveTo>
                  <a:cubicBezTo>
                    <a:pt x="727" y="31"/>
                    <a:pt x="888" y="84"/>
                    <a:pt x="1055" y="144"/>
                  </a:cubicBezTo>
                  <a:cubicBezTo>
                    <a:pt x="1163" y="180"/>
                    <a:pt x="1264" y="233"/>
                    <a:pt x="1371" y="269"/>
                  </a:cubicBezTo>
                  <a:cubicBezTo>
                    <a:pt x="1413" y="281"/>
                    <a:pt x="1449" y="305"/>
                    <a:pt x="1485" y="323"/>
                  </a:cubicBezTo>
                  <a:cubicBezTo>
                    <a:pt x="1544" y="353"/>
                    <a:pt x="1592" y="400"/>
                    <a:pt x="1580" y="472"/>
                  </a:cubicBezTo>
                  <a:cubicBezTo>
                    <a:pt x="1574" y="519"/>
                    <a:pt x="1449" y="573"/>
                    <a:pt x="1383" y="561"/>
                  </a:cubicBezTo>
                  <a:cubicBezTo>
                    <a:pt x="1294" y="537"/>
                    <a:pt x="1204" y="502"/>
                    <a:pt x="1115" y="460"/>
                  </a:cubicBezTo>
                  <a:cubicBezTo>
                    <a:pt x="1055" y="430"/>
                    <a:pt x="984" y="412"/>
                    <a:pt x="924" y="382"/>
                  </a:cubicBezTo>
                  <a:cubicBezTo>
                    <a:pt x="787" y="311"/>
                    <a:pt x="650" y="323"/>
                    <a:pt x="537" y="448"/>
                  </a:cubicBezTo>
                  <a:cubicBezTo>
                    <a:pt x="507" y="484"/>
                    <a:pt x="471" y="484"/>
                    <a:pt x="429" y="490"/>
                  </a:cubicBezTo>
                  <a:cubicBezTo>
                    <a:pt x="310" y="514"/>
                    <a:pt x="197" y="454"/>
                    <a:pt x="90" y="424"/>
                  </a:cubicBezTo>
                  <a:cubicBezTo>
                    <a:pt x="48" y="412"/>
                    <a:pt x="0" y="353"/>
                    <a:pt x="48" y="311"/>
                  </a:cubicBezTo>
                  <a:cubicBezTo>
                    <a:pt x="203" y="174"/>
                    <a:pt x="340" y="25"/>
                    <a:pt x="531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1" name="Google Shape;4471;p43"/>
            <p:cNvSpPr/>
            <p:nvPr/>
          </p:nvSpPr>
          <p:spPr>
            <a:xfrm>
              <a:off x="-2176137" y="4183896"/>
              <a:ext cx="197289" cy="89270"/>
            </a:xfrm>
            <a:custGeom>
              <a:avLst/>
              <a:gdLst/>
              <a:ahLst/>
              <a:cxnLst/>
              <a:rect l="l" t="t" r="r" b="b"/>
              <a:pathLst>
                <a:path w="926" h="419" extrusionOk="0">
                  <a:moveTo>
                    <a:pt x="1" y="19"/>
                  </a:moveTo>
                  <a:cubicBezTo>
                    <a:pt x="192" y="1"/>
                    <a:pt x="722" y="168"/>
                    <a:pt x="925" y="299"/>
                  </a:cubicBezTo>
                  <a:cubicBezTo>
                    <a:pt x="877" y="394"/>
                    <a:pt x="794" y="418"/>
                    <a:pt x="704" y="406"/>
                  </a:cubicBezTo>
                  <a:cubicBezTo>
                    <a:pt x="633" y="394"/>
                    <a:pt x="549" y="376"/>
                    <a:pt x="478" y="359"/>
                  </a:cubicBezTo>
                  <a:cubicBezTo>
                    <a:pt x="424" y="347"/>
                    <a:pt x="394" y="323"/>
                    <a:pt x="371" y="263"/>
                  </a:cubicBezTo>
                  <a:cubicBezTo>
                    <a:pt x="317" y="138"/>
                    <a:pt x="180" y="108"/>
                    <a:pt x="61" y="55"/>
                  </a:cubicBezTo>
                  <a:cubicBezTo>
                    <a:pt x="37" y="49"/>
                    <a:pt x="13" y="55"/>
                    <a:pt x="1" y="1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2" name="Google Shape;4472;p43"/>
            <p:cNvSpPr/>
            <p:nvPr/>
          </p:nvSpPr>
          <p:spPr>
            <a:xfrm>
              <a:off x="-2625684" y="3956565"/>
              <a:ext cx="125916" cy="73930"/>
            </a:xfrm>
            <a:custGeom>
              <a:avLst/>
              <a:gdLst/>
              <a:ahLst/>
              <a:cxnLst/>
              <a:rect l="l" t="t" r="r" b="b"/>
              <a:pathLst>
                <a:path w="591" h="347" extrusionOk="0">
                  <a:moveTo>
                    <a:pt x="471" y="347"/>
                  </a:moveTo>
                  <a:cubicBezTo>
                    <a:pt x="358" y="323"/>
                    <a:pt x="239" y="305"/>
                    <a:pt x="126" y="275"/>
                  </a:cubicBezTo>
                  <a:cubicBezTo>
                    <a:pt x="72" y="263"/>
                    <a:pt x="12" y="233"/>
                    <a:pt x="6" y="168"/>
                  </a:cubicBezTo>
                  <a:cubicBezTo>
                    <a:pt x="0" y="108"/>
                    <a:pt x="60" y="78"/>
                    <a:pt x="96" y="48"/>
                  </a:cubicBezTo>
                  <a:cubicBezTo>
                    <a:pt x="149" y="7"/>
                    <a:pt x="203" y="1"/>
                    <a:pt x="257" y="7"/>
                  </a:cubicBezTo>
                  <a:cubicBezTo>
                    <a:pt x="358" y="25"/>
                    <a:pt x="448" y="84"/>
                    <a:pt x="525" y="126"/>
                  </a:cubicBezTo>
                  <a:cubicBezTo>
                    <a:pt x="579" y="156"/>
                    <a:pt x="591" y="209"/>
                    <a:pt x="573" y="269"/>
                  </a:cubicBezTo>
                  <a:cubicBezTo>
                    <a:pt x="567" y="329"/>
                    <a:pt x="519" y="347"/>
                    <a:pt x="471" y="34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3" name="Google Shape;4473;p43"/>
            <p:cNvSpPr/>
            <p:nvPr/>
          </p:nvSpPr>
          <p:spPr>
            <a:xfrm>
              <a:off x="-2314410" y="4190287"/>
              <a:ext cx="193241" cy="47298"/>
            </a:xfrm>
            <a:custGeom>
              <a:avLst/>
              <a:gdLst/>
              <a:ahLst/>
              <a:cxnLst/>
              <a:rect l="l" t="t" r="r" b="b"/>
              <a:pathLst>
                <a:path w="907" h="222" extrusionOk="0">
                  <a:moveTo>
                    <a:pt x="906" y="215"/>
                  </a:moveTo>
                  <a:cubicBezTo>
                    <a:pt x="757" y="221"/>
                    <a:pt x="632" y="221"/>
                    <a:pt x="507" y="168"/>
                  </a:cubicBezTo>
                  <a:cubicBezTo>
                    <a:pt x="435" y="126"/>
                    <a:pt x="352" y="150"/>
                    <a:pt x="274" y="174"/>
                  </a:cubicBezTo>
                  <a:cubicBezTo>
                    <a:pt x="179" y="203"/>
                    <a:pt x="96" y="180"/>
                    <a:pt x="0" y="120"/>
                  </a:cubicBezTo>
                  <a:cubicBezTo>
                    <a:pt x="423" y="1"/>
                    <a:pt x="656" y="7"/>
                    <a:pt x="906" y="21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4" name="Google Shape;4474;p43"/>
            <p:cNvSpPr/>
            <p:nvPr/>
          </p:nvSpPr>
          <p:spPr>
            <a:xfrm>
              <a:off x="-2541954" y="3912250"/>
              <a:ext cx="95662" cy="66260"/>
            </a:xfrm>
            <a:custGeom>
              <a:avLst/>
              <a:gdLst/>
              <a:ahLst/>
              <a:cxnLst/>
              <a:rect l="l" t="t" r="r" b="b"/>
              <a:pathLst>
                <a:path w="449" h="311" extrusionOk="0">
                  <a:moveTo>
                    <a:pt x="7" y="0"/>
                  </a:moveTo>
                  <a:cubicBezTo>
                    <a:pt x="144" y="30"/>
                    <a:pt x="245" y="72"/>
                    <a:pt x="353" y="119"/>
                  </a:cubicBezTo>
                  <a:cubicBezTo>
                    <a:pt x="388" y="143"/>
                    <a:pt x="448" y="149"/>
                    <a:pt x="424" y="221"/>
                  </a:cubicBezTo>
                  <a:cubicBezTo>
                    <a:pt x="418" y="256"/>
                    <a:pt x="305" y="310"/>
                    <a:pt x="269" y="286"/>
                  </a:cubicBezTo>
                  <a:cubicBezTo>
                    <a:pt x="204" y="250"/>
                    <a:pt x="144" y="227"/>
                    <a:pt x="78" y="203"/>
                  </a:cubicBezTo>
                  <a:cubicBezTo>
                    <a:pt x="1" y="173"/>
                    <a:pt x="31" y="84"/>
                    <a:pt x="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5" name="Google Shape;4475;p43"/>
            <p:cNvSpPr/>
            <p:nvPr/>
          </p:nvSpPr>
          <p:spPr>
            <a:xfrm>
              <a:off x="-2295448" y="4182617"/>
              <a:ext cx="17897" cy="12996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84" y="7"/>
                  </a:moveTo>
                  <a:cubicBezTo>
                    <a:pt x="66" y="25"/>
                    <a:pt x="60" y="37"/>
                    <a:pt x="42" y="43"/>
                  </a:cubicBezTo>
                  <a:cubicBezTo>
                    <a:pt x="30" y="61"/>
                    <a:pt x="12" y="55"/>
                    <a:pt x="7" y="37"/>
                  </a:cubicBezTo>
                  <a:cubicBezTo>
                    <a:pt x="1" y="25"/>
                    <a:pt x="7" y="7"/>
                    <a:pt x="18" y="7"/>
                  </a:cubicBezTo>
                  <a:cubicBezTo>
                    <a:pt x="42" y="1"/>
                    <a:pt x="60" y="1"/>
                    <a:pt x="84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6" name="Google Shape;4476;p43"/>
            <p:cNvSpPr/>
            <p:nvPr/>
          </p:nvSpPr>
          <p:spPr>
            <a:xfrm>
              <a:off x="-2897544" y="1781907"/>
              <a:ext cx="212416" cy="2116488"/>
            </a:xfrm>
            <a:custGeom>
              <a:avLst/>
              <a:gdLst/>
              <a:ahLst/>
              <a:cxnLst/>
              <a:rect l="l" t="t" r="r" b="b"/>
              <a:pathLst>
                <a:path w="997" h="9934" extrusionOk="0">
                  <a:moveTo>
                    <a:pt x="394" y="9546"/>
                  </a:moveTo>
                  <a:cubicBezTo>
                    <a:pt x="466" y="9492"/>
                    <a:pt x="513" y="9433"/>
                    <a:pt x="591" y="9433"/>
                  </a:cubicBezTo>
                  <a:cubicBezTo>
                    <a:pt x="627" y="9433"/>
                    <a:pt x="674" y="9427"/>
                    <a:pt x="686" y="9468"/>
                  </a:cubicBezTo>
                  <a:cubicBezTo>
                    <a:pt x="704" y="9516"/>
                    <a:pt x="656" y="9534"/>
                    <a:pt x="627" y="9546"/>
                  </a:cubicBezTo>
                  <a:cubicBezTo>
                    <a:pt x="597" y="9558"/>
                    <a:pt x="567" y="9558"/>
                    <a:pt x="537" y="9570"/>
                  </a:cubicBezTo>
                  <a:cubicBezTo>
                    <a:pt x="466" y="9594"/>
                    <a:pt x="406" y="9617"/>
                    <a:pt x="394" y="9713"/>
                  </a:cubicBezTo>
                  <a:cubicBezTo>
                    <a:pt x="388" y="9784"/>
                    <a:pt x="275" y="9874"/>
                    <a:pt x="150" y="9933"/>
                  </a:cubicBezTo>
                  <a:cubicBezTo>
                    <a:pt x="138" y="9898"/>
                    <a:pt x="173" y="9874"/>
                    <a:pt x="185" y="9862"/>
                  </a:cubicBezTo>
                  <a:cubicBezTo>
                    <a:pt x="263" y="9731"/>
                    <a:pt x="275" y="9612"/>
                    <a:pt x="227" y="9474"/>
                  </a:cubicBezTo>
                  <a:cubicBezTo>
                    <a:pt x="78" y="9069"/>
                    <a:pt x="1" y="8652"/>
                    <a:pt x="66" y="8210"/>
                  </a:cubicBezTo>
                  <a:cubicBezTo>
                    <a:pt x="179" y="7537"/>
                    <a:pt x="150" y="6857"/>
                    <a:pt x="144" y="6171"/>
                  </a:cubicBezTo>
                  <a:cubicBezTo>
                    <a:pt x="144" y="5939"/>
                    <a:pt x="168" y="5718"/>
                    <a:pt x="185" y="5492"/>
                  </a:cubicBezTo>
                  <a:cubicBezTo>
                    <a:pt x="227" y="5080"/>
                    <a:pt x="257" y="4675"/>
                    <a:pt x="269" y="4264"/>
                  </a:cubicBezTo>
                  <a:cubicBezTo>
                    <a:pt x="299" y="3524"/>
                    <a:pt x="323" y="2785"/>
                    <a:pt x="412" y="2052"/>
                  </a:cubicBezTo>
                  <a:cubicBezTo>
                    <a:pt x="436" y="1879"/>
                    <a:pt x="424" y="1700"/>
                    <a:pt x="424" y="1527"/>
                  </a:cubicBezTo>
                  <a:cubicBezTo>
                    <a:pt x="424" y="1229"/>
                    <a:pt x="484" y="955"/>
                    <a:pt x="633" y="692"/>
                  </a:cubicBezTo>
                  <a:cubicBezTo>
                    <a:pt x="752" y="484"/>
                    <a:pt x="805" y="251"/>
                    <a:pt x="752" y="7"/>
                  </a:cubicBezTo>
                  <a:cubicBezTo>
                    <a:pt x="770" y="1"/>
                    <a:pt x="782" y="1"/>
                    <a:pt x="799" y="7"/>
                  </a:cubicBezTo>
                  <a:cubicBezTo>
                    <a:pt x="972" y="61"/>
                    <a:pt x="996" y="96"/>
                    <a:pt x="972" y="275"/>
                  </a:cubicBezTo>
                  <a:cubicBezTo>
                    <a:pt x="937" y="478"/>
                    <a:pt x="901" y="687"/>
                    <a:pt x="776" y="859"/>
                  </a:cubicBezTo>
                  <a:cubicBezTo>
                    <a:pt x="686" y="979"/>
                    <a:pt x="650" y="1116"/>
                    <a:pt x="662" y="1259"/>
                  </a:cubicBezTo>
                  <a:cubicBezTo>
                    <a:pt x="686" y="1575"/>
                    <a:pt x="692" y="1879"/>
                    <a:pt x="674" y="2189"/>
                  </a:cubicBezTo>
                  <a:cubicBezTo>
                    <a:pt x="662" y="2272"/>
                    <a:pt x="734" y="2338"/>
                    <a:pt x="716" y="2421"/>
                  </a:cubicBezTo>
                  <a:cubicBezTo>
                    <a:pt x="692" y="2541"/>
                    <a:pt x="710" y="2654"/>
                    <a:pt x="722" y="2773"/>
                  </a:cubicBezTo>
                  <a:cubicBezTo>
                    <a:pt x="788" y="3256"/>
                    <a:pt x="776" y="3739"/>
                    <a:pt x="740" y="4228"/>
                  </a:cubicBezTo>
                  <a:cubicBezTo>
                    <a:pt x="722" y="4395"/>
                    <a:pt x="746" y="4562"/>
                    <a:pt x="746" y="4735"/>
                  </a:cubicBezTo>
                  <a:cubicBezTo>
                    <a:pt x="740" y="4991"/>
                    <a:pt x="746" y="5247"/>
                    <a:pt x="692" y="5498"/>
                  </a:cubicBezTo>
                  <a:cubicBezTo>
                    <a:pt x="656" y="5665"/>
                    <a:pt x="686" y="5838"/>
                    <a:pt x="656" y="6005"/>
                  </a:cubicBezTo>
                  <a:cubicBezTo>
                    <a:pt x="627" y="6171"/>
                    <a:pt x="609" y="6332"/>
                    <a:pt x="573" y="6499"/>
                  </a:cubicBezTo>
                  <a:cubicBezTo>
                    <a:pt x="531" y="6672"/>
                    <a:pt x="501" y="6851"/>
                    <a:pt x="478" y="7030"/>
                  </a:cubicBezTo>
                  <a:cubicBezTo>
                    <a:pt x="448" y="7257"/>
                    <a:pt x="424" y="7489"/>
                    <a:pt x="352" y="7716"/>
                  </a:cubicBezTo>
                  <a:cubicBezTo>
                    <a:pt x="275" y="7954"/>
                    <a:pt x="233" y="8199"/>
                    <a:pt x="191" y="8449"/>
                  </a:cubicBezTo>
                  <a:cubicBezTo>
                    <a:pt x="156" y="8652"/>
                    <a:pt x="150" y="8848"/>
                    <a:pt x="239" y="9033"/>
                  </a:cubicBezTo>
                  <a:cubicBezTo>
                    <a:pt x="305" y="9182"/>
                    <a:pt x="334" y="9367"/>
                    <a:pt x="394" y="9546"/>
                  </a:cubicBezTo>
                  <a:close/>
                  <a:moveTo>
                    <a:pt x="317" y="6839"/>
                  </a:moveTo>
                  <a:cubicBezTo>
                    <a:pt x="406" y="6440"/>
                    <a:pt x="442" y="6046"/>
                    <a:pt x="484" y="5647"/>
                  </a:cubicBezTo>
                  <a:cubicBezTo>
                    <a:pt x="513" y="5373"/>
                    <a:pt x="543" y="5104"/>
                    <a:pt x="555" y="4830"/>
                  </a:cubicBezTo>
                  <a:cubicBezTo>
                    <a:pt x="555" y="4562"/>
                    <a:pt x="573" y="4293"/>
                    <a:pt x="597" y="4025"/>
                  </a:cubicBezTo>
                  <a:cubicBezTo>
                    <a:pt x="615" y="3751"/>
                    <a:pt x="644" y="3465"/>
                    <a:pt x="603" y="3179"/>
                  </a:cubicBezTo>
                  <a:cubicBezTo>
                    <a:pt x="573" y="2964"/>
                    <a:pt x="543" y="2749"/>
                    <a:pt x="585" y="2535"/>
                  </a:cubicBezTo>
                  <a:cubicBezTo>
                    <a:pt x="591" y="2487"/>
                    <a:pt x="597" y="2433"/>
                    <a:pt x="573" y="2386"/>
                  </a:cubicBezTo>
                  <a:cubicBezTo>
                    <a:pt x="531" y="2433"/>
                    <a:pt x="525" y="2481"/>
                    <a:pt x="525" y="2541"/>
                  </a:cubicBezTo>
                  <a:cubicBezTo>
                    <a:pt x="525" y="2636"/>
                    <a:pt x="531" y="2743"/>
                    <a:pt x="513" y="2839"/>
                  </a:cubicBezTo>
                  <a:cubicBezTo>
                    <a:pt x="472" y="3059"/>
                    <a:pt x="472" y="3292"/>
                    <a:pt x="466" y="3518"/>
                  </a:cubicBezTo>
                  <a:cubicBezTo>
                    <a:pt x="442" y="3989"/>
                    <a:pt x="442" y="4448"/>
                    <a:pt x="382" y="4908"/>
                  </a:cubicBezTo>
                  <a:cubicBezTo>
                    <a:pt x="352" y="5176"/>
                    <a:pt x="346" y="5444"/>
                    <a:pt x="323" y="5712"/>
                  </a:cubicBezTo>
                  <a:cubicBezTo>
                    <a:pt x="317" y="5778"/>
                    <a:pt x="299" y="5844"/>
                    <a:pt x="305" y="5903"/>
                  </a:cubicBezTo>
                  <a:cubicBezTo>
                    <a:pt x="323" y="6177"/>
                    <a:pt x="329" y="6458"/>
                    <a:pt x="293" y="6738"/>
                  </a:cubicBezTo>
                  <a:cubicBezTo>
                    <a:pt x="269" y="6774"/>
                    <a:pt x="275" y="6809"/>
                    <a:pt x="317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7" name="Google Shape;4477;p43"/>
            <p:cNvSpPr/>
            <p:nvPr/>
          </p:nvSpPr>
          <p:spPr>
            <a:xfrm>
              <a:off x="-2559637" y="1792134"/>
              <a:ext cx="57312" cy="132307"/>
            </a:xfrm>
            <a:custGeom>
              <a:avLst/>
              <a:gdLst/>
              <a:ahLst/>
              <a:cxnLst/>
              <a:rect l="l" t="t" r="r" b="b"/>
              <a:pathLst>
                <a:path w="269" h="621" extrusionOk="0">
                  <a:moveTo>
                    <a:pt x="48" y="621"/>
                  </a:moveTo>
                  <a:cubicBezTo>
                    <a:pt x="48" y="430"/>
                    <a:pt x="18" y="233"/>
                    <a:pt x="0" y="42"/>
                  </a:cubicBezTo>
                  <a:cubicBezTo>
                    <a:pt x="72" y="1"/>
                    <a:pt x="108" y="42"/>
                    <a:pt x="144" y="90"/>
                  </a:cubicBezTo>
                  <a:cubicBezTo>
                    <a:pt x="269" y="257"/>
                    <a:pt x="233" y="478"/>
                    <a:pt x="48" y="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8" name="Google Shape;4478;p43"/>
            <p:cNvSpPr/>
            <p:nvPr/>
          </p:nvSpPr>
          <p:spPr>
            <a:xfrm>
              <a:off x="-2790803" y="4093773"/>
              <a:ext cx="44742" cy="58590"/>
            </a:xfrm>
            <a:custGeom>
              <a:avLst/>
              <a:gdLst/>
              <a:ahLst/>
              <a:cxnLst/>
              <a:rect l="l" t="t" r="r" b="b"/>
              <a:pathLst>
                <a:path w="210" h="275" extrusionOk="0">
                  <a:moveTo>
                    <a:pt x="0" y="275"/>
                  </a:moveTo>
                  <a:cubicBezTo>
                    <a:pt x="60" y="191"/>
                    <a:pt x="120" y="114"/>
                    <a:pt x="191" y="1"/>
                  </a:cubicBezTo>
                  <a:cubicBezTo>
                    <a:pt x="209" y="179"/>
                    <a:pt x="120" y="233"/>
                    <a:pt x="0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9" name="Google Shape;4479;p43"/>
            <p:cNvSpPr/>
            <p:nvPr/>
          </p:nvSpPr>
          <p:spPr>
            <a:xfrm>
              <a:off x="-2771841" y="4026448"/>
              <a:ext cx="28123" cy="2301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1" y="108"/>
                  </a:moveTo>
                  <a:cubicBezTo>
                    <a:pt x="13" y="78"/>
                    <a:pt x="37" y="54"/>
                    <a:pt x="49" y="24"/>
                  </a:cubicBezTo>
                  <a:cubicBezTo>
                    <a:pt x="66" y="1"/>
                    <a:pt x="90" y="1"/>
                    <a:pt x="102" y="1"/>
                  </a:cubicBezTo>
                  <a:cubicBezTo>
                    <a:pt x="108" y="1"/>
                    <a:pt x="120" y="19"/>
                    <a:pt x="126" y="24"/>
                  </a:cubicBezTo>
                  <a:cubicBezTo>
                    <a:pt x="132" y="54"/>
                    <a:pt x="114" y="60"/>
                    <a:pt x="96" y="72"/>
                  </a:cubicBezTo>
                  <a:cubicBezTo>
                    <a:pt x="66" y="84"/>
                    <a:pt x="31" y="90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0" name="Google Shape;4480;p43"/>
            <p:cNvSpPr/>
            <p:nvPr/>
          </p:nvSpPr>
          <p:spPr>
            <a:xfrm>
              <a:off x="-2549410" y="1924228"/>
              <a:ext cx="213" cy="2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73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81" name="Google Shape;4481;p43"/>
          <p:cNvSpPr txBox="1">
            <a:spLocks noGrp="1"/>
          </p:cNvSpPr>
          <p:nvPr>
            <p:ph type="sldNum" idx="12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9A07FD-21B2-14CF-849E-3C50D81A2CCA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7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F477E6F8-968A-4EBD-B0CE-BA89438CC3AD}"/>
              </a:ext>
            </a:extLst>
          </p:cNvPr>
          <p:cNvSpPr txBox="1"/>
          <p:nvPr/>
        </p:nvSpPr>
        <p:spPr>
          <a:xfrm>
            <a:off x="293337" y="1419584"/>
            <a:ext cx="550889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Severe cardiovascular diseases can rapidly lead to death. At present, most studies in the deep learning field using electrocardiogram (ECG) are performed on intra-patient experi0ments for the classification of coronary artery disease (CAD), myocardial infarction, and congestive heart failure (CHF).</a:t>
            </a:r>
          </a:p>
          <a:p>
            <a:pPr>
              <a:buClr>
                <a:schemeClr val="tx1">
                  <a:lumMod val="20000"/>
                  <a:lumOff val="80000"/>
                </a:schemeClr>
              </a:buClr>
            </a:pPr>
            <a:endParaRPr lang="en-U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Google Shape;4445;p43">
            <a:extLst>
              <a:ext uri="{FF2B5EF4-FFF2-40B4-BE49-F238E27FC236}">
                <a16:creationId xmlns:a16="http://schemas.microsoft.com/office/drawing/2014/main" id="{158E0AE6-0F3C-4F77-988B-59F1897709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84368"/>
            <a:ext cx="6679406" cy="8418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Problem Definition</a:t>
            </a:r>
            <a:endParaRPr sz="5400" dirty="0"/>
          </a:p>
        </p:txBody>
      </p:sp>
      <p:pic>
        <p:nvPicPr>
          <p:cNvPr id="10246" name="Picture 6" descr="Radiology Vector Art, Icons, and Graphics for Free Download">
            <a:extLst>
              <a:ext uri="{FF2B5EF4-FFF2-40B4-BE49-F238E27FC236}">
                <a16:creationId xmlns:a16="http://schemas.microsoft.com/office/drawing/2014/main" id="{299FD400-C337-4B79-9656-74B1DF75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42" y="2583711"/>
            <a:ext cx="3155058" cy="24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C002F31-1F19-86F2-AEB2-AF4503A51AB5}"/>
              </a:ext>
            </a:extLst>
          </p:cNvPr>
          <p:cNvSpPr/>
          <p:nvPr/>
        </p:nvSpPr>
        <p:spPr>
          <a:xfrm>
            <a:off x="8032898" y="151381"/>
            <a:ext cx="907704" cy="8418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3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F477E6F8-968A-4EBD-B0CE-BA89438CC3AD}"/>
              </a:ext>
            </a:extLst>
          </p:cNvPr>
          <p:cNvSpPr txBox="1"/>
          <p:nvPr/>
        </p:nvSpPr>
        <p:spPr>
          <a:xfrm>
            <a:off x="293337" y="1039918"/>
            <a:ext cx="5772183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20000"/>
                  <a:lumOff val="80000"/>
                </a:schemeClr>
              </a:buClr>
            </a:pPr>
            <a:r>
              <a:rPr lang="en-US" sz="2000" dirty="0">
                <a:solidFill>
                  <a:schemeClr val="bg2"/>
                </a:solidFill>
              </a:rPr>
              <a:t>Our project is mainly about diagnosing four of the CVDs , which are coronary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artery disease (CAD), angina pectoris, myocardial infarction (MI), CHF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and Normal Class.</a:t>
            </a:r>
          </a:p>
        </p:txBody>
      </p:sp>
      <p:sp>
        <p:nvSpPr>
          <p:cNvPr id="43" name="Google Shape;4445;p43">
            <a:extLst>
              <a:ext uri="{FF2B5EF4-FFF2-40B4-BE49-F238E27FC236}">
                <a16:creationId xmlns:a16="http://schemas.microsoft.com/office/drawing/2014/main" id="{158E0AE6-0F3C-4F77-988B-59F1897709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84368"/>
            <a:ext cx="6679406" cy="1511100"/>
          </a:xfrm>
          <a:prstGeom prst="rect">
            <a:avLst/>
          </a:prstGeom>
        </p:spPr>
        <p:txBody>
          <a:bodyPr spcFirstLastPara="1" wrap="square" lIns="91425" tIns="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Problem Definition</a:t>
            </a:r>
            <a:endParaRPr sz="5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31F7EE-9BB3-0AD7-D090-C7B9BA5832E0}"/>
              </a:ext>
            </a:extLst>
          </p:cNvPr>
          <p:cNvSpPr/>
          <p:nvPr/>
        </p:nvSpPr>
        <p:spPr>
          <a:xfrm>
            <a:off x="8070975" y="133023"/>
            <a:ext cx="907704" cy="841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DCE9A-A729-46D4-40D0-69A3C8D0C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35" b="95133" l="3540" r="94690">
                        <a14:foregroundMark x1="35619" y1="88643" x2="53982" y2="97493"/>
                        <a14:foregroundMark x1="53982" y1="97493" x2="36283" y2="88201"/>
                        <a14:foregroundMark x1="36283" y1="88201" x2="71239" y2="95133"/>
                        <a14:foregroundMark x1="71239" y1="95133" x2="78097" y2="91298"/>
                        <a14:foregroundMark x1="7965" y1="22714" x2="5088" y2="39233"/>
                        <a14:foregroundMark x1="5088" y1="39233" x2="9292" y2="63569"/>
                        <a14:foregroundMark x1="3982" y1="49263" x2="5310" y2="54572"/>
                        <a14:foregroundMark x1="89159" y1="14897" x2="94690" y2="30531"/>
                        <a14:foregroundMark x1="94690" y1="30531" x2="93584" y2="30531"/>
                        <a14:foregroundMark x1="94690" y1="40708" x2="94027" y2="482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0730" y="1287779"/>
            <a:ext cx="3616772" cy="34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264E7FB-9995-46B3-8869-9EB321D3CAB8}"/>
              </a:ext>
            </a:extLst>
          </p:cNvPr>
          <p:cNvSpPr txBox="1"/>
          <p:nvPr/>
        </p:nvSpPr>
        <p:spPr>
          <a:xfrm>
            <a:off x="464344" y="1585921"/>
            <a:ext cx="3866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Nearly 20 million people are dying with heart-related problems every year across the globe.</a:t>
            </a:r>
          </a:p>
          <a:p>
            <a:r>
              <a:rPr lang="en-US" sz="2000" dirty="0">
                <a:solidFill>
                  <a:schemeClr val="bg2"/>
                </a:solidFill>
              </a:rPr>
              <a:t>It was estimated that the numbers would increase by 75 million by the end of 2040.</a:t>
            </a:r>
          </a:p>
        </p:txBody>
      </p:sp>
      <p:sp>
        <p:nvSpPr>
          <p:cNvPr id="27" name="Google Shape;4261;p35">
            <a:extLst>
              <a:ext uri="{FF2B5EF4-FFF2-40B4-BE49-F238E27FC236}">
                <a16:creationId xmlns:a16="http://schemas.microsoft.com/office/drawing/2014/main" id="{BCFDCA9D-E956-4A5F-BF65-E2D739EE431E}"/>
              </a:ext>
            </a:extLst>
          </p:cNvPr>
          <p:cNvSpPr txBox="1">
            <a:spLocks/>
          </p:cNvSpPr>
          <p:nvPr/>
        </p:nvSpPr>
        <p:spPr>
          <a:xfrm>
            <a:off x="-63797" y="306718"/>
            <a:ext cx="529501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0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aumans"/>
              <a:buNone/>
              <a:defRPr sz="3600" b="0" i="0" u="none" strike="noStrike" cap="none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3600"/>
              <a:buFont typeface="Bebas Neue"/>
              <a:buNone/>
              <a:defRPr sz="3600" b="0" i="0" u="none" strike="noStrike" cap="non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4000" dirty="0"/>
              <a:t>Why Cardiovascular ?</a:t>
            </a:r>
            <a:endParaRPr lang="en-US" sz="4000" dirty="0"/>
          </a:p>
        </p:txBody>
      </p:sp>
      <p:grpSp>
        <p:nvGrpSpPr>
          <p:cNvPr id="32" name="Google Shape;16252;p78">
            <a:extLst>
              <a:ext uri="{FF2B5EF4-FFF2-40B4-BE49-F238E27FC236}">
                <a16:creationId xmlns:a16="http://schemas.microsoft.com/office/drawing/2014/main" id="{41A5C18B-D7B7-4864-B2C1-8440C3E2C980}"/>
              </a:ext>
            </a:extLst>
          </p:cNvPr>
          <p:cNvGrpSpPr/>
          <p:nvPr/>
        </p:nvGrpSpPr>
        <p:grpSpPr>
          <a:xfrm>
            <a:off x="4955823" y="255648"/>
            <a:ext cx="714375" cy="714375"/>
            <a:chOff x="-61783350" y="2297100"/>
            <a:chExt cx="316650" cy="316650"/>
          </a:xfrm>
        </p:grpSpPr>
        <p:sp>
          <p:nvSpPr>
            <p:cNvPr id="33" name="Google Shape;16253;p78">
              <a:extLst>
                <a:ext uri="{FF2B5EF4-FFF2-40B4-BE49-F238E27FC236}">
                  <a16:creationId xmlns:a16="http://schemas.microsoft.com/office/drawing/2014/main" id="{C05AAA47-B5AA-4BE2-9DF1-3BD51EB333D5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6254;p78">
              <a:extLst>
                <a:ext uri="{FF2B5EF4-FFF2-40B4-BE49-F238E27FC236}">
                  <a16:creationId xmlns:a16="http://schemas.microsoft.com/office/drawing/2014/main" id="{CF9188B6-358A-4BD2-95DE-EBFF8A039381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DEAF83-C0D9-3DE0-DBDD-7A4DDB90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781" y="1630326"/>
            <a:ext cx="3707218" cy="25532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8BEE53C-A663-067A-E3B7-3C8ACA9C0413}"/>
              </a:ext>
            </a:extLst>
          </p:cNvPr>
          <p:cNvSpPr/>
          <p:nvPr/>
        </p:nvSpPr>
        <p:spPr>
          <a:xfrm>
            <a:off x="8070975" y="147199"/>
            <a:ext cx="907704" cy="8418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-Ray Style Disease by Slidesgo ">
  <a:themeElements>
    <a:clrScheme name="Simple Light">
      <a:dk1>
        <a:srgbClr val="92D9F5"/>
      </a:dk1>
      <a:lt1>
        <a:srgbClr val="0F253F"/>
      </a:lt1>
      <a:dk2>
        <a:srgbClr val="FFFFFF"/>
      </a:dk2>
      <a:lt2>
        <a:srgbClr val="205672"/>
      </a:lt2>
      <a:accent1>
        <a:srgbClr val="0F253F"/>
      </a:accent1>
      <a:accent2>
        <a:srgbClr val="205672"/>
      </a:accent2>
      <a:accent3>
        <a:srgbClr val="CBDAE1"/>
      </a:accent3>
      <a:accent4>
        <a:srgbClr val="92D9F5"/>
      </a:accent4>
      <a:accent5>
        <a:srgbClr val="0F253F"/>
      </a:accent5>
      <a:accent6>
        <a:srgbClr val="CBDAE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5977</TotalTime>
  <Words>1194</Words>
  <Application>Microsoft Office PowerPoint</Application>
  <PresentationFormat>On-screen Show (16:9)</PresentationFormat>
  <Paragraphs>217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Baumans</vt:lpstr>
      <vt:lpstr>Be Vietnam Pro</vt:lpstr>
      <vt:lpstr>Bebas Neue</vt:lpstr>
      <vt:lpstr>Calibri</vt:lpstr>
      <vt:lpstr>Merriweather</vt:lpstr>
      <vt:lpstr>Nunito</vt:lpstr>
      <vt:lpstr>Nunito Light</vt:lpstr>
      <vt:lpstr>Twentieth Century</vt:lpstr>
      <vt:lpstr>Ubuntu</vt:lpstr>
      <vt:lpstr>X-Ray Style Disease by Slidesgo </vt:lpstr>
      <vt:lpstr>PowerPoint Presentation</vt:lpstr>
      <vt:lpstr>PowerPoint Presentation</vt:lpstr>
      <vt:lpstr>Agenda</vt:lpstr>
      <vt:lpstr>Introduction</vt:lpstr>
      <vt:lpstr>PowerPoint Presentation</vt:lpstr>
      <vt:lpstr>Problem Definition</vt:lpstr>
      <vt:lpstr>Problem Definition</vt:lpstr>
      <vt:lpstr>Problem Definition</vt:lpstr>
      <vt:lpstr>PowerPoint Presentation</vt:lpstr>
      <vt:lpstr>Why ECG?</vt:lpstr>
      <vt:lpstr>Objective</vt:lpstr>
      <vt:lpstr>Objective</vt:lpstr>
      <vt:lpstr>Related Work</vt:lpstr>
      <vt:lpstr>Related Work</vt:lpstr>
      <vt:lpstr>Related Work</vt:lpstr>
      <vt:lpstr>Applications</vt:lpstr>
      <vt:lpstr>Applications</vt:lpstr>
      <vt:lpstr>Applications(cont.)</vt:lpstr>
      <vt:lpstr>Applications(cont.)</vt:lpstr>
      <vt:lpstr>Project Pipeline</vt:lpstr>
      <vt:lpstr>Project Pipeline</vt:lpstr>
      <vt:lpstr>Techniques</vt:lpstr>
      <vt:lpstr>Techniques</vt:lpstr>
      <vt:lpstr>Time Plan</vt:lpstr>
      <vt:lpstr>Time Plan</vt:lpstr>
      <vt:lpstr>Time Plan</vt:lpstr>
      <vt:lpstr>Dataset</vt:lpstr>
      <vt:lpstr>Dataset</vt:lpstr>
      <vt:lpstr>Data Set</vt:lpstr>
      <vt:lpstr>Software Tools</vt:lpstr>
      <vt:lpstr>Software Tools</vt:lpstr>
      <vt:lpstr>Software Tools – (cont.)</vt:lpstr>
      <vt:lpstr>References 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Spinal Lesions Detection and Medical Report Generation</dc:title>
  <dc:creator>Twins</dc:creator>
  <cp:lastModifiedBy>علاء احمد عبد التواب عبد الواحد</cp:lastModifiedBy>
  <cp:revision>47</cp:revision>
  <dcterms:modified xsi:type="dcterms:W3CDTF">2022-11-24T18:03:50Z</dcterms:modified>
</cp:coreProperties>
</file>