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31"/>
  </p:notesMasterIdLst>
  <p:sldIdLst>
    <p:sldId id="256" r:id="rId2"/>
    <p:sldId id="365" r:id="rId3"/>
    <p:sldId id="257" r:id="rId4"/>
    <p:sldId id="261" r:id="rId5"/>
    <p:sldId id="260" r:id="rId6"/>
    <p:sldId id="266" r:id="rId7"/>
    <p:sldId id="262" r:id="rId8"/>
    <p:sldId id="351" r:id="rId9"/>
    <p:sldId id="263" r:id="rId10"/>
    <p:sldId id="265" r:id="rId11"/>
    <p:sldId id="355" r:id="rId12"/>
    <p:sldId id="356" r:id="rId13"/>
    <p:sldId id="268" r:id="rId14"/>
    <p:sldId id="357" r:id="rId15"/>
    <p:sldId id="349" r:id="rId16"/>
    <p:sldId id="358" r:id="rId17"/>
    <p:sldId id="359" r:id="rId18"/>
    <p:sldId id="366" r:id="rId19"/>
    <p:sldId id="367" r:id="rId20"/>
    <p:sldId id="360" r:id="rId21"/>
    <p:sldId id="361" r:id="rId22"/>
    <p:sldId id="353" r:id="rId23"/>
    <p:sldId id="362" r:id="rId24"/>
    <p:sldId id="363" r:id="rId25"/>
    <p:sldId id="364" r:id="rId26"/>
    <p:sldId id="269" r:id="rId27"/>
    <p:sldId id="267" r:id="rId28"/>
    <p:sldId id="368" r:id="rId29"/>
    <p:sldId id="305" r:id="rId30"/>
  </p:sldIdLst>
  <p:sldSz cx="9144000" cy="5143500" type="screen16x9"/>
  <p:notesSz cx="6858000" cy="9144000"/>
  <p:embeddedFontLst>
    <p:embeddedFont>
      <p:font typeface="Ubuntu" panose="020B0604020202020204" charset="0"/>
      <p:regular r:id="rId32"/>
      <p:bold r:id="rId33"/>
      <p:italic r:id="rId34"/>
      <p:boldItalic r:id="rId35"/>
    </p:embeddedFont>
    <p:embeddedFont>
      <p:font typeface="Nunito" panose="020B0604020202020204" charset="0"/>
      <p:regular r:id="rId36"/>
      <p:bold r:id="rId37"/>
      <p:italic r:id="rId38"/>
      <p:boldItalic r:id="rId39"/>
    </p:embeddedFont>
    <p:embeddedFont>
      <p:font typeface="Hammersmith One" panose="020B0604020202020204" charset="0"/>
      <p:regular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01630-8A28-430E-A93E-ABD9FCCCE661}">
  <a:tblStyle styleId="{4D101630-8A28-430E-A93E-ABD9FCCCE6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865299-28CA-4831-B372-5375615FBF90}"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6A855BD7-0637-4D7B-A4A7-868C202632F0}"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6B58E3CB-5027-450E-B686-4C9C1AD45CFA}"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A4A549EB-6768-4BC2-8DD2-C75F72E614F7}"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EFF83057-F999-45AD-85A3-4FD901933D4E}"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56" autoAdjust="0"/>
  </p:normalViewPr>
  <p:slideViewPr>
    <p:cSldViewPr snapToGrid="0" showGuides="1">
      <p:cViewPr>
        <p:scale>
          <a:sx n="100" d="100"/>
          <a:sy n="100" d="100"/>
        </p:scale>
        <p:origin x="6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62085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16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Common errors: </a:t>
            </a:r>
            <a:r>
              <a:rPr lang="en-US" dirty="0" smtClean="0"/>
              <a:t/>
            </a:r>
            <a:br>
              <a:rPr lang="en-US" dirty="0" smtClean="0"/>
            </a:br>
            <a:r>
              <a:rPr lang="en-US" dirty="0" smtClean="0"/>
              <a:t>This leads to small errors in various places, for example in the Step 4 rules</a:t>
            </a:r>
          </a:p>
          <a:p>
            <a:pPr marL="0" lvl="0" indent="0" algn="l" rtl="0">
              <a:spcBef>
                <a:spcPts val="0"/>
              </a:spcBef>
              <a:spcAft>
                <a:spcPts val="0"/>
              </a:spcAft>
              <a:buNone/>
            </a:pPr>
            <a:r>
              <a:rPr lang="en-US" dirty="0" smtClean="0"/>
              <a:t>(m&gt;1)</a:t>
            </a:r>
            <a:r>
              <a:rPr lang="en-US" dirty="0" err="1" smtClean="0"/>
              <a:t>ement</a:t>
            </a:r>
            <a:r>
              <a:rPr lang="en-US" dirty="0" smtClean="0"/>
              <a:t>  → </a:t>
            </a:r>
          </a:p>
          <a:p>
            <a:pPr marL="0" lvl="0" indent="0" algn="l" rtl="0">
              <a:spcBef>
                <a:spcPts val="0"/>
              </a:spcBef>
              <a:spcAft>
                <a:spcPts val="0"/>
              </a:spcAft>
              <a:buNone/>
            </a:pPr>
            <a:r>
              <a:rPr lang="en-US" dirty="0" smtClean="0"/>
              <a:t>(m&gt;1)</a:t>
            </a:r>
            <a:r>
              <a:rPr lang="en-US" dirty="0" err="1" smtClean="0"/>
              <a:t>ment</a:t>
            </a:r>
            <a:r>
              <a:rPr lang="en-US" dirty="0" smtClean="0"/>
              <a:t>  → </a:t>
            </a:r>
          </a:p>
          <a:p>
            <a:pPr marL="0" lvl="0" indent="0" algn="l" rtl="0">
              <a:spcBef>
                <a:spcPts val="0"/>
              </a:spcBef>
              <a:spcAft>
                <a:spcPts val="0"/>
              </a:spcAft>
              <a:buNone/>
            </a:pPr>
            <a:r>
              <a:rPr lang="en-US" dirty="0" smtClean="0"/>
              <a:t>(m&gt;1)</a:t>
            </a:r>
            <a:r>
              <a:rPr lang="en-US" dirty="0" err="1" smtClean="0"/>
              <a:t>ent</a:t>
            </a:r>
            <a:r>
              <a:rPr lang="en-US" dirty="0" smtClean="0"/>
              <a:t>  → </a:t>
            </a:r>
          </a:p>
          <a:p>
            <a:pPr marL="0" lvl="0" indent="0" algn="l" rtl="0">
              <a:spcBef>
                <a:spcPts val="0"/>
              </a:spcBef>
              <a:spcAft>
                <a:spcPts val="0"/>
              </a:spcAft>
              <a:buNone/>
            </a:pPr>
            <a:r>
              <a:rPr lang="en-US" dirty="0" smtClean="0"/>
              <a:t>to remove final </a:t>
            </a:r>
            <a:r>
              <a:rPr lang="en-US" dirty="0" err="1" smtClean="0"/>
              <a:t>ement</a:t>
            </a:r>
            <a:r>
              <a:rPr lang="en-US" dirty="0" smtClean="0"/>
              <a:t>, </a:t>
            </a:r>
            <a:r>
              <a:rPr lang="en-US" dirty="0" err="1" smtClean="0"/>
              <a:t>ment</a:t>
            </a:r>
            <a:r>
              <a:rPr lang="en-US" dirty="0" smtClean="0"/>
              <a:t> and </a:t>
            </a:r>
            <a:r>
              <a:rPr lang="en-US" dirty="0" err="1" smtClean="0"/>
              <a:t>ent</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Properly, argument stems to argument. The longest matching suffix is -</a:t>
            </a:r>
            <a:r>
              <a:rPr lang="en-US" dirty="0" err="1" smtClean="0"/>
              <a:t>ment</a:t>
            </a:r>
            <a:r>
              <a:rPr lang="en-US" dirty="0" smtClean="0"/>
              <a:t>. Then stem </a:t>
            </a:r>
            <a:r>
              <a:rPr lang="en-US" dirty="0" err="1" smtClean="0"/>
              <a:t>argu</a:t>
            </a:r>
            <a:r>
              <a:rPr lang="en-US" dirty="0" smtClean="0"/>
              <a:t>- has measure m equal to 1 and so -</a:t>
            </a:r>
            <a:r>
              <a:rPr lang="en-US" dirty="0" err="1" smtClean="0"/>
              <a:t>ment</a:t>
            </a:r>
            <a:r>
              <a:rPr lang="en-US" dirty="0" smtClean="0"/>
              <a:t> will not be removed. End of Step 4. But if the three rules are applied in turn, then for suffix -</a:t>
            </a:r>
            <a:r>
              <a:rPr lang="en-US" dirty="0" err="1" smtClean="0"/>
              <a:t>ent</a:t>
            </a:r>
            <a:r>
              <a:rPr lang="en-US" dirty="0" smtClean="0"/>
              <a:t> the stem </a:t>
            </a:r>
            <a:r>
              <a:rPr lang="en-US" dirty="0" err="1" smtClean="0"/>
              <a:t>argum</a:t>
            </a:r>
            <a:r>
              <a:rPr lang="en-US" dirty="0" smtClean="0"/>
              <a:t>- has measure m equal to 2, and -</a:t>
            </a:r>
            <a:r>
              <a:rPr lang="en-US" dirty="0" err="1" smtClean="0"/>
              <a:t>ent</a:t>
            </a:r>
            <a:r>
              <a:rPr lang="en-US" dirty="0" smtClean="0"/>
              <a:t> gets removed.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more delicate rules are liable to misinterpretation. (Perhaps greater care was required in explaining them.) So</a:t>
            </a:r>
          </a:p>
          <a:p>
            <a:pPr marL="0" lvl="0" indent="0" algn="l" rtl="0">
              <a:spcBef>
                <a:spcPts val="0"/>
              </a:spcBef>
              <a:spcAft>
                <a:spcPts val="0"/>
              </a:spcAft>
              <a:buNone/>
            </a:pPr>
            <a:r>
              <a:rPr lang="en-US" dirty="0" smtClean="0"/>
              <a:t>((m&gt;1) and (*s or *t))ion</a:t>
            </a:r>
          </a:p>
          <a:p>
            <a:pPr marL="0" lvl="0" indent="0" algn="l" rtl="0">
              <a:spcBef>
                <a:spcPts val="0"/>
              </a:spcBef>
              <a:spcAft>
                <a:spcPts val="0"/>
              </a:spcAft>
              <a:buNone/>
            </a:pPr>
            <a:r>
              <a:rPr lang="en-US" dirty="0" smtClean="0"/>
              <a:t>is taken to mean</a:t>
            </a:r>
          </a:p>
          <a:p>
            <a:pPr marL="0" lvl="0" indent="0" algn="l" rtl="0">
              <a:spcBef>
                <a:spcPts val="0"/>
              </a:spcBef>
              <a:spcAft>
                <a:spcPts val="0"/>
              </a:spcAft>
              <a:buNone/>
            </a:pPr>
            <a:r>
              <a:rPr lang="en-US" dirty="0" smtClean="0"/>
              <a:t>(m&gt;1)(s or t)ion</a:t>
            </a:r>
          </a:p>
          <a:p>
            <a:pPr marL="0" lvl="0" indent="0" algn="l" rtl="0">
              <a:spcBef>
                <a:spcPts val="0"/>
              </a:spcBef>
              <a:spcAft>
                <a:spcPts val="0"/>
              </a:spcAft>
              <a:buNone/>
            </a:pPr>
            <a:r>
              <a:rPr lang="en-US" dirty="0" smtClean="0"/>
              <a:t>The former means that taking off -ion leaves a stem with measure greater than 1 ending -s or -t; the latter means that taking off -</a:t>
            </a:r>
            <a:r>
              <a:rPr lang="en-US" dirty="0" err="1" smtClean="0"/>
              <a:t>sion</a:t>
            </a:r>
            <a:r>
              <a:rPr lang="en-US" dirty="0" smtClean="0"/>
              <a:t> or -</a:t>
            </a:r>
            <a:r>
              <a:rPr lang="en-US" dirty="0" err="1" smtClean="0"/>
              <a:t>tion</a:t>
            </a:r>
            <a:r>
              <a:rPr lang="en-US" dirty="0" smtClean="0"/>
              <a:t> leaves a stem of measure greater than 1. A similar confusion tends to arise in interpreting rule 5b, to reduce final double L to single L.</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Occasionally cruder errors have been seen. For example the test for Y being consonant or vowel set up the wrong way round.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It is interesting that although the published paper explains how to do the tests on the strings S1 by a program switch on the last or last but one letter, many encodings fail to use this technique, making them much slower than they need be.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426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stem form is often a word itself, but this is not always the case as this is not a requirement for text search systems, which are the intended field of use. We also aim to conflate words with the same meaning, rather than all words with a common linguistic root (so awe and awful don't have the same stem), and over-stemming is more problematic than under-stemming so we tend not to stem in cases that are hard to resolve. If you want to always reduce words to a root form and/or get a root form which is itself a word then Snowball's stemming algorithms likely aren't the right answer.</a:t>
            </a:r>
            <a:endParaRPr lang="en-US" dirty="0"/>
          </a:p>
        </p:txBody>
      </p:sp>
    </p:spTree>
    <p:extLst>
      <p:ext uri="{BB962C8B-B14F-4D97-AF65-F5344CB8AC3E}">
        <p14:creationId xmlns:p14="http://schemas.microsoft.com/office/powerpoint/2010/main" val="9492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Nill</a:t>
            </a:r>
            <a:r>
              <a:rPr lang="en-US" dirty="0" smtClean="0"/>
              <a:t> means the suffix is replaced with nothing and is just removed.</a:t>
            </a:r>
          </a:p>
          <a:p>
            <a:r>
              <a:rPr lang="en-US" dirty="0" smtClean="0"/>
              <a:t>There may be cases where these rules vary depending on the words. As in the case of the suffix ‘</a:t>
            </a:r>
            <a:r>
              <a:rPr lang="en-US" dirty="0" err="1" smtClean="0"/>
              <a:t>ed</a:t>
            </a:r>
            <a:r>
              <a:rPr lang="en-US" dirty="0" smtClean="0"/>
              <a:t>’ if the words are ‘cared’ and ‘bumped’ they will be stemmed as ‘care‘ and ‘bump‘. Hence, here in cared the suffix is considered as ‘d’ only and not ‘</a:t>
            </a:r>
            <a:r>
              <a:rPr lang="en-US" dirty="0" err="1" smtClean="0"/>
              <a:t>ed</a:t>
            </a:r>
            <a:r>
              <a:rPr lang="en-US" dirty="0" smtClean="0"/>
              <a:t>’. One more interesting thing is in the word ‘stemmed‘ it is replaced with the word ‘stem‘ and not ‘stemmed‘. Therefore, the suffix depends on the word.</a:t>
            </a:r>
            <a:endParaRPr lang="en-US" dirty="0"/>
          </a:p>
        </p:txBody>
      </p:sp>
    </p:spTree>
    <p:extLst>
      <p:ext uri="{BB962C8B-B14F-4D97-AF65-F5344CB8AC3E}">
        <p14:creationId xmlns:p14="http://schemas.microsoft.com/office/powerpoint/2010/main" val="3223494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496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c72ba98ae8_1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c72ba98ae8_1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279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c6a01074ef_0_20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c6a01074ef_0_20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73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70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40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58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72ba98ae8_1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72ba98ae8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74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8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63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c72ba98ae8_1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c72ba98ae8_1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33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algorithm leaves alone strings of length 1 or 2. In any case a string of length 1 will be unchanged if passed through the algorithm, but strings of length 2 might lose a final s, so as goes to a and is to </a:t>
            </a:r>
            <a:r>
              <a:rPr lang="en-US" dirty="0" err="1" smtClean="0"/>
              <a:t>i</a:t>
            </a:r>
            <a:r>
              <a:rPr lang="en-US" dirty="0" smtClean="0"/>
              <a:t>.</a:t>
            </a:r>
          </a:p>
          <a:p>
            <a:endParaRPr lang="en-US" dirty="0" smtClean="0"/>
          </a:p>
          <a:p>
            <a:r>
              <a:rPr lang="en-US" dirty="0" smtClean="0"/>
              <a:t>These differences may have been present in the program from which the published algorithm derived. But at such a great distance from the original publication it is now difficult to say.</a:t>
            </a:r>
          </a:p>
          <a:p>
            <a:endParaRPr lang="en-US" dirty="0" smtClean="0"/>
          </a:p>
          <a:p>
            <a:r>
              <a:rPr lang="en-US" dirty="0" smtClean="0"/>
              <a:t>It must be </a:t>
            </a:r>
            <a:r>
              <a:rPr lang="en-US" dirty="0" err="1" smtClean="0"/>
              <a:t>emphasised</a:t>
            </a:r>
            <a:r>
              <a:rPr lang="en-US" dirty="0" smtClean="0"/>
              <a:t> that these differences are very small indeed compared to the variations that have been observed in other encodings of the algorithm.</a:t>
            </a:r>
            <a:endParaRPr lang="en-US" dirty="0"/>
          </a:p>
        </p:txBody>
      </p:sp>
    </p:spTree>
    <p:extLst>
      <p:ext uri="{BB962C8B-B14F-4D97-AF65-F5344CB8AC3E}">
        <p14:creationId xmlns:p14="http://schemas.microsoft.com/office/powerpoint/2010/main" val="320826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59" r:id="rId6"/>
    <p:sldLayoutId id="2147483663" r:id="rId7"/>
    <p:sldLayoutId id="2147483664" r:id="rId8"/>
    <p:sldLayoutId id="2147483665" r:id="rId9"/>
    <p:sldLayoutId id="2147483680" r:id="rId10"/>
    <p:sldLayoutId id="2147483685" r:id="rId11"/>
    <p:sldLayoutId id="2147483687" r:id="rId12"/>
    <p:sldLayoutId id="2147483695" r:id="rId13"/>
    <p:sldLayoutId id="214748369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nowball.tartarus.org/compiler/snowma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nowball.tartarus.org/" TargetMode="External"/><Relationship Id="rId7" Type="http://schemas.openxmlformats.org/officeDocument/2006/relationships/hyperlink" Target="https://snowballstem.org/" TargetMode="External"/><Relationship Id="rId2" Type="http://schemas.openxmlformats.org/officeDocument/2006/relationships/hyperlink" Target="https://tartarus.org/martin/PorterStemmer/#:~:text=The%20Porter%20stemming%20algorithm%20(or,setting%20up%20Information%20Retrieval%20systems." TargetMode="External"/><Relationship Id="rId1" Type="http://schemas.openxmlformats.org/officeDocument/2006/relationships/slideLayout" Target="../slideLayouts/slideLayout12.xml"/><Relationship Id="rId6" Type="http://schemas.openxmlformats.org/officeDocument/2006/relationships/hyperlink" Target="https://www.researchgate.net/figure/Snowball-stemming-algorithm_tbl3_221159966" TargetMode="External"/><Relationship Id="rId5" Type="http://schemas.openxmlformats.org/officeDocument/2006/relationships/hyperlink" Target="https://github.com/snowballstem" TargetMode="External"/><Relationship Id="rId4" Type="http://schemas.openxmlformats.org/officeDocument/2006/relationships/hyperlink" Target="http://snowball.tartarus.org/compiler/snowman.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solidFill>
              </a:rPr>
              <a:t>Stemmer &amp; lemmatization</a:t>
            </a:r>
            <a:endParaRPr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 calcmode="lin" valueType="num">
                                      <p:cBhvr>
                                        <p:cTn id="7" dur="1000" fill="hold"/>
                                        <p:tgtEl>
                                          <p:spTgt spid="1320"/>
                                        </p:tgtEl>
                                        <p:attrNameLst>
                                          <p:attrName>ppt_w</p:attrName>
                                        </p:attrNameLst>
                                      </p:cBhvr>
                                      <p:tavLst>
                                        <p:tav tm="0">
                                          <p:val>
                                            <p:fltVal val="0"/>
                                          </p:val>
                                        </p:tav>
                                        <p:tav tm="100000">
                                          <p:val>
                                            <p:strVal val="#ppt_w"/>
                                          </p:val>
                                        </p:tav>
                                      </p:tavLst>
                                    </p:anim>
                                    <p:anim calcmode="lin" valueType="num">
                                      <p:cBhvr>
                                        <p:cTn id="8" dur="1000" fill="hold"/>
                                        <p:tgtEl>
                                          <p:spTgt spid="1320"/>
                                        </p:tgtEl>
                                        <p:attrNameLst>
                                          <p:attrName>ppt_h</p:attrName>
                                        </p:attrNameLst>
                                      </p:cBhvr>
                                      <p:tavLst>
                                        <p:tav tm="0">
                                          <p:val>
                                            <p:fltVal val="0"/>
                                          </p:val>
                                        </p:tav>
                                        <p:tav tm="100000">
                                          <p:val>
                                            <p:strVal val="#ppt_h"/>
                                          </p:val>
                                        </p:tav>
                                      </p:tavLst>
                                    </p:anim>
                                    <p:anim calcmode="lin" valueType="num">
                                      <p:cBhvr>
                                        <p:cTn id="9" dur="1000" fill="hold"/>
                                        <p:tgtEl>
                                          <p:spTgt spid="1320"/>
                                        </p:tgtEl>
                                        <p:attrNameLst>
                                          <p:attrName>style.rotation</p:attrName>
                                        </p:attrNameLst>
                                      </p:cBhvr>
                                      <p:tavLst>
                                        <p:tav tm="0">
                                          <p:val>
                                            <p:fltVal val="90"/>
                                          </p:val>
                                        </p:tav>
                                        <p:tav tm="100000">
                                          <p:val>
                                            <p:fltVal val="0"/>
                                          </p:val>
                                        </p:tav>
                                      </p:tavLst>
                                    </p:anim>
                                    <p:animEffect transition="in" filter="fade">
                                      <p:cBhvr>
                                        <p:cTn id="10" dur="1000"/>
                                        <p:tgtEl>
                                          <p:spTgt spid="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3" name="Title 2">
            <a:extLst>
              <a:ext uri="{FF2B5EF4-FFF2-40B4-BE49-F238E27FC236}">
                <a16:creationId xmlns:a16="http://schemas.microsoft.com/office/drawing/2014/main" xmlns="" id="{9F16AA0F-40AA-4823-A0F1-736CEE13E6A3}"/>
              </a:ext>
            </a:extLst>
          </p:cNvPr>
          <p:cNvSpPr>
            <a:spLocks noGrp="1"/>
          </p:cNvSpPr>
          <p:nvPr>
            <p:ph type="title"/>
          </p:nvPr>
        </p:nvSpPr>
        <p:spPr/>
        <p:txBody>
          <a:bodyPr/>
          <a:lstStyle/>
          <a:p>
            <a:r>
              <a:rPr lang="en-US" dirty="0"/>
              <a:t>Porter stemmer</a:t>
            </a:r>
          </a:p>
        </p:txBody>
      </p:sp>
      <p:sp>
        <p:nvSpPr>
          <p:cNvPr id="4" name="Subtitle 3">
            <a:extLst>
              <a:ext uri="{FF2B5EF4-FFF2-40B4-BE49-F238E27FC236}">
                <a16:creationId xmlns:a16="http://schemas.microsoft.com/office/drawing/2014/main" xmlns="" id="{0ACDFF9A-4C2B-4AEC-82C7-F19CA605B59F}"/>
              </a:ext>
            </a:extLst>
          </p:cNvPr>
          <p:cNvSpPr>
            <a:spLocks noGrp="1"/>
          </p:cNvSpPr>
          <p:nvPr>
            <p:ph type="subTitle" idx="1"/>
          </p:nvPr>
        </p:nvSpPr>
        <p:spPr>
          <a:xfrm>
            <a:off x="897674" y="1216551"/>
            <a:ext cx="4882923" cy="3776868"/>
          </a:xfrm>
        </p:spPr>
        <p:txBody>
          <a:bodyPr/>
          <a:lstStyle/>
          <a:p>
            <a:r>
              <a:rPr lang="en-US" dirty="0" err="1"/>
              <a:t>PorterStemmer</a:t>
            </a:r>
            <a:r>
              <a:rPr lang="en-US" dirty="0"/>
              <a:t> algorithm does not follow linguistics rather a set of steps.</a:t>
            </a:r>
          </a:p>
          <a:p>
            <a:r>
              <a:rPr lang="en-US" dirty="0"/>
              <a:t>Five steps of word reduction are used in the method, each with its own set of mapping rules. </a:t>
            </a:r>
          </a:p>
          <a:p>
            <a:pPr marL="11430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a:solidFill>
                  <a:srgbClr val="000000"/>
                </a:solidFill>
                <a:latin typeface="Times New Roman" panose="02020603050405020304" pitchFamily="18" charset="0"/>
              </a:rPr>
              <a:t>Points of difference from the published algorithm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50" y="1152474"/>
            <a:ext cx="7717500" cy="3416401"/>
          </a:xfrm>
          <a:prstGeom prst="rect">
            <a:avLst/>
          </a:prstGeom>
        </p:spPr>
      </p:pic>
    </p:spTree>
    <p:extLst>
      <p:ext uri="{BB962C8B-B14F-4D97-AF65-F5344CB8AC3E}">
        <p14:creationId xmlns:p14="http://schemas.microsoft.com/office/powerpoint/2010/main" val="2916121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This can be applied to some words, including what succeeds and they fail</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64" y="1123450"/>
            <a:ext cx="7713286" cy="3442800"/>
          </a:xfrm>
          <a:prstGeom prst="rect">
            <a:avLst/>
          </a:prstGeom>
        </p:spPr>
      </p:pic>
    </p:spTree>
    <p:extLst>
      <p:ext uri="{BB962C8B-B14F-4D97-AF65-F5344CB8AC3E}">
        <p14:creationId xmlns:p14="http://schemas.microsoft.com/office/powerpoint/2010/main" val="2894365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2" name="Title 1">
            <a:extLst>
              <a:ext uri="{FF2B5EF4-FFF2-40B4-BE49-F238E27FC236}">
                <a16:creationId xmlns:a16="http://schemas.microsoft.com/office/drawing/2014/main" xmlns="" id="{6EF165FA-239A-4F20-873D-CE44C09555B0}"/>
              </a:ext>
            </a:extLst>
          </p:cNvPr>
          <p:cNvSpPr>
            <a:spLocks noGrp="1"/>
          </p:cNvSpPr>
          <p:nvPr>
            <p:ph type="title"/>
          </p:nvPr>
        </p:nvSpPr>
        <p:spPr>
          <a:xfrm>
            <a:off x="713225" y="302217"/>
            <a:ext cx="7717500" cy="767433"/>
          </a:xfrm>
        </p:spPr>
        <p:txBody>
          <a:bodyPr>
            <a:normAutofit/>
          </a:bodyPr>
          <a:lstStyle/>
          <a:p>
            <a:r>
              <a:rPr lang="en-US" dirty="0"/>
              <a:t>Porter stemmer</a:t>
            </a:r>
          </a:p>
        </p:txBody>
      </p:sp>
      <p:pic>
        <p:nvPicPr>
          <p:cNvPr id="5" name="Picture 4">
            <a:extLst>
              <a:ext uri="{FF2B5EF4-FFF2-40B4-BE49-F238E27FC236}">
                <a16:creationId xmlns:a16="http://schemas.microsoft.com/office/drawing/2014/main" xmlns="" id="{995FF9DF-FD3B-4B8A-AD79-18E0133B8724}"/>
              </a:ext>
            </a:extLst>
          </p:cNvPr>
          <p:cNvPicPr>
            <a:picLocks noChangeAspect="1"/>
          </p:cNvPicPr>
          <p:nvPr/>
        </p:nvPicPr>
        <p:blipFill>
          <a:blip r:embed="rId3"/>
          <a:stretch>
            <a:fillRect/>
          </a:stretch>
        </p:blipFill>
        <p:spPr>
          <a:xfrm>
            <a:off x="713226" y="1168075"/>
            <a:ext cx="4989899" cy="3431400"/>
          </a:xfrm>
          <a:prstGeom prst="rect">
            <a:avLst/>
          </a:prstGeom>
        </p:spPr>
      </p:pic>
      <p:sp>
        <p:nvSpPr>
          <p:cNvPr id="3" name="Subtitle 2">
            <a:extLst>
              <a:ext uri="{FF2B5EF4-FFF2-40B4-BE49-F238E27FC236}">
                <a16:creationId xmlns:a16="http://schemas.microsoft.com/office/drawing/2014/main" xmlns="" id="{917275ED-D557-43C9-A43F-C000B122799C}"/>
              </a:ext>
            </a:extLst>
          </p:cNvPr>
          <p:cNvSpPr>
            <a:spLocks noGrp="1"/>
          </p:cNvSpPr>
          <p:nvPr>
            <p:ph type="subTitle" idx="1"/>
          </p:nvPr>
        </p:nvSpPr>
        <p:spPr>
          <a:xfrm>
            <a:off x="713225" y="1168075"/>
            <a:ext cx="4989900" cy="3431400"/>
          </a:xfrm>
        </p:spPr>
        <p:txBody>
          <a:bodyPr/>
          <a:lstStyle/>
          <a:p>
            <a:pPr marL="114300" indent="0">
              <a:buNone/>
            </a:pPr>
            <a:endParaRPr lang="en-US"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50885"/>
            <a:ext cx="7717500" cy="541500"/>
          </a:xfrm>
        </p:spPr>
        <p:txBody>
          <a:bodyPr/>
          <a:lstStyle/>
          <a:p>
            <a:r>
              <a:rPr lang="en-US" dirty="0"/>
              <a:t>FAQs (frequently asked questions)</a:t>
            </a:r>
            <a:endParaRPr lang="en-US" dirty="0"/>
          </a:p>
        </p:txBody>
      </p:sp>
      <p:sp>
        <p:nvSpPr>
          <p:cNvPr id="3" name="Text Placeholder 2"/>
          <p:cNvSpPr>
            <a:spLocks noGrp="1"/>
          </p:cNvSpPr>
          <p:nvPr>
            <p:ph type="body" idx="1"/>
          </p:nvPr>
        </p:nvSpPr>
        <p:spPr>
          <a:xfrm>
            <a:off x="808918" y="526902"/>
            <a:ext cx="7697129" cy="4616598"/>
          </a:xfrm>
        </p:spPr>
        <p:txBody>
          <a:bodyPr/>
          <a:lstStyle/>
          <a:p>
            <a:r>
              <a:rPr lang="en-US" b="1" dirty="0" smtClean="0"/>
              <a:t> </a:t>
            </a:r>
            <a:r>
              <a:rPr lang="en-US" b="1" dirty="0"/>
              <a:t>Why is the stemmer not producing proper words?</a:t>
            </a:r>
            <a:r>
              <a:rPr lang="en-US" dirty="0"/>
              <a:t/>
            </a:r>
            <a:br>
              <a:rPr lang="en-US" dirty="0"/>
            </a:br>
            <a:r>
              <a:rPr lang="en-US" dirty="0"/>
              <a:t/>
            </a:r>
            <a:br>
              <a:rPr lang="en-US" dirty="0"/>
            </a:br>
            <a:r>
              <a:rPr lang="en-US" dirty="0"/>
              <a:t>It is often taken to be a crude error that a stemming algorithm does not leave a real word after removing the stem. But the purpose of stemming is to bring variant forms of a word together, not to map a word onto its ‘paradigm’ form.</a:t>
            </a:r>
            <a:r>
              <a:rPr lang="en-US" dirty="0"/>
              <a:t/>
            </a:r>
            <a:br>
              <a:rPr lang="en-US" dirty="0"/>
            </a:br>
            <a:r>
              <a:rPr lang="en-US" dirty="0" smtClean="0"/>
              <a:t>And </a:t>
            </a:r>
            <a:r>
              <a:rPr lang="en-US" dirty="0"/>
              <a:t>connected with this,</a:t>
            </a:r>
            <a:r>
              <a:rPr lang="en-US" dirty="0"/>
              <a:t/>
            </a:r>
            <a:br>
              <a:rPr lang="en-US" dirty="0"/>
            </a:br>
            <a:endParaRPr lang="en-US" b="1" dirty="0" smtClean="0"/>
          </a:p>
          <a:p>
            <a:r>
              <a:rPr lang="en-US" b="1" dirty="0" smtClean="0"/>
              <a:t>Why </a:t>
            </a:r>
            <a:r>
              <a:rPr lang="en-US" b="1" dirty="0"/>
              <a:t>are there errors?</a:t>
            </a:r>
            <a:r>
              <a:rPr lang="en-US" dirty="0"/>
              <a:t/>
            </a:r>
            <a:br>
              <a:rPr lang="en-US" dirty="0"/>
            </a:br>
            <a:r>
              <a:rPr lang="en-US" dirty="0"/>
              <a:t/>
            </a:r>
            <a:br>
              <a:rPr lang="en-US" dirty="0"/>
            </a:br>
            <a:r>
              <a:rPr lang="en-US" dirty="0"/>
              <a:t>The question normally comes in the form, why should word </a:t>
            </a:r>
            <a:r>
              <a:rPr lang="en-US" i="1" dirty="0"/>
              <a:t>X</a:t>
            </a:r>
            <a:r>
              <a:rPr lang="en-US" dirty="0"/>
              <a:t> be stemmed to </a:t>
            </a:r>
            <a:r>
              <a:rPr lang="en-US" i="1" dirty="0"/>
              <a:t>x1</a:t>
            </a:r>
            <a:r>
              <a:rPr lang="en-US" dirty="0"/>
              <a:t>, when one would have expected it to be stemmed to </a:t>
            </a:r>
            <a:r>
              <a:rPr lang="en-US" i="1" dirty="0"/>
              <a:t>x2</a:t>
            </a:r>
            <a:r>
              <a:rPr lang="en-US" dirty="0"/>
              <a:t>? It is important to remember that the stemming algorithm cannot achieve perfection. On balance it will (or may) improve IR performance, but in individual cases it may sometimes make what are, or what seem to be, errors. Of course, this is a different matter from suggesting an additional rule that might be included in the stemmer to improve its performance.</a:t>
            </a:r>
            <a:endParaRPr lang="en-US" dirty="0"/>
          </a:p>
        </p:txBody>
      </p:sp>
    </p:spTree>
    <p:extLst>
      <p:ext uri="{BB962C8B-B14F-4D97-AF65-F5344CB8AC3E}">
        <p14:creationId xmlns:p14="http://schemas.microsoft.com/office/powerpoint/2010/main" val="3330065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5309090-B223-456A-BBBA-4DD6B00C95D3}"/>
              </a:ext>
            </a:extLst>
          </p:cNvPr>
          <p:cNvPicPr>
            <a:picLocks noChangeAspect="1"/>
          </p:cNvPicPr>
          <p:nvPr/>
        </p:nvPicPr>
        <p:blipFill>
          <a:blip r:embed="rId2"/>
          <a:stretch>
            <a:fillRect/>
          </a:stretch>
        </p:blipFill>
        <p:spPr>
          <a:xfrm>
            <a:off x="286718" y="573437"/>
            <a:ext cx="8531817" cy="3409627"/>
          </a:xfrm>
          <a:prstGeom prst="rect">
            <a:avLst/>
          </a:prstGeom>
        </p:spPr>
      </p:pic>
    </p:spTree>
    <p:extLst>
      <p:ext uri="{BB962C8B-B14F-4D97-AF65-F5344CB8AC3E}">
        <p14:creationId xmlns:p14="http://schemas.microsoft.com/office/powerpoint/2010/main" val="1592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Snowball Stemmer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9828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Snowball is a small string processing language for creating stemming algorithms for use in Information Retrieval, plus a collection of stemming algorithms implemented using it</a:t>
            </a:r>
            <a:r>
              <a:rPr lang="en-US" dirty="0" smtClean="0"/>
              <a:t>.</a:t>
            </a:r>
          </a:p>
          <a:p>
            <a:endParaRPr lang="en-US" dirty="0" smtClean="0"/>
          </a:p>
          <a:p>
            <a:r>
              <a:rPr lang="en-US" dirty="0"/>
              <a:t>Snowball was originally designed and built by Martin Porter. Martin retired from development in 2014 and Snowball is now maintained as a community project. Martin originally chose the name Snowball as a tribute to SNOBOL, the excellent string handling language from the 1960s. It now also serves as a metaphor for how the project grows by gathering contributions over time</a:t>
            </a:r>
            <a:r>
              <a:rPr lang="en-US" dirty="0" smtClean="0"/>
              <a:t>.</a:t>
            </a:r>
          </a:p>
          <a:p>
            <a:endParaRPr lang="en-US" dirty="0"/>
          </a:p>
          <a:p>
            <a:r>
              <a:rPr lang="en-US" dirty="0"/>
              <a:t>The Snowball compiler translates a Snowball program into source code in another language - currently Ada, ISO C, C#, Go, Java, </a:t>
            </a:r>
            <a:r>
              <a:rPr lang="en-US" dirty="0" err="1"/>
              <a:t>Javascript</a:t>
            </a:r>
            <a:r>
              <a:rPr lang="en-US" dirty="0"/>
              <a:t>, Object Pascal, Python and Rust are supported</a:t>
            </a:r>
            <a:r>
              <a:rPr lang="en-US" dirty="0" smtClean="0"/>
              <a:t>.</a:t>
            </a:r>
          </a:p>
          <a:p>
            <a:endParaRPr lang="en-US" dirty="0"/>
          </a:p>
          <a:p>
            <a:r>
              <a:rPr lang="en-US" dirty="0" smtClean="0"/>
              <a:t>If </a:t>
            </a:r>
            <a:r>
              <a:rPr lang="en-US" dirty="0"/>
              <a:t>you want to always reduce words to a root form and/or get a root form which is itself a word then Snowball's stemming algorithms likely aren't the right answer.</a:t>
            </a:r>
          </a:p>
        </p:txBody>
      </p:sp>
      <p:sp>
        <p:nvSpPr>
          <p:cNvPr id="3" name="Title 2"/>
          <p:cNvSpPr>
            <a:spLocks noGrp="1"/>
          </p:cNvSpPr>
          <p:nvPr>
            <p:ph type="title"/>
          </p:nvPr>
        </p:nvSpPr>
        <p:spPr/>
        <p:txBody>
          <a:bodyPr/>
          <a:lstStyle/>
          <a:p>
            <a:r>
              <a:rPr lang="en-US" dirty="0" smtClean="0"/>
              <a:t>What is </a:t>
            </a:r>
            <a:r>
              <a:rPr lang="en-US" dirty="0"/>
              <a:t>Snowball Stemmer </a:t>
            </a:r>
            <a:br>
              <a:rPr lang="en-US" dirty="0"/>
            </a:br>
            <a:endParaRPr lang="en-US" dirty="0"/>
          </a:p>
        </p:txBody>
      </p:sp>
    </p:spTree>
    <p:extLst>
      <p:ext uri="{BB962C8B-B14F-4D97-AF65-F5344CB8AC3E}">
        <p14:creationId xmlns:p14="http://schemas.microsoft.com/office/powerpoint/2010/main" val="686163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b="0" dirty="0"/>
              <a:t>Snowball stemming algorithm.</a:t>
            </a:r>
            <a:br>
              <a:rPr lang="en-US" b="0"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50" y="1152475"/>
            <a:ext cx="7717500" cy="2152700"/>
          </a:xfrm>
          <a:prstGeom prst="rect">
            <a:avLst/>
          </a:prstGeom>
        </p:spPr>
      </p:pic>
    </p:spTree>
    <p:extLst>
      <p:ext uri="{BB962C8B-B14F-4D97-AF65-F5344CB8AC3E}">
        <p14:creationId xmlns:p14="http://schemas.microsoft.com/office/powerpoint/2010/main" val="1235848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3250" y="1714499"/>
            <a:ext cx="7717500" cy="2854375"/>
          </a:xfrm>
        </p:spPr>
        <p:txBody>
          <a:bodyPr/>
          <a:lstStyle/>
          <a:p>
            <a:r>
              <a:rPr lang="en-US" dirty="0" smtClean="0"/>
              <a:t>Please Check </a:t>
            </a:r>
            <a:r>
              <a:rPr lang="en-US" dirty="0"/>
              <a:t>This Link </a:t>
            </a:r>
            <a:r>
              <a:rPr lang="en-US" dirty="0" smtClean="0">
                <a:hlinkClick r:id="rId2"/>
              </a:rPr>
              <a:t>snowman.html</a:t>
            </a:r>
            <a:r>
              <a:rPr lang="en-US" dirty="0" smtClean="0"/>
              <a:t> </a:t>
            </a:r>
            <a:endParaRPr lang="en-US" dirty="0"/>
          </a:p>
        </p:txBody>
      </p:sp>
      <p:sp>
        <p:nvSpPr>
          <p:cNvPr id="3" name="Title 2"/>
          <p:cNvSpPr>
            <a:spLocks noGrp="1"/>
          </p:cNvSpPr>
          <p:nvPr>
            <p:ph type="title"/>
          </p:nvPr>
        </p:nvSpPr>
        <p:spPr>
          <a:xfrm>
            <a:off x="713250" y="523024"/>
            <a:ext cx="7717500" cy="962875"/>
          </a:xfrm>
        </p:spPr>
        <p:txBody>
          <a:bodyPr/>
          <a:lstStyle/>
          <a:p>
            <a:r>
              <a:rPr lang="en-US" dirty="0" smtClean="0"/>
              <a:t>For More Understanding What is details of Algorithm </a:t>
            </a:r>
            <a:endParaRPr lang="en-US" dirty="0"/>
          </a:p>
        </p:txBody>
      </p:sp>
    </p:spTree>
    <p:extLst>
      <p:ext uri="{BB962C8B-B14F-4D97-AF65-F5344CB8AC3E}">
        <p14:creationId xmlns:p14="http://schemas.microsoft.com/office/powerpoint/2010/main" val="244691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It is the process of reducing the word to its word stem that affixes to suffixes and prefixes or to roots of words known as a lemma. In simple words stemming is reducing a word to its base word or stem in such a way that the words of similar kind lie under a common stem. For example – The words care, cared and caring lie under the same stem ‘care’. Stemming is important in natural language processing(NLP).</a:t>
            </a:r>
          </a:p>
        </p:txBody>
      </p:sp>
      <p:sp>
        <p:nvSpPr>
          <p:cNvPr id="3" name="Title 2"/>
          <p:cNvSpPr>
            <a:spLocks noGrp="1"/>
          </p:cNvSpPr>
          <p:nvPr>
            <p:ph type="title"/>
          </p:nvPr>
        </p:nvSpPr>
        <p:spPr/>
        <p:txBody>
          <a:bodyPr/>
          <a:lstStyle/>
          <a:p>
            <a:r>
              <a:rPr lang="en-US" b="0" dirty="0"/>
              <a:t>what is stemming</a:t>
            </a:r>
            <a:endParaRPr lang="en-US" dirty="0"/>
          </a:p>
        </p:txBody>
      </p:sp>
    </p:spTree>
    <p:extLst>
      <p:ext uri="{BB962C8B-B14F-4D97-AF65-F5344CB8AC3E}">
        <p14:creationId xmlns:p14="http://schemas.microsoft.com/office/powerpoint/2010/main" val="2230591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few common rules of Snowball stemming are:</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25" y="1122325"/>
            <a:ext cx="7717500" cy="2028825"/>
          </a:xfrm>
          <a:prstGeom prst="rect">
            <a:avLst/>
          </a:prstGeom>
        </p:spPr>
      </p:pic>
    </p:spTree>
    <p:extLst>
      <p:ext uri="{BB962C8B-B14F-4D97-AF65-F5344CB8AC3E}">
        <p14:creationId xmlns:p14="http://schemas.microsoft.com/office/powerpoint/2010/main" val="2741974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Let’s see a few examples:-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25" y="1122325"/>
            <a:ext cx="7717500" cy="3580499"/>
          </a:xfrm>
          <a:prstGeom prst="rect">
            <a:avLst/>
          </a:prstGeom>
        </p:spPr>
      </p:pic>
    </p:spTree>
    <p:extLst>
      <p:ext uri="{BB962C8B-B14F-4D97-AF65-F5344CB8AC3E}">
        <p14:creationId xmlns:p14="http://schemas.microsoft.com/office/powerpoint/2010/main" val="1183082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832B909-D193-4AAA-985A-BFE35E2D91BA}"/>
              </a:ext>
            </a:extLst>
          </p:cNvPr>
          <p:cNvPicPr>
            <a:picLocks noChangeAspect="1"/>
          </p:cNvPicPr>
          <p:nvPr/>
        </p:nvPicPr>
        <p:blipFill>
          <a:blip r:embed="rId2"/>
          <a:stretch>
            <a:fillRect/>
          </a:stretch>
        </p:blipFill>
        <p:spPr>
          <a:xfrm>
            <a:off x="302217" y="759417"/>
            <a:ext cx="8400082" cy="3293389"/>
          </a:xfrm>
          <a:prstGeom prst="rect">
            <a:avLst/>
          </a:prstGeom>
        </p:spPr>
      </p:pic>
    </p:spTree>
    <p:extLst>
      <p:ext uri="{BB962C8B-B14F-4D97-AF65-F5344CB8AC3E}">
        <p14:creationId xmlns:p14="http://schemas.microsoft.com/office/powerpoint/2010/main" val="261575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1236" cy="5143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237" y="0"/>
            <a:ext cx="3052763" cy="5143500"/>
          </a:xfrm>
          <a:prstGeom prst="rect">
            <a:avLst/>
          </a:prstGeom>
        </p:spPr>
      </p:pic>
    </p:spTree>
    <p:extLst>
      <p:ext uri="{BB962C8B-B14F-4D97-AF65-F5344CB8AC3E}">
        <p14:creationId xmlns:p14="http://schemas.microsoft.com/office/powerpoint/2010/main" val="835344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Porter Stemmer and Snowball Stemmer:</a:t>
            </a:r>
          </a:p>
        </p:txBody>
      </p:sp>
      <p:sp>
        <p:nvSpPr>
          <p:cNvPr id="3" name="Text Placeholder 2"/>
          <p:cNvSpPr>
            <a:spLocks noGrp="1"/>
          </p:cNvSpPr>
          <p:nvPr>
            <p:ph type="body" idx="1"/>
          </p:nvPr>
        </p:nvSpPr>
        <p:spPr/>
        <p:txBody>
          <a:bodyPr/>
          <a:lstStyle/>
          <a:p>
            <a:pPr fontAlgn="base"/>
            <a:r>
              <a:rPr lang="en-US" dirty="0"/>
              <a:t>Snowball Stemmer is more aggressive than Porter Stemmer.</a:t>
            </a:r>
          </a:p>
          <a:p>
            <a:pPr fontAlgn="base"/>
            <a:r>
              <a:rPr lang="en-US" dirty="0"/>
              <a:t>Some issues in Porter Stemmer were fixed in Snowball Stemmer.</a:t>
            </a:r>
          </a:p>
          <a:p>
            <a:pPr fontAlgn="base"/>
            <a:r>
              <a:rPr lang="en-US" dirty="0"/>
              <a:t>There is only a little difference in the working of these two.</a:t>
            </a:r>
          </a:p>
          <a:p>
            <a:pPr fontAlgn="base"/>
            <a:r>
              <a:rPr lang="en-US" dirty="0"/>
              <a:t>Words like ‘</a:t>
            </a:r>
            <a:r>
              <a:rPr lang="en-US" i="1" dirty="0"/>
              <a:t>fairly</a:t>
            </a:r>
            <a:r>
              <a:rPr lang="en-US" dirty="0"/>
              <a:t>‘ and ‘</a:t>
            </a:r>
            <a:r>
              <a:rPr lang="en-US" i="1" dirty="0"/>
              <a:t>sportingly</a:t>
            </a:r>
            <a:r>
              <a:rPr lang="en-US" dirty="0"/>
              <a:t>‘ were stemmed to ‘fair’ and ‘sport’ in the snowball stemmer but when you use the porter stemmer they are stemmed to ‘</a:t>
            </a:r>
            <a:r>
              <a:rPr lang="en-US" i="1" dirty="0" err="1"/>
              <a:t>fairli</a:t>
            </a:r>
            <a:r>
              <a:rPr lang="en-US" dirty="0"/>
              <a:t>‘ and ‘</a:t>
            </a:r>
            <a:r>
              <a:rPr lang="en-US" i="1" dirty="0" err="1"/>
              <a:t>sportingli</a:t>
            </a:r>
            <a:r>
              <a:rPr lang="en-US" dirty="0"/>
              <a:t>‘.</a:t>
            </a:r>
          </a:p>
          <a:p>
            <a:pPr fontAlgn="base"/>
            <a:r>
              <a:rPr lang="en-US" dirty="0"/>
              <a:t>The difference between the two algorithms can be clearly seen in the way the word ‘Sportingly’ in stemmed by both. Clearly Snowball Stemmer stems it to a more accurate stem.</a:t>
            </a:r>
          </a:p>
          <a:p>
            <a:endParaRPr lang="en-US" dirty="0"/>
          </a:p>
        </p:txBody>
      </p:sp>
    </p:spTree>
    <p:extLst>
      <p:ext uri="{BB962C8B-B14F-4D97-AF65-F5344CB8AC3E}">
        <p14:creationId xmlns:p14="http://schemas.microsoft.com/office/powerpoint/2010/main" val="1147591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 of Stemming:</a:t>
            </a:r>
            <a:endParaRPr lang="en-US" dirty="0"/>
          </a:p>
        </p:txBody>
      </p:sp>
      <p:sp>
        <p:nvSpPr>
          <p:cNvPr id="3" name="Text Placeholder 2"/>
          <p:cNvSpPr>
            <a:spLocks noGrp="1"/>
          </p:cNvSpPr>
          <p:nvPr>
            <p:ph type="body" idx="1"/>
          </p:nvPr>
        </p:nvSpPr>
        <p:spPr/>
        <p:txBody>
          <a:bodyPr/>
          <a:lstStyle/>
          <a:p>
            <a:pPr fontAlgn="base"/>
            <a:r>
              <a:rPr lang="en-US" dirty="0"/>
              <a:t>Issues of over stemming and under stemming may lead to not so meaningful or inappropriate stems.</a:t>
            </a:r>
          </a:p>
          <a:p>
            <a:pPr fontAlgn="base"/>
            <a:r>
              <a:rPr lang="en-US" dirty="0"/>
              <a:t>Stemming does not consider how the word is being used. For example – the word ‘</a:t>
            </a:r>
            <a:r>
              <a:rPr lang="en-US" i="1" dirty="0"/>
              <a:t>saw</a:t>
            </a:r>
            <a:r>
              <a:rPr lang="en-US" dirty="0"/>
              <a:t>‘ will be stemmed to ‘</a:t>
            </a:r>
            <a:r>
              <a:rPr lang="en-US" i="1" dirty="0"/>
              <a:t>saw</a:t>
            </a:r>
            <a:r>
              <a:rPr lang="en-US" dirty="0"/>
              <a:t>‘ itself but it won’t be considered whether the word is being used as a noun or a verb in the context. For this reason, Lemmatization is used as it keeps this fact in consideration and will return either ‘see’ or ‘saw’ depending on whether the word ‘saw’ was used as a verb or a noun.</a:t>
            </a:r>
          </a:p>
          <a:p>
            <a:endParaRPr lang="en-US" dirty="0"/>
          </a:p>
        </p:txBody>
      </p:sp>
    </p:spTree>
    <p:extLst>
      <p:ext uri="{BB962C8B-B14F-4D97-AF65-F5344CB8AC3E}">
        <p14:creationId xmlns:p14="http://schemas.microsoft.com/office/powerpoint/2010/main" val="2891413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7"/>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Examples</a:t>
            </a:r>
            <a:endParaRPr dirty="0"/>
          </a:p>
        </p:txBody>
      </p:sp>
      <p:sp>
        <p:nvSpPr>
          <p:cNvPr id="1415" name="Google Shape;1415;p6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More</a:t>
            </a:r>
            <a:endParaRPr dirty="0"/>
          </a:p>
        </p:txBody>
      </p:sp>
      <p:sp>
        <p:nvSpPr>
          <p:cNvPr id="1416" name="Google Shape;1416;p6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pic>
        <p:nvPicPr>
          <p:cNvPr id="3074" name="Picture 2" descr="No description available.">
            <a:extLst>
              <a:ext uri="{FF2B5EF4-FFF2-40B4-BE49-F238E27FC236}">
                <a16:creationId xmlns:a16="http://schemas.microsoft.com/office/drawing/2014/main" xmlns="" id="{27BA2619-F5E5-4CA0-8D41-4D1A4C9E8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30" y="557938"/>
            <a:ext cx="7935133" cy="3983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References</a:t>
            </a:r>
            <a:endParaRPr lang="en-US" dirty="0"/>
          </a:p>
        </p:txBody>
      </p:sp>
      <p:sp>
        <p:nvSpPr>
          <p:cNvPr id="3" name="Subtitle 2"/>
          <p:cNvSpPr>
            <a:spLocks noGrp="1"/>
          </p:cNvSpPr>
          <p:nvPr>
            <p:ph type="subTitle" idx="1"/>
          </p:nvPr>
        </p:nvSpPr>
        <p:spPr/>
        <p:txBody>
          <a:bodyPr/>
          <a:lstStyle/>
          <a:p>
            <a:r>
              <a:rPr lang="en-US" dirty="0" smtClean="0">
                <a:hlinkClick r:id="rId2"/>
              </a:rPr>
              <a:t>The Porter Stemming Algorithm</a:t>
            </a:r>
            <a:endParaRPr lang="en-US" dirty="0" smtClean="0"/>
          </a:p>
          <a:p>
            <a:r>
              <a:rPr lang="en-US" dirty="0" smtClean="0">
                <a:hlinkClick r:id="rId3"/>
              </a:rPr>
              <a:t>Snowball</a:t>
            </a:r>
            <a:endParaRPr lang="en-US" dirty="0" smtClean="0"/>
          </a:p>
          <a:p>
            <a:r>
              <a:rPr lang="en-US" dirty="0" smtClean="0">
                <a:hlinkClick r:id="rId4"/>
              </a:rPr>
              <a:t>Snowball Manual</a:t>
            </a:r>
            <a:endParaRPr lang="en-US" dirty="0" smtClean="0"/>
          </a:p>
          <a:p>
            <a:r>
              <a:rPr lang="en-US" dirty="0" smtClean="0">
                <a:hlinkClick r:id="rId5"/>
              </a:rPr>
              <a:t>Snowball Stemming language and algorithms Repo</a:t>
            </a:r>
            <a:endParaRPr lang="en-US" dirty="0" smtClean="0"/>
          </a:p>
          <a:p>
            <a:r>
              <a:rPr lang="en-US" dirty="0" smtClean="0">
                <a:hlinkClick r:id="rId6"/>
              </a:rPr>
              <a:t>Snowball stemming algorithm.</a:t>
            </a:r>
            <a:endParaRPr lang="en-US" dirty="0" smtClean="0"/>
          </a:p>
          <a:p>
            <a:r>
              <a:rPr lang="en-US" dirty="0" smtClean="0">
                <a:hlinkClick r:id="rId7"/>
              </a:rPr>
              <a:t>Snowball site</a:t>
            </a:r>
            <a:endParaRPr lang="en-US" dirty="0"/>
          </a:p>
        </p:txBody>
      </p:sp>
    </p:spTree>
    <p:extLst>
      <p:ext uri="{BB962C8B-B14F-4D97-AF65-F5344CB8AC3E}">
        <p14:creationId xmlns:p14="http://schemas.microsoft.com/office/powerpoint/2010/main" val="1059888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20"/>
        <p:cNvGrpSpPr/>
        <p:nvPr/>
      </p:nvGrpSpPr>
      <p:grpSpPr>
        <a:xfrm>
          <a:off x="0" y="0"/>
          <a:ext cx="0" cy="0"/>
          <a:chOff x="0" y="0"/>
          <a:chExt cx="0" cy="0"/>
        </a:xfrm>
      </p:grpSpPr>
      <p:sp>
        <p:nvSpPr>
          <p:cNvPr id="2321" name="Google Shape;2321;p103"/>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r>
            <a:br>
              <a:rPr lang="en-US" dirty="0"/>
            </a:br>
            <a:r>
              <a:rPr lang="en-US" sz="6600" dirty="0"/>
              <a:t>Thank you</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Content:</a:t>
            </a:r>
            <a:endParaRPr dirty="0"/>
          </a:p>
        </p:txBody>
      </p:sp>
      <p:sp>
        <p:nvSpPr>
          <p:cNvPr id="2" name="Rectangle 1">
            <a:extLst>
              <a:ext uri="{FF2B5EF4-FFF2-40B4-BE49-F238E27FC236}">
                <a16:creationId xmlns:a16="http://schemas.microsoft.com/office/drawing/2014/main" xmlns="" id="{11844824-2828-4CBF-92F2-A3C2A9F7EFE8}"/>
              </a:ext>
            </a:extLst>
          </p:cNvPr>
          <p:cNvSpPr/>
          <p:nvPr/>
        </p:nvSpPr>
        <p:spPr>
          <a:xfrm>
            <a:off x="3454004" y="1344242"/>
            <a:ext cx="2164556" cy="1012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solidFill>
                  <a:schemeClr val="bg1">
                    <a:lumMod val="10000"/>
                  </a:schemeClr>
                </a:solidFill>
              </a:rPr>
              <a:t>Stemmer</a:t>
            </a:r>
          </a:p>
        </p:txBody>
      </p:sp>
      <p:sp>
        <p:nvSpPr>
          <p:cNvPr id="9" name="Rectangle 8">
            <a:extLst>
              <a:ext uri="{FF2B5EF4-FFF2-40B4-BE49-F238E27FC236}">
                <a16:creationId xmlns:a16="http://schemas.microsoft.com/office/drawing/2014/main" xmlns="" id="{97DA01DF-AAEA-42F4-86F3-14D586C6D5BB}"/>
              </a:ext>
            </a:extLst>
          </p:cNvPr>
          <p:cNvSpPr/>
          <p:nvPr/>
        </p:nvSpPr>
        <p:spPr>
          <a:xfrm>
            <a:off x="3619501" y="3293164"/>
            <a:ext cx="1833562" cy="5287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bg1">
                    <a:lumMod val="10000"/>
                  </a:schemeClr>
                </a:solidFill>
              </a:rPr>
              <a:t>Lancaster stemmer</a:t>
            </a:r>
          </a:p>
        </p:txBody>
      </p:sp>
      <p:sp>
        <p:nvSpPr>
          <p:cNvPr id="10" name="Rectangle 9">
            <a:extLst>
              <a:ext uri="{FF2B5EF4-FFF2-40B4-BE49-F238E27FC236}">
                <a16:creationId xmlns:a16="http://schemas.microsoft.com/office/drawing/2014/main" xmlns="" id="{7B104B5A-A2DF-4EAF-994B-C0F420BA040F}"/>
              </a:ext>
            </a:extLst>
          </p:cNvPr>
          <p:cNvSpPr/>
          <p:nvPr/>
        </p:nvSpPr>
        <p:spPr>
          <a:xfrm>
            <a:off x="5686426" y="3293164"/>
            <a:ext cx="1833562" cy="5287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bg1">
                    <a:lumMod val="10000"/>
                  </a:schemeClr>
                </a:solidFill>
              </a:rPr>
              <a:t>Snowball stemmer</a:t>
            </a:r>
          </a:p>
        </p:txBody>
      </p:sp>
      <p:sp>
        <p:nvSpPr>
          <p:cNvPr id="11" name="Rectangle 10">
            <a:extLst>
              <a:ext uri="{FF2B5EF4-FFF2-40B4-BE49-F238E27FC236}">
                <a16:creationId xmlns:a16="http://schemas.microsoft.com/office/drawing/2014/main" xmlns="" id="{2B7559EB-4337-4B17-8C86-83E6B07B3247}"/>
              </a:ext>
            </a:extLst>
          </p:cNvPr>
          <p:cNvSpPr/>
          <p:nvPr/>
        </p:nvSpPr>
        <p:spPr>
          <a:xfrm>
            <a:off x="1552576" y="3293164"/>
            <a:ext cx="1833562" cy="5287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bg1">
                    <a:lumMod val="10000"/>
                  </a:schemeClr>
                </a:solidFill>
              </a:rPr>
              <a:t>Porter</a:t>
            </a:r>
          </a:p>
          <a:p>
            <a:pPr algn="ctr"/>
            <a:r>
              <a:rPr lang="en-US" sz="1600" b="1" dirty="0">
                <a:solidFill>
                  <a:schemeClr val="bg1">
                    <a:lumMod val="10000"/>
                  </a:schemeClr>
                </a:solidFill>
              </a:rPr>
              <a:t>stemmer</a:t>
            </a:r>
          </a:p>
        </p:txBody>
      </p:sp>
      <p:cxnSp>
        <p:nvCxnSpPr>
          <p:cNvPr id="13" name="Connector: Elbow 12">
            <a:extLst>
              <a:ext uri="{FF2B5EF4-FFF2-40B4-BE49-F238E27FC236}">
                <a16:creationId xmlns:a16="http://schemas.microsoft.com/office/drawing/2014/main" xmlns="" id="{4F386D32-B0C1-469F-B49C-36B5D7C29178}"/>
              </a:ext>
            </a:extLst>
          </p:cNvPr>
          <p:cNvCxnSpPr>
            <a:stCxn id="2" idx="1"/>
            <a:endCxn id="11" idx="0"/>
          </p:cNvCxnSpPr>
          <p:nvPr/>
        </p:nvCxnSpPr>
        <p:spPr>
          <a:xfrm rot="10800000" flipV="1">
            <a:off x="2469358" y="1850336"/>
            <a:ext cx="984647" cy="1442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2A5E59C4-1CFC-4A1F-BAAB-D1BFC5FCBDCB}"/>
              </a:ext>
            </a:extLst>
          </p:cNvPr>
          <p:cNvCxnSpPr>
            <a:cxnSpLocks/>
            <a:stCxn id="2" idx="3"/>
            <a:endCxn id="10" idx="0"/>
          </p:cNvCxnSpPr>
          <p:nvPr/>
        </p:nvCxnSpPr>
        <p:spPr>
          <a:xfrm>
            <a:off x="5618560" y="1850336"/>
            <a:ext cx="984647" cy="1442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279B64F-9F33-4741-80DB-7EF0AA893B47}"/>
              </a:ext>
            </a:extLst>
          </p:cNvPr>
          <p:cNvCxnSpPr>
            <a:stCxn id="2" idx="2"/>
            <a:endCxn id="9" idx="0"/>
          </p:cNvCxnSpPr>
          <p:nvPr/>
        </p:nvCxnSpPr>
        <p:spPr>
          <a:xfrm>
            <a:off x="4536282" y="2356430"/>
            <a:ext cx="0" cy="9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26">
                                            <p:txEl>
                                              <p:pRg st="0" end="0"/>
                                            </p:txEl>
                                          </p:spTgt>
                                        </p:tgtEl>
                                        <p:attrNameLst>
                                          <p:attrName>style.visibility</p:attrName>
                                        </p:attrNameLst>
                                      </p:cBhvr>
                                      <p:to>
                                        <p:strVal val="visible"/>
                                      </p:to>
                                    </p:set>
                                    <p:anim calcmode="lin" valueType="num">
                                      <p:cBhvr>
                                        <p:cTn id="7" dur="1000" fill="hold"/>
                                        <p:tgtEl>
                                          <p:spTgt spid="132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32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32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3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Lancaster Stemmer</a:t>
            </a:r>
            <a:endParaRPr dirty="0"/>
          </a:p>
        </p:txBody>
      </p:sp>
      <p:sp>
        <p:nvSpPr>
          <p:cNvPr id="1370" name="Google Shape;1370;p5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US" sz="2400" dirty="0"/>
              <a:t>I</a:t>
            </a:r>
            <a:r>
              <a:rPr lang="en-US" sz="2400" dirty="0">
                <a:solidFill>
                  <a:schemeClr val="accent2"/>
                </a:solidFill>
              </a:rPr>
              <a:t>terative algorithm with rules saved externally.</a:t>
            </a:r>
          </a:p>
          <a:p>
            <a:pPr marL="457200" lvl="0" indent="-330200" algn="l" rtl="0">
              <a:spcBef>
                <a:spcPts val="0"/>
              </a:spcBef>
              <a:spcAft>
                <a:spcPts val="0"/>
              </a:spcAft>
              <a:buSzPts val="1600"/>
              <a:buAutoNum type="arabicPeriod"/>
            </a:pPr>
            <a:r>
              <a:rPr lang="en" sz="2400" dirty="0"/>
              <a:t>Aggressive .</a:t>
            </a:r>
          </a:p>
          <a:p>
            <a:pPr marL="457200" lvl="0" indent="-330200" algn="l" rtl="0">
              <a:spcBef>
                <a:spcPts val="0"/>
              </a:spcBef>
              <a:spcAft>
                <a:spcPts val="0"/>
              </a:spcAft>
              <a:buSzPts val="1600"/>
              <a:buAutoNum type="arabicPeriod"/>
            </a:pPr>
            <a:r>
              <a:rPr lang="en" sz="2400" dirty="0"/>
              <a:t>Simple ,but heavy </a:t>
            </a:r>
            <a:r>
              <a:rPr lang="en-US" sz="2400" dirty="0"/>
              <a:t>stemming due to iterations and over-stemming may occur</a:t>
            </a:r>
            <a:r>
              <a:rPr lang="en" sz="2400" dirty="0"/>
              <a:t>.</a:t>
            </a:r>
          </a:p>
          <a:p>
            <a:pPr marL="457200" lvl="0" indent="-330200" algn="l" rtl="0">
              <a:spcBef>
                <a:spcPts val="0"/>
              </a:spcBef>
              <a:spcAft>
                <a:spcPts val="0"/>
              </a:spcAft>
              <a:buSzPts val="1600"/>
              <a:buAutoNum type="arabicPeriod"/>
            </a:pPr>
            <a:r>
              <a:rPr lang="en-US" sz="2400" dirty="0"/>
              <a:t>Over-stemming causes the stems to be not linguistic, or they may have no meaning.</a:t>
            </a:r>
          </a:p>
          <a:p>
            <a:pPr marL="127000" lvl="0" indent="0" algn="l" rtl="0">
              <a:spcBef>
                <a:spcPts val="0"/>
              </a:spcBef>
              <a:spcAft>
                <a:spcPts val="0"/>
              </a:spcAft>
              <a:buSzPts val="1600"/>
              <a:buNone/>
            </a:pPr>
            <a:endParaRPr lang="en" sz="2400" dirty="0"/>
          </a:p>
          <a:p>
            <a:pPr marL="127000" lvl="0" indent="0" algn="l" rtl="0">
              <a:spcBef>
                <a:spcPts val="0"/>
              </a:spcBef>
              <a:spcAft>
                <a:spcPts val="0"/>
              </a:spcAft>
              <a:buSzPts val="1600"/>
              <a:buNone/>
            </a:pPr>
            <a:endParaRPr sz="2800" dirty="0"/>
          </a:p>
          <a:p>
            <a:pPr marL="127000" indent="0">
              <a:buSzPts val="16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0">
                                            <p:txEl>
                                              <p:pRg st="0" end="0"/>
                                            </p:txEl>
                                          </p:spTgt>
                                        </p:tgtEl>
                                        <p:attrNameLst>
                                          <p:attrName>style.visibility</p:attrName>
                                        </p:attrNameLst>
                                      </p:cBhvr>
                                      <p:to>
                                        <p:strVal val="visible"/>
                                      </p:to>
                                    </p:set>
                                    <p:anim calcmode="lin" valueType="num">
                                      <p:cBhvr additive="base">
                                        <p:cTn id="7" dur="500" fill="hold"/>
                                        <p:tgtEl>
                                          <p:spTgt spid="13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0">
                                            <p:txEl>
                                              <p:pRg st="1" end="1"/>
                                            </p:txEl>
                                          </p:spTgt>
                                        </p:tgtEl>
                                        <p:attrNameLst>
                                          <p:attrName>style.visibility</p:attrName>
                                        </p:attrNameLst>
                                      </p:cBhvr>
                                      <p:to>
                                        <p:strVal val="visible"/>
                                      </p:to>
                                    </p:set>
                                    <p:anim calcmode="lin" valueType="num">
                                      <p:cBhvr additive="base">
                                        <p:cTn id="13" dur="500" fill="hold"/>
                                        <p:tgtEl>
                                          <p:spTgt spid="13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0">
                                            <p:txEl>
                                              <p:pRg st="2" end="2"/>
                                            </p:txEl>
                                          </p:spTgt>
                                        </p:tgtEl>
                                        <p:attrNameLst>
                                          <p:attrName>style.visibility</p:attrName>
                                        </p:attrNameLst>
                                      </p:cBhvr>
                                      <p:to>
                                        <p:strVal val="visible"/>
                                      </p:to>
                                    </p:set>
                                    <p:anim calcmode="lin" valueType="num">
                                      <p:cBhvr additive="base">
                                        <p:cTn id="19" dur="500" fill="hold"/>
                                        <p:tgtEl>
                                          <p:spTgt spid="13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0">
                                            <p:txEl>
                                              <p:pRg st="3" end="3"/>
                                            </p:txEl>
                                          </p:spTgt>
                                        </p:tgtEl>
                                        <p:attrNameLst>
                                          <p:attrName>style.visibility</p:attrName>
                                        </p:attrNameLst>
                                      </p:cBhvr>
                                      <p:to>
                                        <p:strVal val="visible"/>
                                      </p:to>
                                    </p:set>
                                    <p:anim calcmode="lin" valueType="num">
                                      <p:cBhvr additive="base">
                                        <p:cTn id="25" dur="500" fill="hold"/>
                                        <p:tgtEl>
                                          <p:spTgt spid="13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Lancaster stemmer </a:t>
            </a:r>
            <a:endParaRPr dirty="0"/>
          </a:p>
        </p:txBody>
      </p:sp>
      <p:sp>
        <p:nvSpPr>
          <p:cNvPr id="1363" name="Google Shape;1363;p58"/>
          <p:cNvSpPr txBox="1">
            <a:spLocks noGrp="1"/>
          </p:cNvSpPr>
          <p:nvPr>
            <p:ph type="body" idx="1"/>
          </p:nvPr>
        </p:nvSpPr>
        <p:spPr>
          <a:xfrm>
            <a:off x="325768" y="913098"/>
            <a:ext cx="7717500" cy="358050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Wingdings" panose="05000000000000000000" pitchFamily="2" charset="2"/>
              <a:buChar char="Ø"/>
            </a:pPr>
            <a:r>
              <a:rPr lang="en-US" dirty="0">
                <a:solidFill>
                  <a:schemeClr val="accent2"/>
                </a:solidFill>
              </a:rPr>
              <a:t>It is an iterative algorithm with rules saved externally. </a:t>
            </a:r>
          </a:p>
          <a:p>
            <a:pPr marL="285750" indent="-285750">
              <a:lnSpc>
                <a:spcPct val="100000"/>
              </a:lnSpc>
              <a:buFont typeface="Wingdings" panose="05000000000000000000" pitchFamily="2" charset="2"/>
              <a:buChar char="Ø"/>
            </a:pPr>
            <a:r>
              <a:rPr lang="en-US" dirty="0">
                <a:solidFill>
                  <a:schemeClr val="accent2"/>
                </a:solidFill>
              </a:rPr>
              <a:t>One table containing about 120 rules indexed by the last letter of a suffix.</a:t>
            </a:r>
          </a:p>
          <a:p>
            <a:pPr marL="285750" indent="-285750">
              <a:lnSpc>
                <a:spcPct val="100000"/>
              </a:lnSpc>
              <a:buFont typeface="Wingdings" panose="05000000000000000000" pitchFamily="2" charset="2"/>
              <a:buChar char="Ø"/>
            </a:pPr>
            <a:r>
              <a:rPr lang="en-US" dirty="0">
                <a:solidFill>
                  <a:schemeClr val="accent2"/>
                </a:solidFill>
              </a:rPr>
              <a:t>On each iteration, it tries to find an applicable rule by the last character of the word.</a:t>
            </a:r>
          </a:p>
          <a:p>
            <a:pPr marL="285750" indent="-285750">
              <a:lnSpc>
                <a:spcPct val="100000"/>
              </a:lnSpc>
              <a:buFont typeface="Wingdings" panose="05000000000000000000" pitchFamily="2" charset="2"/>
              <a:buChar char="Ø"/>
            </a:pPr>
            <a:r>
              <a:rPr lang="en-US" dirty="0">
                <a:solidFill>
                  <a:schemeClr val="accent2"/>
                </a:solidFill>
              </a:rPr>
              <a:t>Each rule specifies either a deletion or replacement of an ending. </a:t>
            </a:r>
          </a:p>
          <a:p>
            <a:pPr marL="285750" indent="-285750">
              <a:lnSpc>
                <a:spcPct val="100000"/>
              </a:lnSpc>
              <a:buFont typeface="Wingdings" panose="05000000000000000000" pitchFamily="2" charset="2"/>
              <a:buChar char="Ø"/>
            </a:pPr>
            <a:r>
              <a:rPr lang="en-US" dirty="0">
                <a:solidFill>
                  <a:schemeClr val="accent2"/>
                </a:solidFill>
              </a:rPr>
              <a:t>If there is no such rule, it terminates.</a:t>
            </a:r>
          </a:p>
          <a:p>
            <a:pPr marL="285750" indent="-285750">
              <a:lnSpc>
                <a:spcPct val="100000"/>
              </a:lnSpc>
              <a:buFont typeface="Wingdings" panose="05000000000000000000" pitchFamily="2" charset="2"/>
              <a:buChar char="Ø"/>
            </a:pPr>
            <a:r>
              <a:rPr lang="en-US" dirty="0">
                <a:solidFill>
                  <a:schemeClr val="accent2"/>
                </a:solidFill>
              </a:rPr>
              <a:t> It also terminates:</a:t>
            </a:r>
            <a:endParaRPr lang="en-US" dirty="0"/>
          </a:p>
          <a:p>
            <a:pPr marL="742950" lvl="1" indent="-285750">
              <a:buFont typeface="Arial" panose="020B0604020202020204" pitchFamily="34" charset="0"/>
              <a:buChar char="•"/>
            </a:pPr>
            <a:r>
              <a:rPr lang="en-US" dirty="0"/>
              <a:t> if a word starts with a consonant and there are only three characters left.</a:t>
            </a:r>
          </a:p>
          <a:p>
            <a:pPr marL="742950" lvl="1" indent="-285750">
              <a:buFont typeface="Arial" panose="020B0604020202020204" pitchFamily="34" charset="0"/>
              <a:buChar char="•"/>
            </a:pPr>
            <a:r>
              <a:rPr lang="en-US" dirty="0"/>
              <a:t> if a word starts with a vowel and there are only two letters left .</a:t>
            </a:r>
            <a:endParaRPr lang="en-US" dirty="0">
              <a:solidFill>
                <a:schemeClr val="accent2"/>
              </a:solidFill>
            </a:endParaRPr>
          </a:p>
          <a:p>
            <a:pPr marL="285750" indent="-285750">
              <a:lnSpc>
                <a:spcPct val="100000"/>
              </a:lnSpc>
              <a:buFont typeface="Wingdings" panose="05000000000000000000" pitchFamily="2" charset="2"/>
              <a:buChar char="Ø"/>
            </a:pPr>
            <a:r>
              <a:rPr lang="en-US" dirty="0">
                <a:solidFill>
                  <a:schemeClr val="bg1">
                    <a:lumMod val="10000"/>
                  </a:schemeClr>
                </a:solidFill>
              </a:rPr>
              <a:t>Otherwise, the rule is applied, and the process repeats.</a:t>
            </a:r>
          </a:p>
          <a:p>
            <a:pPr marL="285750" indent="-285750">
              <a:lnSpc>
                <a:spcPct val="100000"/>
              </a:lnSpc>
              <a:buFont typeface="Wingdings" panose="05000000000000000000" pitchFamily="2" charset="2"/>
              <a:buChar char="Ø"/>
            </a:pPr>
            <a:endParaRPr lang="en-US" dirty="0">
              <a:solidFill>
                <a:schemeClr val="bg1">
                  <a:lumMod val="10000"/>
                </a:schemeClr>
              </a:solidFill>
            </a:endParaRPr>
          </a:p>
          <a:p>
            <a:pPr marL="0" lvl="0" indent="0" algn="l" rtl="0">
              <a:lnSpc>
                <a:spcPct val="100000"/>
              </a:lnSpc>
              <a:spcBef>
                <a:spcPts val="0"/>
              </a:spcBef>
              <a:spcAft>
                <a:spcPts val="0"/>
              </a:spcAft>
              <a:buNone/>
            </a:pPr>
            <a:endParaRPr lang="en-US"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3">
                                            <p:txEl>
                                              <p:pRg st="0" end="0"/>
                                            </p:txEl>
                                          </p:spTgt>
                                        </p:tgtEl>
                                        <p:attrNameLst>
                                          <p:attrName>style.visibility</p:attrName>
                                        </p:attrNameLst>
                                      </p:cBhvr>
                                      <p:to>
                                        <p:strVal val="visible"/>
                                      </p:to>
                                    </p:set>
                                    <p:anim calcmode="lin" valueType="num">
                                      <p:cBhvr additive="base">
                                        <p:cTn id="7" dur="500" fill="hold"/>
                                        <p:tgtEl>
                                          <p:spTgt spid="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3">
                                            <p:txEl>
                                              <p:pRg st="1" end="1"/>
                                            </p:txEl>
                                          </p:spTgt>
                                        </p:tgtEl>
                                        <p:attrNameLst>
                                          <p:attrName>style.visibility</p:attrName>
                                        </p:attrNameLst>
                                      </p:cBhvr>
                                      <p:to>
                                        <p:strVal val="visible"/>
                                      </p:to>
                                    </p:set>
                                    <p:anim calcmode="lin" valueType="num">
                                      <p:cBhvr additive="base">
                                        <p:cTn id="13" dur="500" fill="hold"/>
                                        <p:tgtEl>
                                          <p:spTgt spid="1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3">
                                            <p:txEl>
                                              <p:pRg st="2" end="2"/>
                                            </p:txEl>
                                          </p:spTgt>
                                        </p:tgtEl>
                                        <p:attrNameLst>
                                          <p:attrName>style.visibility</p:attrName>
                                        </p:attrNameLst>
                                      </p:cBhvr>
                                      <p:to>
                                        <p:strVal val="visible"/>
                                      </p:to>
                                    </p:set>
                                    <p:anim calcmode="lin" valueType="num">
                                      <p:cBhvr additive="base">
                                        <p:cTn id="19" dur="500" fill="hold"/>
                                        <p:tgtEl>
                                          <p:spTgt spid="1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3">
                                            <p:txEl>
                                              <p:pRg st="3" end="3"/>
                                            </p:txEl>
                                          </p:spTgt>
                                        </p:tgtEl>
                                        <p:attrNameLst>
                                          <p:attrName>style.visibility</p:attrName>
                                        </p:attrNameLst>
                                      </p:cBhvr>
                                      <p:to>
                                        <p:strVal val="visible"/>
                                      </p:to>
                                    </p:set>
                                    <p:anim calcmode="lin" valueType="num">
                                      <p:cBhvr additive="base">
                                        <p:cTn id="25" dur="500" fill="hold"/>
                                        <p:tgtEl>
                                          <p:spTgt spid="1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63">
                                            <p:txEl>
                                              <p:pRg st="4" end="4"/>
                                            </p:txEl>
                                          </p:spTgt>
                                        </p:tgtEl>
                                        <p:attrNameLst>
                                          <p:attrName>style.visibility</p:attrName>
                                        </p:attrNameLst>
                                      </p:cBhvr>
                                      <p:to>
                                        <p:strVal val="visible"/>
                                      </p:to>
                                    </p:set>
                                    <p:anim calcmode="lin" valueType="num">
                                      <p:cBhvr additive="base">
                                        <p:cTn id="31" dur="500" fill="hold"/>
                                        <p:tgtEl>
                                          <p:spTgt spid="1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63">
                                            <p:txEl>
                                              <p:pRg st="5" end="5"/>
                                            </p:txEl>
                                          </p:spTgt>
                                        </p:tgtEl>
                                        <p:attrNameLst>
                                          <p:attrName>style.visibility</p:attrName>
                                        </p:attrNameLst>
                                      </p:cBhvr>
                                      <p:to>
                                        <p:strVal val="visible"/>
                                      </p:to>
                                    </p:set>
                                    <p:anim calcmode="lin" valueType="num">
                                      <p:cBhvr additive="base">
                                        <p:cTn id="37" dur="500" fill="hold"/>
                                        <p:tgtEl>
                                          <p:spTgt spid="13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6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63">
                                            <p:txEl>
                                              <p:pRg st="6" end="6"/>
                                            </p:txEl>
                                          </p:spTgt>
                                        </p:tgtEl>
                                        <p:attrNameLst>
                                          <p:attrName>style.visibility</p:attrName>
                                        </p:attrNameLst>
                                      </p:cBhvr>
                                      <p:to>
                                        <p:strVal val="visible"/>
                                      </p:to>
                                    </p:set>
                                    <p:anim calcmode="lin" valueType="num">
                                      <p:cBhvr additive="base">
                                        <p:cTn id="41" dur="500" fill="hold"/>
                                        <p:tgtEl>
                                          <p:spTgt spid="136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6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63">
                                            <p:txEl>
                                              <p:pRg st="7" end="7"/>
                                            </p:txEl>
                                          </p:spTgt>
                                        </p:tgtEl>
                                        <p:attrNameLst>
                                          <p:attrName>style.visibility</p:attrName>
                                        </p:attrNameLst>
                                      </p:cBhvr>
                                      <p:to>
                                        <p:strVal val="visible"/>
                                      </p:to>
                                    </p:set>
                                    <p:anim calcmode="lin" valueType="num">
                                      <p:cBhvr additive="base">
                                        <p:cTn id="45" dur="500" fill="hold"/>
                                        <p:tgtEl>
                                          <p:spTgt spid="136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63">
                                            <p:txEl>
                                              <p:pRg st="8" end="8"/>
                                            </p:txEl>
                                          </p:spTgt>
                                        </p:tgtEl>
                                        <p:attrNameLst>
                                          <p:attrName>style.visibility</p:attrName>
                                        </p:attrNameLst>
                                      </p:cBhvr>
                                      <p:to>
                                        <p:strVal val="visible"/>
                                      </p:to>
                                    </p:set>
                                    <p:anim calcmode="lin" valueType="num">
                                      <p:cBhvr additive="base">
                                        <p:cTn id="51" dur="500" fill="hold"/>
                                        <p:tgtEl>
                                          <p:spTgt spid="136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pic>
        <p:nvPicPr>
          <p:cNvPr id="2050" name="Picture 2" descr="3: Paice/Husk Stemmer III. EVALUATION OF STEMMING ALGORITHM FOR THE... |  Download Scientific Diagram">
            <a:extLst>
              <a:ext uri="{FF2B5EF4-FFF2-40B4-BE49-F238E27FC236}">
                <a16:creationId xmlns:a16="http://schemas.microsoft.com/office/drawing/2014/main" xmlns="" id="{22EAB0AE-7603-41C6-B093-E8172BD97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492" y="559768"/>
            <a:ext cx="4479009" cy="45837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36DB922-BB16-40C1-905A-12E4096C0D4A}"/>
              </a:ext>
            </a:extLst>
          </p:cNvPr>
          <p:cNvSpPr txBox="1"/>
          <p:nvPr/>
        </p:nvSpPr>
        <p:spPr>
          <a:xfrm>
            <a:off x="3076414" y="131736"/>
            <a:ext cx="3270142" cy="338554"/>
          </a:xfrm>
          <a:prstGeom prst="rect">
            <a:avLst/>
          </a:prstGeom>
          <a:noFill/>
        </p:spPr>
        <p:txBody>
          <a:bodyPr wrap="square" rtlCol="0">
            <a:spAutoFit/>
          </a:bodyPr>
          <a:lstStyle/>
          <a:p>
            <a:pPr algn="ctr"/>
            <a:r>
              <a:rPr lang="en-US" sz="1600" b="1" dirty="0"/>
              <a:t>Steps of Lancaster stemmer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5" name="Picture 4">
            <a:extLst>
              <a:ext uri="{FF2B5EF4-FFF2-40B4-BE49-F238E27FC236}">
                <a16:creationId xmlns:a16="http://schemas.microsoft.com/office/drawing/2014/main" xmlns="" id="{DFC3AEAC-A654-4092-A365-CA93B97D4296}"/>
              </a:ext>
            </a:extLst>
          </p:cNvPr>
          <p:cNvPicPr>
            <a:picLocks noChangeAspect="1"/>
          </p:cNvPicPr>
          <p:nvPr/>
        </p:nvPicPr>
        <p:blipFill>
          <a:blip r:embed="rId3"/>
          <a:stretch>
            <a:fillRect/>
          </a:stretch>
        </p:blipFill>
        <p:spPr>
          <a:xfrm>
            <a:off x="170481" y="689674"/>
            <a:ext cx="8493072" cy="3525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E1F4222-47B4-4ADF-AB99-777E9EC73E9F}"/>
              </a:ext>
            </a:extLst>
          </p:cNvPr>
          <p:cNvPicPr>
            <a:picLocks noChangeAspect="1"/>
          </p:cNvPicPr>
          <p:nvPr/>
        </p:nvPicPr>
        <p:blipFill>
          <a:blip r:embed="rId2"/>
          <a:stretch>
            <a:fillRect/>
          </a:stretch>
        </p:blipFill>
        <p:spPr>
          <a:xfrm>
            <a:off x="0" y="612183"/>
            <a:ext cx="9144000" cy="3215898"/>
          </a:xfrm>
          <a:prstGeom prst="rect">
            <a:avLst/>
          </a:prstGeom>
        </p:spPr>
      </p:pic>
    </p:spTree>
    <p:extLst>
      <p:ext uri="{BB962C8B-B14F-4D97-AF65-F5344CB8AC3E}">
        <p14:creationId xmlns:p14="http://schemas.microsoft.com/office/powerpoint/2010/main" val="13685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Porter stemmer</a:t>
            </a:r>
            <a:endParaRPr dirty="0"/>
          </a:p>
        </p:txBody>
      </p:sp>
      <p:sp>
        <p:nvSpPr>
          <p:cNvPr id="1383" name="Google Shape;1383;p61"/>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822960" lvl="0" indent="-238760" algn="l" rtl="0">
              <a:spcBef>
                <a:spcPts val="0"/>
              </a:spcBef>
              <a:spcAft>
                <a:spcPts val="0"/>
              </a:spcAft>
              <a:buSzPts val="1600"/>
              <a:buFont typeface="Manjari"/>
              <a:buAutoNum type="arabicPeriod"/>
            </a:pPr>
            <a:r>
              <a:rPr lang="en-US" dirty="0"/>
              <a:t>M</a:t>
            </a:r>
            <a:r>
              <a:rPr lang="en" dirty="0"/>
              <a:t>ost common stemming algorithm</a:t>
            </a:r>
          </a:p>
          <a:p>
            <a:pPr marL="822960" lvl="0" indent="-238760" algn="l" rtl="0">
              <a:spcBef>
                <a:spcPts val="0"/>
              </a:spcBef>
              <a:spcAft>
                <a:spcPts val="0"/>
              </a:spcAft>
              <a:buSzPts val="1600"/>
              <a:buFont typeface="Manjari"/>
              <a:buAutoNum type="arabicPeriod"/>
            </a:pPr>
            <a:r>
              <a:rPr lang="en" dirty="0"/>
              <a:t>Fast ,imprecise.</a:t>
            </a:r>
          </a:p>
          <a:p>
            <a:pPr marL="822960" lvl="0" indent="-238760" algn="l" rtl="0">
              <a:spcBef>
                <a:spcPts val="0"/>
              </a:spcBef>
              <a:spcAft>
                <a:spcPts val="0"/>
              </a:spcAft>
              <a:buSzPts val="1600"/>
              <a:buFont typeface="Manjari"/>
              <a:buAutoNum type="arabicPeriod"/>
            </a:pPr>
            <a:r>
              <a:rPr lang="en-US" dirty="0"/>
              <a:t> It is commonly useful in Information Retrieval Environments known as IR Environments for fast recall and fetching of search queries.</a:t>
            </a:r>
          </a:p>
          <a:p>
            <a:pPr marL="822960" lvl="0" indent="-238760" algn="l" rtl="0">
              <a:spcBef>
                <a:spcPts val="0"/>
              </a:spcBef>
              <a:spcAft>
                <a:spcPts val="0"/>
              </a:spcAft>
              <a:buSzPts val="1600"/>
              <a:buFont typeface="Manjari"/>
              <a:buAutoNum type="arabicPeriod"/>
            </a:pPr>
            <a:r>
              <a:rPr lang="en-US" dirty="0"/>
              <a:t>uses Suffix Stripping to produce stems. </a:t>
            </a:r>
          </a:p>
          <a:p>
            <a:pPr marL="822960" lvl="0" indent="-238760" algn="l" rtl="0">
              <a:spcBef>
                <a:spcPts val="0"/>
              </a:spcBef>
              <a:spcAft>
                <a:spcPts val="0"/>
              </a:spcAft>
              <a:buSzPts val="1600"/>
              <a:buFont typeface="Manjari"/>
              <a:buAutoNum type="arabicPeriod"/>
            </a:pPr>
            <a:r>
              <a:rPr lang="en-US" dirty="0"/>
              <a:t>the resultant stem is a shorter word with the same root meaning.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3">
                                            <p:txEl>
                                              <p:pRg st="0" end="0"/>
                                            </p:txEl>
                                          </p:spTgt>
                                        </p:tgtEl>
                                        <p:attrNameLst>
                                          <p:attrName>style.visibility</p:attrName>
                                        </p:attrNameLst>
                                      </p:cBhvr>
                                      <p:to>
                                        <p:strVal val="visible"/>
                                      </p:to>
                                    </p:set>
                                    <p:anim calcmode="lin" valueType="num">
                                      <p:cBhvr additive="base">
                                        <p:cTn id="7" dur="500" fill="hold"/>
                                        <p:tgtEl>
                                          <p:spTgt spid="13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3">
                                            <p:txEl>
                                              <p:pRg st="1" end="1"/>
                                            </p:txEl>
                                          </p:spTgt>
                                        </p:tgtEl>
                                        <p:attrNameLst>
                                          <p:attrName>style.visibility</p:attrName>
                                        </p:attrNameLst>
                                      </p:cBhvr>
                                      <p:to>
                                        <p:strVal val="visible"/>
                                      </p:to>
                                    </p:set>
                                    <p:anim calcmode="lin" valueType="num">
                                      <p:cBhvr additive="base">
                                        <p:cTn id="13" dur="500" fill="hold"/>
                                        <p:tgtEl>
                                          <p:spTgt spid="13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3">
                                            <p:txEl>
                                              <p:pRg st="2" end="2"/>
                                            </p:txEl>
                                          </p:spTgt>
                                        </p:tgtEl>
                                        <p:attrNameLst>
                                          <p:attrName>style.visibility</p:attrName>
                                        </p:attrNameLst>
                                      </p:cBhvr>
                                      <p:to>
                                        <p:strVal val="visible"/>
                                      </p:to>
                                    </p:set>
                                    <p:anim calcmode="lin" valueType="num">
                                      <p:cBhvr additive="base">
                                        <p:cTn id="19" dur="500" fill="hold"/>
                                        <p:tgtEl>
                                          <p:spTgt spid="13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3">
                                            <p:txEl>
                                              <p:pRg st="3" end="3"/>
                                            </p:txEl>
                                          </p:spTgt>
                                        </p:tgtEl>
                                        <p:attrNameLst>
                                          <p:attrName>style.visibility</p:attrName>
                                        </p:attrNameLst>
                                      </p:cBhvr>
                                      <p:to>
                                        <p:strVal val="visible"/>
                                      </p:to>
                                    </p:set>
                                    <p:anim calcmode="lin" valueType="num">
                                      <p:cBhvr additive="base">
                                        <p:cTn id="25" dur="500" fill="hold"/>
                                        <p:tgtEl>
                                          <p:spTgt spid="13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83">
                                            <p:txEl>
                                              <p:pRg st="4" end="4"/>
                                            </p:txEl>
                                          </p:spTgt>
                                        </p:tgtEl>
                                        <p:attrNameLst>
                                          <p:attrName>style.visibility</p:attrName>
                                        </p:attrNameLst>
                                      </p:cBhvr>
                                      <p:to>
                                        <p:strVal val="visible"/>
                                      </p:to>
                                    </p:set>
                                    <p:anim calcmode="lin" valueType="num">
                                      <p:cBhvr additive="base">
                                        <p:cTn id="31" dur="500" fill="hold"/>
                                        <p:tgtEl>
                                          <p:spTgt spid="13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 grpId="0" build="p"/>
    </p:bldLst>
  </p:timing>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1175</Words>
  <Application>Microsoft Office PowerPoint</Application>
  <PresentationFormat>On-screen Show (16:9)</PresentationFormat>
  <Paragraphs>99</Paragraphs>
  <Slides>29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Wingdings</vt:lpstr>
      <vt:lpstr>Ubuntu</vt:lpstr>
      <vt:lpstr>Anaheim</vt:lpstr>
      <vt:lpstr>Nunito</vt:lpstr>
      <vt:lpstr>Hammersmith One</vt:lpstr>
      <vt:lpstr>Times New Roman</vt:lpstr>
      <vt:lpstr>Manjari</vt:lpstr>
      <vt:lpstr>Roboto Condensed Light</vt:lpstr>
      <vt:lpstr>Elegant Education Pack for Students by Slidesgo</vt:lpstr>
      <vt:lpstr>Stemmer &amp; lemmatization</vt:lpstr>
      <vt:lpstr>what is stemming</vt:lpstr>
      <vt:lpstr>Content:</vt:lpstr>
      <vt:lpstr>Lancaster Stemmer</vt:lpstr>
      <vt:lpstr>Lancaster stemmer </vt:lpstr>
      <vt:lpstr>PowerPoint Presentation</vt:lpstr>
      <vt:lpstr>PowerPoint Presentation</vt:lpstr>
      <vt:lpstr>PowerPoint Presentation</vt:lpstr>
      <vt:lpstr>Porter stemmer</vt:lpstr>
      <vt:lpstr>Porter stemmer</vt:lpstr>
      <vt:lpstr>Points of difference from the published algorithm</vt:lpstr>
      <vt:lpstr>This can be applied to some words, including what succeeds and they fail</vt:lpstr>
      <vt:lpstr>Porter stemmer</vt:lpstr>
      <vt:lpstr>FAQs (frequently asked questions)</vt:lpstr>
      <vt:lpstr>PowerPoint Presentation</vt:lpstr>
      <vt:lpstr>Snowball Stemmer </vt:lpstr>
      <vt:lpstr>What is Snowball Stemmer  </vt:lpstr>
      <vt:lpstr>Snowball stemming algorithm. </vt:lpstr>
      <vt:lpstr>For More Understanding What is details of Algorithm </vt:lpstr>
      <vt:lpstr>Some few common rules of Snowball stemming are:</vt:lpstr>
      <vt:lpstr>Let’s see a few examples:-</vt:lpstr>
      <vt:lpstr>PowerPoint Presentation</vt:lpstr>
      <vt:lpstr>PowerPoint Presentation</vt:lpstr>
      <vt:lpstr>Difference Between Porter Stemmer and Snowball Stemmer:</vt:lpstr>
      <vt:lpstr>Drawbacks of Stemming:</vt:lpstr>
      <vt:lpstr>Examples</vt:lpstr>
      <vt:lpstr>PowerPoint Presentation</vt:lpstr>
      <vt:lpstr>Our 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Stemmer &amp; lemmatization</dc:title>
  <dc:creator>a</dc:creator>
  <cp:lastModifiedBy>سليمان سنوسى سليمان مبروك</cp:lastModifiedBy>
  <cp:revision>14</cp:revision>
  <dcterms:modified xsi:type="dcterms:W3CDTF">2022-03-21T20:26:13Z</dcterms:modified>
</cp:coreProperties>
</file>