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330" r:id="rId2"/>
    <p:sldId id="347" r:id="rId3"/>
    <p:sldId id="375" r:id="rId4"/>
    <p:sldId id="348" r:id="rId5"/>
    <p:sldId id="349" r:id="rId6"/>
    <p:sldId id="353" r:id="rId7"/>
    <p:sldId id="354" r:id="rId8"/>
    <p:sldId id="355" r:id="rId9"/>
    <p:sldId id="356" r:id="rId10"/>
    <p:sldId id="358" r:id="rId11"/>
    <p:sldId id="359" r:id="rId12"/>
    <p:sldId id="360" r:id="rId13"/>
    <p:sldId id="368" r:id="rId14"/>
    <p:sldId id="361" r:id="rId15"/>
    <p:sldId id="370" r:id="rId16"/>
    <p:sldId id="371" r:id="rId17"/>
    <p:sldId id="363" r:id="rId18"/>
    <p:sldId id="364" r:id="rId19"/>
    <p:sldId id="256" r:id="rId20"/>
    <p:sldId id="257" r:id="rId21"/>
    <p:sldId id="260" r:id="rId22"/>
    <p:sldId id="261" r:id="rId23"/>
    <p:sldId id="262" r:id="rId24"/>
    <p:sldId id="263" r:id="rId25"/>
    <p:sldId id="264" r:id="rId26"/>
    <p:sldId id="265" r:id="rId27"/>
    <p:sldId id="298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5" r:id="rId45"/>
    <p:sldId id="284" r:id="rId46"/>
    <p:sldId id="287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76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3" autoAdjust="0"/>
    <p:restoredTop sz="95326" autoAdjust="0"/>
  </p:normalViewPr>
  <p:slideViewPr>
    <p:cSldViewPr>
      <p:cViewPr varScale="1">
        <p:scale>
          <a:sx n="83" d="100"/>
          <a:sy n="83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4947-8ECE-4348-BE91-0A7697807DF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EE52-DCBD-4BE7-9D7A-928F5C34B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C/character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ebopedia.com/TERM/U/uppercase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yle_sheet_(web_development)" TargetMode="External"/><Relationship Id="rId3" Type="http://schemas.openxmlformats.org/officeDocument/2006/relationships/hyperlink" Target="http://en.wikipedia.org/wiki/Web_page" TargetMode="External"/><Relationship Id="rId7" Type="http://schemas.openxmlformats.org/officeDocument/2006/relationships/hyperlink" Target="http://en.wikipedia.org/wiki/Imag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HTML" TargetMode="External"/><Relationship Id="rId5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Client_(computing)" TargetMode="External"/><Relationship Id="rId9" Type="http://schemas.openxmlformats.org/officeDocument/2006/relationships/hyperlink" Target="http://en.wikipedia.org/wiki/Javascrip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processes (client and server) and multi threads (each thread handle one client)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98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Acronym for 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merican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tandard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Pronounced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ask-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ASCII is a code for representing English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characters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numbers, with each letter assigned a number from 0 to 127. For example, the ASCII code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uppercase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77.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: relative path?? </a:t>
            </a:r>
            <a:r>
              <a:rPr lang="en-US" dirty="0" err="1"/>
              <a:t>Lazem</a:t>
            </a:r>
            <a:r>
              <a:rPr lang="en-US" dirty="0"/>
              <a:t>? L2 </a:t>
            </a:r>
            <a:r>
              <a:rPr lang="en-US" dirty="0" err="1"/>
              <a:t>lw</a:t>
            </a:r>
            <a:r>
              <a:rPr lang="en-US" dirty="0"/>
              <a:t> m7ttsh host f el content yb2a </a:t>
            </a:r>
            <a:r>
              <a:rPr lang="en-US" dirty="0" err="1"/>
              <a:t>lazem</a:t>
            </a:r>
            <a:r>
              <a:rPr lang="en-US" dirty="0"/>
              <a:t> </a:t>
            </a:r>
            <a:r>
              <a:rPr lang="en-US" dirty="0" err="1"/>
              <a:t>tkol</a:t>
            </a:r>
            <a:r>
              <a:rPr lang="en-US" dirty="0"/>
              <a:t> absolute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HEAD?? crawler for last modified pages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information contained in the HTTP headers in response to a HEAD request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identical to the information sent in response to a GET request. This allows a client to obtain meta-information about a resource without actually transferring the resource itself.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POST: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URI is not a resource to retrieve; it's usually a program to handle the data you're sending.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response is normally program output, not a static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9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6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4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3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1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9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6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8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7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7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0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Connection: keep-alive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Close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/>
              <a:t>Upgrade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7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8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35EA-0717-4E68-8140-03A671DB35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function of a web server is to deliver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page"/>
              </a:rPr>
              <a:t>web pages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request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lient (computing)"/>
              </a:rPr>
              <a:t>clients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ypertext Transfer Protocol"/>
              </a:rPr>
              <a:t>Hypertext Transfer Protocol (HTTP)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delivery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ML"/>
              </a:rPr>
              <a:t>HTML documents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any additional content that may be included by a document,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mage"/>
              </a:rPr>
              <a:t>images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tyle sheet (web development)"/>
              </a:rPr>
              <a:t>style sheets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94F7-4736-4A18-95C3-28F790C2E4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8"/>
            <a:ext cx="9144000" cy="6713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002D-F72D-4BC0-A946-40B1AD52A1EA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D27B-B532-4E8F-B343-B83EAE454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/blabla.html" TargetMode="External"/><Relationship Id="rId2" Type="http://schemas.openxmlformats.org/officeDocument/2006/relationships/hyperlink" Target="http://localhost:1000/aboutus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3675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Threaded server splits off each client into its own world and deal with its data separately from the rest of the clients. </a:t>
            </a:r>
          </a:p>
          <a:p>
            <a:endParaRPr lang="en-US" dirty="0"/>
          </a:p>
          <a:p>
            <a:r>
              <a:rPr lang="en-US" dirty="0"/>
              <a:t>The key to the threaded server is to create the main server Socket object in the main program. </a:t>
            </a:r>
          </a:p>
          <a:p>
            <a:endParaRPr lang="en-US" dirty="0"/>
          </a:p>
          <a:p>
            <a:r>
              <a:rPr lang="en-US" dirty="0"/>
              <a:t>As each client connects to the server, the main program creates a separate Thread object to handle the connection.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mk:@MSITStore:D:\TA%20work\Networks\c-network-programming.9780782141764.19157.chm::/images/f0902%5F0%2E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mk:@MSITStore:D:\TA%20work\Networks\c-network-programming.9780782141764.19157.chm::/images/f0902%5F0%2E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mk:@MSITStore:D:\TA%20work\Networks\c-network-programming.9780782141764.19157.chm::/images/f0902%5F0%2E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" y="57875"/>
            <a:ext cx="9143562" cy="68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000" y="304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Server process 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running separate threads, you can program your server to communicate simultaneously with many clients.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1600" cy="365125"/>
          </a:xfrm>
        </p:spPr>
        <p:txBody>
          <a:bodyPr/>
          <a:lstStyle/>
          <a:p>
            <a:r>
              <a:rPr lang="en-US" dirty="0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048000"/>
            <a:ext cx="89154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public </a:t>
            </a:r>
            <a:r>
              <a:rPr lang="en-US" sz="2400" dirty="0"/>
              <a:t>Server(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port)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</a:rPr>
              <a:t>this</a:t>
            </a:r>
            <a:r>
              <a:rPr lang="en-US" sz="2400" dirty="0" err="1"/>
              <a:t>.port</a:t>
            </a:r>
            <a:r>
              <a:rPr lang="en-US" sz="2400" dirty="0"/>
              <a:t> = port;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</a:rPr>
              <a:t>//Initialize </a:t>
            </a:r>
            <a:r>
              <a:rPr lang="en-US" sz="2400" dirty="0" err="1">
                <a:solidFill>
                  <a:srgbClr val="008000"/>
                </a:solidFill>
              </a:rPr>
              <a:t>serverSocket</a:t>
            </a:r>
            <a:r>
              <a:rPr lang="en-US" sz="2400" dirty="0">
                <a:solidFill>
                  <a:srgbClr val="008000"/>
                </a:solidFill>
              </a:rPr>
              <a:t> object and bind it to local host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serverSocket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new </a:t>
            </a:r>
            <a:r>
              <a:rPr lang="en-US" sz="2400" dirty="0">
                <a:solidFill>
                  <a:srgbClr val="2B91AF"/>
                </a:solidFill>
              </a:rPr>
              <a:t>Socket(</a:t>
            </a:r>
            <a:r>
              <a:rPr lang="en-US" sz="2400" dirty="0" err="1">
                <a:solidFill>
                  <a:srgbClr val="2B91AF"/>
                </a:solidFill>
              </a:rPr>
              <a:t>AddressFamily</a:t>
            </a:r>
            <a:r>
              <a:rPr lang="en-US" sz="2400" dirty="0" err="1"/>
              <a:t>.InterNetwork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B91AF"/>
                </a:solidFill>
              </a:rPr>
              <a:t> 	</a:t>
            </a:r>
            <a:r>
              <a:rPr lang="en-US" sz="2400" dirty="0" err="1">
                <a:solidFill>
                  <a:srgbClr val="2B91AF"/>
                </a:solidFill>
              </a:rPr>
              <a:t>SocketType</a:t>
            </a:r>
            <a:r>
              <a:rPr lang="en-US" sz="2400" dirty="0" err="1"/>
              <a:t>.Stream</a:t>
            </a:r>
            <a:r>
              <a:rPr lang="en-US" sz="2400" dirty="0"/>
              <a:t>, 	</a:t>
            </a:r>
            <a:r>
              <a:rPr lang="en-US" sz="2400" dirty="0" err="1">
                <a:solidFill>
                  <a:srgbClr val="2B91AF"/>
                </a:solidFill>
              </a:rPr>
              <a:t>ProtocolType</a:t>
            </a:r>
            <a:r>
              <a:rPr lang="en-US" sz="2400" dirty="0" err="1"/>
              <a:t>.Tcp</a:t>
            </a:r>
            <a:r>
              <a:rPr lang="en-US" sz="2400" dirty="0"/>
              <a:t>);</a:t>
            </a:r>
          </a:p>
          <a:p>
            <a:r>
              <a:rPr lang="en-US" sz="2400" dirty="0">
                <a:solidFill>
                  <a:srgbClr val="2B91AF"/>
                </a:solidFill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</a:rPr>
              <a:t>IPEndPoint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 err="1"/>
              <a:t>hostEndPoint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new 	</a:t>
            </a:r>
          </a:p>
          <a:p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err="1">
                <a:solidFill>
                  <a:srgbClr val="2B91AF"/>
                </a:solidFill>
              </a:rPr>
              <a:t>IPEndPoint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2B91AF"/>
                </a:solidFill>
              </a:rPr>
              <a:t>IPAddress</a:t>
            </a:r>
            <a:r>
              <a:rPr lang="en-US" sz="2400" dirty="0" err="1"/>
              <a:t>.Any</a:t>
            </a:r>
            <a:r>
              <a:rPr lang="en-US" sz="2400" dirty="0"/>
              <a:t> , port);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serverSocket.Bind</a:t>
            </a:r>
            <a:r>
              <a:rPr lang="en-US" sz="2400" dirty="0"/>
              <a:t>(</a:t>
            </a:r>
            <a:r>
              <a:rPr lang="en-US" sz="2400" dirty="0" err="1"/>
              <a:t>hostEndPoint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915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//Server Members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private </a:t>
            </a:r>
            <a:r>
              <a:rPr lang="en-US" sz="2400" dirty="0">
                <a:solidFill>
                  <a:srgbClr val="2B91AF"/>
                </a:solidFill>
              </a:rPr>
              <a:t>Socket </a:t>
            </a:r>
            <a:r>
              <a:rPr lang="en-US" sz="2400" dirty="0" err="1"/>
              <a:t>serverSocket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private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port;</a:t>
            </a:r>
          </a:p>
        </p:txBody>
      </p:sp>
    </p:spTree>
    <p:extLst>
      <p:ext uri="{BB962C8B-B14F-4D97-AF65-F5344CB8AC3E}">
        <p14:creationId xmlns:p14="http://schemas.microsoft.com/office/powerpoint/2010/main" val="10932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/>
              <a:t>StartServer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serverSocket.Listen</a:t>
            </a:r>
            <a:r>
              <a:rPr lang="en-US" sz="2000" dirty="0"/>
              <a:t>(100);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while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</a:t>
            </a: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 //Accept a client Socket (will block until a client connects)</a:t>
            </a:r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                </a:t>
            </a:r>
            <a:r>
              <a:rPr lang="en-US" sz="2000" dirty="0">
                <a:solidFill>
                  <a:srgbClr val="2B91AF"/>
                </a:solidFill>
              </a:rPr>
              <a:t>Socket </a:t>
            </a:r>
            <a:r>
              <a:rPr lang="en-US" sz="2000" dirty="0" err="1"/>
              <a:t>clientSocket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.serverSocket.Accept</a:t>
            </a:r>
            <a:r>
              <a:rPr lang="en-US" sz="2000" dirty="0"/>
              <a:t>();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A31515"/>
                </a:solidFill>
              </a:rPr>
              <a:t>New client accepted: {0}</a:t>
            </a:r>
            <a:r>
              <a:rPr lang="en-US" sz="2000" dirty="0"/>
              <a:t>", 	</a:t>
            </a:r>
            <a:r>
              <a:rPr lang="en-US" sz="2000" dirty="0" err="1"/>
              <a:t>clientSocket.RemoteEndPoint</a:t>
            </a:r>
            <a:r>
              <a:rPr lang="en-US" sz="2000" dirty="0"/>
              <a:t>);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</a:t>
            </a:r>
            <a:r>
              <a:rPr lang="en-US" sz="2000" b="1" dirty="0">
                <a:solidFill>
                  <a:srgbClr val="008000"/>
                </a:solidFill>
              </a:rPr>
              <a:t>//</a:t>
            </a:r>
            <a:r>
              <a:rPr lang="en-US" sz="2000" b="1" dirty="0" err="1">
                <a:solidFill>
                  <a:srgbClr val="008000"/>
                </a:solidFill>
              </a:rPr>
              <a:t>RemoteEndPoint</a:t>
            </a:r>
            <a:r>
              <a:rPr lang="en-US" sz="2000" b="1" dirty="0">
                <a:solidFill>
                  <a:srgbClr val="008000"/>
                </a:solidFill>
              </a:rPr>
              <a:t> Gets the IP address and Port number of the client</a:t>
            </a:r>
            <a:endParaRPr lang="en-US" sz="2000" b="1" dirty="0"/>
          </a:p>
          <a:p>
            <a:r>
              <a:rPr lang="en-US" sz="2000" dirty="0">
                <a:solidFill>
                  <a:srgbClr val="A31515"/>
                </a:solidFill>
              </a:rPr>
              <a:t>	</a:t>
            </a:r>
            <a:r>
              <a:rPr lang="en-US" sz="2000" dirty="0">
                <a:solidFill>
                  <a:srgbClr val="008000"/>
                </a:solidFill>
              </a:rPr>
              <a:t>//Create a thread that works on </a:t>
            </a:r>
            <a:r>
              <a:rPr lang="en-US" sz="2000" dirty="0" err="1">
                <a:solidFill>
                  <a:srgbClr val="008000"/>
                </a:solidFill>
              </a:rPr>
              <a:t>ClientConnection.HandleConnection</a:t>
            </a:r>
            <a:r>
              <a:rPr lang="en-US" sz="2000" dirty="0">
                <a:solidFill>
                  <a:srgbClr val="008000"/>
                </a:solidFill>
              </a:rPr>
              <a:t> 	method</a:t>
            </a:r>
            <a:endParaRPr lang="en-US" sz="2000" dirty="0"/>
          </a:p>
          <a:p>
            <a:r>
              <a:rPr lang="en-US" sz="2000" dirty="0">
                <a:solidFill>
                  <a:srgbClr val="2B91AF"/>
                </a:solidFill>
              </a:rPr>
              <a:t>                Thread </a:t>
            </a:r>
            <a:r>
              <a:rPr lang="en-US" sz="2000" dirty="0" err="1"/>
              <a:t>newthread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>
                <a:solidFill>
                  <a:srgbClr val="2B91AF"/>
                </a:solidFill>
              </a:rPr>
              <a:t>Thread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ParameterizedThreadStart</a:t>
            </a:r>
            <a:endParaRPr lang="en-US" sz="2000" dirty="0">
              <a:solidFill>
                <a:srgbClr val="2B91AF"/>
              </a:solidFill>
              <a:latin typeface="Courier New"/>
            </a:endParaRPr>
          </a:p>
          <a:p>
            <a:r>
              <a:rPr lang="en-US" sz="2000" dirty="0"/>
              <a:t>		(</a:t>
            </a:r>
            <a:r>
              <a:rPr lang="en-US" sz="2000" dirty="0" err="1"/>
              <a:t>HandleConnection</a:t>
            </a:r>
            <a:r>
              <a:rPr lang="en-US" sz="2000" dirty="0"/>
              <a:t>));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//Start the thread</a:t>
            </a:r>
            <a:endParaRPr lang="en-US" sz="2000" dirty="0"/>
          </a:p>
          <a:p>
            <a:r>
              <a:rPr lang="en-US" sz="2000" dirty="0">
                <a:solidFill>
                  <a:srgbClr val="2B91AF"/>
                </a:solidFill>
              </a:rPr>
              <a:t>                </a:t>
            </a:r>
            <a:r>
              <a:rPr lang="en-US" sz="2000" dirty="0" err="1"/>
              <a:t>newthread.Start</a:t>
            </a:r>
            <a:r>
              <a:rPr lang="en-US" sz="2000" dirty="0"/>
              <a:t>(</a:t>
            </a:r>
            <a:r>
              <a:rPr lang="en-US" sz="2000" dirty="0" err="1"/>
              <a:t>clientSocket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20000" y="4724400"/>
            <a:ext cx="1295400" cy="914400"/>
          </a:xfrm>
          <a:prstGeom prst="wedgeRoundRectCallout">
            <a:avLst>
              <a:gd name="adj1" fmla="val -78552"/>
              <a:gd name="adj2" fmla="val -12868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91200" y="5638800"/>
            <a:ext cx="1828800" cy="1219200"/>
          </a:xfrm>
          <a:prstGeom prst="wedgeRoundRectCallout">
            <a:avLst>
              <a:gd name="adj1" fmla="val -166549"/>
              <a:gd name="adj2" fmla="val -15941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to be called when thread is started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971800" y="5423256"/>
            <a:ext cx="2057400" cy="1219200"/>
          </a:xfrm>
          <a:prstGeom prst="wedgeRoundRectCallout">
            <a:avLst>
              <a:gd name="adj1" fmla="val -52852"/>
              <a:gd name="adj2" fmla="val -9087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to the </a:t>
            </a:r>
            <a:r>
              <a:rPr lang="en-US" dirty="0" err="1"/>
              <a:t>HandleConnection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0191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17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/>
              <a:t>HandleConnection</a:t>
            </a:r>
            <a:r>
              <a:rPr lang="en-US" sz="2000" dirty="0"/>
              <a:t>(object </a:t>
            </a:r>
            <a:r>
              <a:rPr lang="en-US" sz="2000" dirty="0" err="1"/>
              <a:t>obj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       //Send an initial message to the client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        </a:t>
            </a:r>
            <a:r>
              <a:rPr lang="en-US" sz="2000" dirty="0"/>
              <a:t>Socket </a:t>
            </a:r>
            <a:r>
              <a:rPr lang="en-US" sz="2000" dirty="0" err="1"/>
              <a:t>clientSock</a:t>
            </a:r>
            <a:r>
              <a:rPr lang="en-US" sz="2000" dirty="0"/>
              <a:t> = (Socket)obj;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            string </a:t>
            </a:r>
            <a:r>
              <a:rPr lang="en-US" sz="2000" dirty="0"/>
              <a:t>welcome = "</a:t>
            </a:r>
            <a:r>
              <a:rPr lang="en-US" sz="2000" dirty="0">
                <a:solidFill>
                  <a:srgbClr val="A31515"/>
                </a:solidFill>
              </a:rPr>
              <a:t>Welcome to my test server</a:t>
            </a:r>
            <a:r>
              <a:rPr lang="en-US" sz="2000" dirty="0"/>
              <a:t>";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solidFill>
                  <a:srgbClr val="0000FF"/>
                </a:solidFill>
              </a:rPr>
              <a:t>byte</a:t>
            </a:r>
            <a:r>
              <a:rPr lang="en-US" sz="2000" dirty="0"/>
              <a:t>[] data =</a:t>
            </a:r>
            <a:r>
              <a:rPr lang="en-US" sz="2000" dirty="0">
                <a:solidFill>
                  <a:srgbClr val="A31515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Encoding.ASCII</a:t>
            </a:r>
            <a:r>
              <a:rPr lang="en-US" sz="2000" dirty="0" err="1"/>
              <a:t>.GetBytes</a:t>
            </a:r>
            <a:r>
              <a:rPr lang="en-US" sz="2000" dirty="0"/>
              <a:t>(welcome);</a:t>
            </a:r>
            <a:endParaRPr lang="en-US" sz="2400" dirty="0"/>
          </a:p>
          <a:p>
            <a:r>
              <a:rPr lang="en-US" sz="2000" dirty="0">
                <a:solidFill>
                  <a:srgbClr val="2B91AF"/>
                </a:solidFill>
              </a:rPr>
              <a:t>            </a:t>
            </a:r>
            <a:r>
              <a:rPr lang="en-US" sz="2000" dirty="0" err="1"/>
              <a:t>clientSock.Send</a:t>
            </a:r>
            <a:r>
              <a:rPr lang="en-US" sz="2000" dirty="0"/>
              <a:t>(data);</a:t>
            </a:r>
          </a:p>
          <a:p>
            <a:r>
              <a:rPr lang="en-US" sz="2000" dirty="0">
                <a:solidFill>
                  <a:srgbClr val="2B91AF"/>
                </a:solidFill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receivedLength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while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</a:t>
            </a: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 //Receive a message from the client.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//If the message length is ZERO, means client has Closed the connection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//Then Close the connection with this client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//Else, display the message on the console window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//Send the message back to the client.</a:t>
            </a:r>
            <a:endParaRPr lang="en-US" sz="2000" dirty="0"/>
          </a:p>
          <a:p>
            <a:r>
              <a:rPr lang="en-US" sz="2000" dirty="0"/>
              <a:t>            }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clientSock.Close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    }</a:t>
            </a:r>
          </a:p>
          <a:p>
            <a:endParaRPr lang="en-US" sz="2000" dirty="0"/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F8776E29-78F7-4850-B93B-400112EBFDCA}"/>
              </a:ext>
            </a:extLst>
          </p:cNvPr>
          <p:cNvSpPr/>
          <p:nvPr/>
        </p:nvSpPr>
        <p:spPr>
          <a:xfrm>
            <a:off x="6553200" y="381000"/>
            <a:ext cx="1828800" cy="1219200"/>
          </a:xfrm>
          <a:prstGeom prst="wedgeRoundRectCallout">
            <a:avLst>
              <a:gd name="adj1" fmla="val -169081"/>
              <a:gd name="adj2" fmla="val -3439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to be called when thread is started</a:t>
            </a:r>
          </a:p>
        </p:txBody>
      </p:sp>
      <p:sp>
        <p:nvSpPr>
          <p:cNvPr id="9" name="Rounded Rectangular Callout 7">
            <a:extLst>
              <a:ext uri="{FF2B5EF4-FFF2-40B4-BE49-F238E27FC236}">
                <a16:creationId xmlns:a16="http://schemas.microsoft.com/office/drawing/2014/main" id="{3E82900C-BC8B-4E9D-B8A2-DB1DEE4D392E}"/>
              </a:ext>
            </a:extLst>
          </p:cNvPr>
          <p:cNvSpPr/>
          <p:nvPr/>
        </p:nvSpPr>
        <p:spPr>
          <a:xfrm>
            <a:off x="6837783" y="1958975"/>
            <a:ext cx="1828800" cy="1219200"/>
          </a:xfrm>
          <a:prstGeom prst="wedgeRoundRectCallout">
            <a:avLst>
              <a:gd name="adj1" fmla="val -198391"/>
              <a:gd name="adj2" fmla="val -96462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 </a:t>
            </a:r>
            <a:r>
              <a:rPr lang="en-US" dirty="0" err="1"/>
              <a:t>obj</a:t>
            </a:r>
            <a:r>
              <a:rPr lang="en-US" dirty="0"/>
              <a:t> back to Socket.</a:t>
            </a:r>
          </a:p>
        </p:txBody>
      </p:sp>
    </p:spTree>
    <p:extLst>
      <p:ext uri="{BB962C8B-B14F-4D97-AF65-F5344CB8AC3E}">
        <p14:creationId xmlns:p14="http://schemas.microsoft.com/office/powerpoint/2010/main" val="1067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            while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 //Receive a message from the client.</a:t>
            </a:r>
            <a:endParaRPr lang="en-US" sz="2000" dirty="0"/>
          </a:p>
          <a:p>
            <a:r>
              <a:rPr lang="en-US" sz="2000" dirty="0"/>
              <a:t>                data = </a:t>
            </a:r>
            <a:r>
              <a:rPr lang="en-US" sz="2000" dirty="0">
                <a:solidFill>
                  <a:srgbClr val="0000FF"/>
                </a:solidFill>
              </a:rPr>
              <a:t>new byte</a:t>
            </a:r>
            <a:r>
              <a:rPr lang="en-US" sz="2000" dirty="0"/>
              <a:t>[1024];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receivedLength</a:t>
            </a:r>
            <a:r>
              <a:rPr lang="en-US" sz="2000" dirty="0"/>
              <a:t> = </a:t>
            </a:r>
            <a:r>
              <a:rPr lang="en-US" sz="2000" dirty="0" err="1"/>
              <a:t>clientSock.Receive</a:t>
            </a:r>
            <a:r>
              <a:rPr lang="en-US" sz="2000" dirty="0"/>
              <a:t>(data);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008000"/>
                </a:solidFill>
              </a:rPr>
              <a:t>//If the message length is ZERO, means client has Closed the connection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//Then Close the connection with this client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	 if </a:t>
            </a:r>
            <a:r>
              <a:rPr lang="en-US" sz="2000" dirty="0"/>
              <a:t>(</a:t>
            </a:r>
            <a:r>
              <a:rPr lang="en-US" sz="2000" dirty="0" err="1"/>
              <a:t>receivedLength</a:t>
            </a:r>
            <a:r>
              <a:rPr lang="en-US" sz="2000" dirty="0"/>
              <a:t> == 0)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        </a:t>
            </a:r>
            <a:r>
              <a:rPr lang="en-US" sz="2000" dirty="0" err="1">
                <a:solidFill>
                  <a:srgbClr val="2B91AF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A31515"/>
                </a:solidFill>
              </a:rPr>
              <a:t>Client: {0} ended the connection</a:t>
            </a:r>
            <a:r>
              <a:rPr lang="en-US" sz="2000" dirty="0"/>
              <a:t>", 			</a:t>
            </a:r>
            <a:r>
              <a:rPr lang="en-US" sz="2000" dirty="0" err="1"/>
              <a:t>clientSock.RemoteEndPoint</a:t>
            </a:r>
            <a:r>
              <a:rPr lang="en-US" sz="2000" dirty="0"/>
              <a:t>);</a:t>
            </a:r>
          </a:p>
          <a:p>
            <a:r>
              <a:rPr lang="en-US" sz="2000" dirty="0">
                <a:solidFill>
                  <a:srgbClr val="2B91AF"/>
                </a:solidFill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	</a:t>
            </a:r>
            <a:r>
              <a:rPr lang="en-US" sz="2000" dirty="0">
                <a:solidFill>
                  <a:srgbClr val="008000"/>
                </a:solidFill>
              </a:rPr>
              <a:t>//Else, display the message on the console window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</a:rPr>
              <a:t>Console.</a:t>
            </a:r>
            <a:r>
              <a:rPr lang="en-US" sz="2000" dirty="0" err="1"/>
              <a:t>WriteLine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A31515"/>
                </a:solidFill>
              </a:rPr>
              <a:t>Received: {0} from Client: {1}</a:t>
            </a:r>
            <a:r>
              <a:rPr lang="en-US" sz="2000" dirty="0"/>
              <a:t>“ ,</a:t>
            </a:r>
            <a:r>
              <a:rPr lang="en-US" sz="2000" dirty="0" err="1">
                <a:solidFill>
                  <a:srgbClr val="2B91AF"/>
                </a:solidFill>
              </a:rPr>
              <a:t>Encoding.ASCII</a:t>
            </a:r>
            <a:r>
              <a:rPr lang="en-US" sz="2000" dirty="0" err="1"/>
              <a:t>.GetString</a:t>
            </a:r>
            <a:r>
              <a:rPr lang="en-US" sz="2000" dirty="0"/>
              <a:t>(data, 0, </a:t>
            </a:r>
            <a:r>
              <a:rPr lang="en-US" sz="2000" dirty="0" err="1"/>
              <a:t>receivedLength</a:t>
            </a:r>
            <a:r>
              <a:rPr lang="en-US" sz="2000" dirty="0"/>
              <a:t>), </a:t>
            </a:r>
            <a:r>
              <a:rPr lang="en-US" sz="2000" dirty="0" err="1"/>
              <a:t>clientSock.RemoteEndPoint</a:t>
            </a:r>
            <a:r>
              <a:rPr lang="en-US" sz="2000" dirty="0"/>
              <a:t>);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//Send the message back to the client.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 err="1"/>
              <a:t>clientSock.Send</a:t>
            </a:r>
            <a:r>
              <a:rPr lang="en-US" sz="2000" dirty="0"/>
              <a:t>(data, 0, </a:t>
            </a:r>
            <a:r>
              <a:rPr lang="en-US" sz="2000" dirty="0" err="1"/>
              <a:t>receivedLength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2B91AF"/>
                </a:solidFill>
              </a:rPr>
              <a:t>SocketFlags</a:t>
            </a:r>
            <a:r>
              <a:rPr lang="en-US" sz="2000" dirty="0" err="1"/>
              <a:t>.None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clientSock.Close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895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Windows OS allows you to maintain a pool of “prebuilt” threads.</a:t>
            </a:r>
          </a:p>
          <a:p>
            <a:r>
              <a:rPr lang="en-US" dirty="0"/>
              <a:t>A </a:t>
            </a:r>
            <a:r>
              <a:rPr lang="en-US" i="1" dirty="0"/>
              <a:t>thread pool</a:t>
            </a:r>
            <a:r>
              <a:rPr lang="en-US" dirty="0"/>
              <a:t> is a collection of threads that can be used to perform a number of tasks in the background. </a:t>
            </a:r>
          </a:p>
          <a:p>
            <a:r>
              <a:rPr lang="en-US" dirty="0"/>
              <a:t>This leaves the primary thread free to perform other tasks asynchronously.</a:t>
            </a:r>
          </a:p>
          <a:p>
            <a:r>
              <a:rPr lang="en-US" dirty="0"/>
              <a:t>Once a thread in the pool completes its task, it is returned to a queue of waiting threads, where it can be reused. This reuse enables applications to avoid the cost of creating a new thread for each task.</a:t>
            </a:r>
          </a:p>
          <a:p>
            <a:r>
              <a:rPr lang="en-US" dirty="0"/>
              <a:t>Thread pools typically have a maximum number of threads. If all the threads are busy, additional tasks are placed in queue until they can be serviced as threads become available.</a:t>
            </a:r>
          </a:p>
          <a:p>
            <a:r>
              <a:rPr lang="en-US" dirty="0"/>
              <a:t>By default, there are 25 threads per processor in the thread pool, so this method does not work well for large-scale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60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Threads pool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688842"/>
            <a:ext cx="8839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/>
              <a:t>StartServer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serverSocket.Listen</a:t>
            </a:r>
            <a:r>
              <a:rPr lang="en-US" sz="2000" dirty="0"/>
              <a:t>(100);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while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</a:t>
            </a: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 //Accept a client Socket (will block until a client connects)</a:t>
            </a:r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                </a:t>
            </a:r>
            <a:r>
              <a:rPr lang="en-US" sz="2000" dirty="0">
                <a:solidFill>
                  <a:srgbClr val="2B91AF"/>
                </a:solidFill>
              </a:rPr>
              <a:t>Socket </a:t>
            </a:r>
            <a:r>
              <a:rPr lang="en-US" sz="2000" dirty="0" err="1"/>
              <a:t>clientSocket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.serverSocket.Accept</a:t>
            </a:r>
            <a:r>
              <a:rPr lang="en-US" sz="2000" dirty="0"/>
              <a:t>();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A31515"/>
                </a:solidFill>
              </a:rPr>
              <a:t>New client accepted: {0}</a:t>
            </a:r>
            <a:r>
              <a:rPr lang="en-US" sz="2000" dirty="0"/>
              <a:t>", 	</a:t>
            </a:r>
            <a:r>
              <a:rPr lang="en-US" sz="2000" dirty="0" err="1"/>
              <a:t>clientSocket.RemoteEndPoint</a:t>
            </a:r>
            <a:r>
              <a:rPr lang="en-US" sz="2000" dirty="0"/>
              <a:t>);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</a:t>
            </a:r>
            <a:r>
              <a:rPr lang="en-US" sz="2000" b="1" dirty="0">
                <a:solidFill>
                  <a:srgbClr val="008000"/>
                </a:solidFill>
              </a:rPr>
              <a:t>//</a:t>
            </a:r>
            <a:r>
              <a:rPr lang="en-US" sz="2000" b="1" dirty="0" err="1">
                <a:solidFill>
                  <a:srgbClr val="008000"/>
                </a:solidFill>
              </a:rPr>
              <a:t>RemoteEndPoint</a:t>
            </a:r>
            <a:r>
              <a:rPr lang="en-US" sz="2000" b="1" dirty="0">
                <a:solidFill>
                  <a:srgbClr val="008000"/>
                </a:solidFill>
              </a:rPr>
              <a:t> Gets the IP address and Port number of the client</a:t>
            </a:r>
            <a:endParaRPr lang="en-US" sz="2000" b="1" dirty="0"/>
          </a:p>
          <a:p>
            <a:r>
              <a:rPr lang="en-US" sz="2000" dirty="0">
                <a:solidFill>
                  <a:srgbClr val="A31515"/>
                </a:solidFill>
              </a:rPr>
              <a:t>	</a:t>
            </a:r>
            <a:r>
              <a:rPr lang="en-US" sz="2000" dirty="0">
                <a:solidFill>
                  <a:srgbClr val="008000"/>
                </a:solidFill>
              </a:rPr>
              <a:t>//Create a thread that works on </a:t>
            </a:r>
            <a:r>
              <a:rPr lang="en-US" sz="2000" dirty="0" err="1">
                <a:solidFill>
                  <a:srgbClr val="008000"/>
                </a:solidFill>
              </a:rPr>
              <a:t>ClientConnection.HandleConnection</a:t>
            </a:r>
            <a:r>
              <a:rPr lang="en-US" sz="2000" dirty="0">
                <a:solidFill>
                  <a:srgbClr val="008000"/>
                </a:solidFill>
              </a:rPr>
              <a:t> 	method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ThreadPool.QueueUserWorkItem</a:t>
            </a:r>
            <a:r>
              <a:rPr lang="en-US" sz="2000" dirty="0"/>
              <a:t>(</a:t>
            </a:r>
            <a:r>
              <a:rPr lang="en-US" sz="2000" dirty="0" err="1"/>
              <a:t>HandleConnection,clientSocket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3606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/>
              <a:t>Threaded Sockets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0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that supports communication between web browsers and web servers.</a:t>
            </a:r>
          </a:p>
          <a:p>
            <a:r>
              <a:rPr lang="en-US" dirty="0"/>
              <a:t>A “Web Server” is a HTTP server</a:t>
            </a:r>
          </a:p>
          <a:p>
            <a:r>
              <a:rPr lang="en-US" dirty="0"/>
              <a:t>Most clients/servers today speak version 1.1, but 1.0 is also in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has a simple structure:</a:t>
            </a:r>
          </a:p>
          <a:p>
            <a:pPr lvl="1"/>
            <a:r>
              <a:rPr lang="en-US" dirty="0"/>
              <a:t>Client sends a request.</a:t>
            </a:r>
          </a:p>
          <a:p>
            <a:pPr lvl="1"/>
            <a:r>
              <a:rPr lang="en-US" dirty="0"/>
              <a:t>Server returns a reply.</a:t>
            </a:r>
          </a:p>
          <a:p>
            <a:pPr lvl="1"/>
            <a:endParaRPr lang="en-US" dirty="0"/>
          </a:p>
          <a:p>
            <a:r>
              <a:rPr lang="en-US" dirty="0"/>
              <a:t>HTTP can support multiple request reply exchanges over a single TCP connection, as opposed to opening a new connection for every single request/response pair.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“well known” TCP port for HTTP servers is port 80. </a:t>
            </a:r>
          </a:p>
          <a:p>
            <a:r>
              <a:rPr lang="en-US" dirty="0"/>
              <a:t>Other ports can be used as well...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version now goes by the name “HTTP Version 0.9”</a:t>
            </a:r>
          </a:p>
          <a:p>
            <a:pPr lvl="1"/>
            <a:r>
              <a:rPr lang="en-US" dirty="0"/>
              <a:t> HTTP 0.9 was used for many years.</a:t>
            </a:r>
          </a:p>
          <a:p>
            <a:r>
              <a:rPr lang="en-US" dirty="0"/>
              <a:t>Starting with HTTP 1.0 the version number is part of every request.</a:t>
            </a:r>
          </a:p>
          <a:p>
            <a:pPr lvl="1"/>
            <a:r>
              <a:rPr lang="en-US" dirty="0"/>
              <a:t> tells the server what version the client can talk (what options are supported, etc).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3429000"/>
          </a:xfrm>
        </p:spPr>
        <p:txBody>
          <a:bodyPr/>
          <a:lstStyle/>
          <a:p>
            <a:r>
              <a:rPr lang="en-US" dirty="0"/>
              <a:t>Lines of text (ASCII).</a:t>
            </a:r>
          </a:p>
          <a:p>
            <a:r>
              <a:rPr lang="en-US" dirty="0"/>
              <a:t>Lines end with CRLF </a:t>
            </a:r>
            <a:r>
              <a:rPr lang="en-US" b="1" dirty="0"/>
              <a:t>“\r\n”</a:t>
            </a:r>
          </a:p>
          <a:p>
            <a:r>
              <a:rPr lang="en-US" dirty="0"/>
              <a:t>First line is called “Request-Line”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4000" y="17526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i="1" dirty="0"/>
              <a:t>Method   URI   HTTP-Version\r\n</a:t>
            </a:r>
          </a:p>
          <a:p>
            <a:r>
              <a:rPr lang="en-US" dirty="0"/>
              <a:t>The request line contains 3 </a:t>
            </a:r>
            <a:r>
              <a:rPr lang="en-US" i="1" dirty="0"/>
              <a:t>tokens (words).</a:t>
            </a:r>
          </a:p>
          <a:p>
            <a:r>
              <a:rPr lang="en-US" dirty="0"/>
              <a:t>Space characters “ “ separate the tokens.</a:t>
            </a:r>
          </a:p>
          <a:p>
            <a:r>
              <a:rPr lang="en-US" dirty="0"/>
              <a:t>Newline (\n) seems to work by itself (but the protocol requires CRLF)</a:t>
            </a:r>
          </a:p>
          <a:p>
            <a:r>
              <a:rPr lang="en-US" dirty="0"/>
              <a:t>Method Types:</a:t>
            </a:r>
          </a:p>
          <a:p>
            <a:pPr lvl="1"/>
            <a:r>
              <a:rPr lang="en-US" dirty="0"/>
              <a:t>Get 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Head 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0200" y="43434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GET: </a:t>
            </a:r>
            <a:r>
              <a:rPr lang="en-US" dirty="0"/>
              <a:t>retrieve information identified by the URI.</a:t>
            </a:r>
          </a:p>
          <a:p>
            <a:r>
              <a:rPr lang="en-US" b="1" dirty="0"/>
              <a:t>HEAD: </a:t>
            </a:r>
            <a:r>
              <a:rPr lang="en-US" dirty="0"/>
              <a:t>retrieve meta-information about the URI.</a:t>
            </a:r>
          </a:p>
          <a:p>
            <a:r>
              <a:rPr lang="en-US" b="1" dirty="0"/>
              <a:t>POST: </a:t>
            </a:r>
            <a:r>
              <a:rPr lang="en-US" dirty="0"/>
              <a:t>send information to a URI and retrieve result.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</a:t>
            </a:r>
            <a:r>
              <a:rPr lang="en-US" dirty="0"/>
              <a:t>used to retrieve an HTML document.</a:t>
            </a:r>
          </a:p>
          <a:p>
            <a:r>
              <a:rPr lang="en-US" b="1" dirty="0"/>
              <a:t>HEAD </a:t>
            </a:r>
            <a:r>
              <a:rPr lang="en-US" dirty="0"/>
              <a:t>used to find out if a document has changed.</a:t>
            </a:r>
          </a:p>
          <a:p>
            <a:r>
              <a:rPr lang="en-US" b="1" dirty="0"/>
              <a:t>POST </a:t>
            </a:r>
            <a:r>
              <a:rPr lang="en-US" dirty="0"/>
              <a:t>used to submit a form.</a:t>
            </a:r>
          </a:p>
        </p:txBody>
      </p:sp>
    </p:spTree>
    <p:extLst>
      <p:ext uri="{BB962C8B-B14F-4D97-AF65-F5344CB8AC3E}">
        <p14:creationId xmlns:p14="http://schemas.microsoft.com/office/powerpoint/2010/main" val="364790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URI: Universal Resource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URIs defined in RFC 2396.</a:t>
            </a:r>
          </a:p>
          <a:p>
            <a:r>
              <a:rPr lang="en-US" dirty="0"/>
              <a:t>Absolute URI:</a:t>
            </a:r>
          </a:p>
          <a:p>
            <a:pPr algn="ctr">
              <a:buNone/>
            </a:pPr>
            <a:r>
              <a:rPr lang="en-US" b="1" dirty="0"/>
              <a:t>scheme://hostname[:port]/path</a:t>
            </a:r>
          </a:p>
          <a:p>
            <a:r>
              <a:rPr lang="en-US" dirty="0"/>
              <a:t>Example</a:t>
            </a:r>
            <a:r>
              <a:rPr lang="en-US" b="1" dirty="0"/>
              <a:t>: </a:t>
            </a:r>
          </a:p>
          <a:p>
            <a:pPr algn="ctr">
              <a:buNone/>
            </a:pPr>
            <a:r>
              <a:rPr lang="en-US" b="1" dirty="0"/>
              <a:t>http://www.cs.rpi.edu:80/blah/foo</a:t>
            </a:r>
          </a:p>
          <a:p>
            <a:r>
              <a:rPr lang="en-US" dirty="0"/>
              <a:t> Relative URI: </a:t>
            </a:r>
          </a:p>
          <a:p>
            <a:pPr algn="ctr">
              <a:buNone/>
            </a:pPr>
            <a:r>
              <a:rPr lang="en-US" dirty="0"/>
              <a:t> </a:t>
            </a:r>
            <a:r>
              <a:rPr lang="en-US" b="1" dirty="0"/>
              <a:t>/path</a:t>
            </a:r>
          </a:p>
          <a:p>
            <a:r>
              <a:rPr lang="en-US" dirty="0"/>
              <a:t>Example:</a:t>
            </a:r>
            <a:r>
              <a:rPr lang="en-US" b="1" dirty="0"/>
              <a:t> </a:t>
            </a:r>
          </a:p>
          <a:p>
            <a:pPr algn="ctr">
              <a:buNone/>
            </a:pPr>
            <a:r>
              <a:rPr lang="en-US" b="1" dirty="0"/>
              <a:t>/blah/</a:t>
            </a:r>
            <a:r>
              <a:rPr lang="en-US" b="1" dirty="0" err="1"/>
              <a:t>foo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Version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“</a:t>
            </a:r>
            <a:r>
              <a:rPr lang="en-US" b="1" dirty="0"/>
              <a:t>HTTP/1.0” or “HTTP/1.1”</a:t>
            </a:r>
          </a:p>
          <a:p>
            <a:endParaRPr lang="en-US" dirty="0"/>
          </a:p>
          <a:p>
            <a:r>
              <a:rPr lang="en-US" dirty="0"/>
              <a:t>HTTP 0.9 did not include a version number in a request line.</a:t>
            </a:r>
          </a:p>
          <a:p>
            <a:r>
              <a:rPr lang="en-US" dirty="0"/>
              <a:t>If a server gets a request line with no HTTP version number, it assumes 0.9.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2133600"/>
            <a:ext cx="3505200" cy="3657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01485" y="2971800"/>
            <a:ext cx="35052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9714" y="3844498"/>
            <a:ext cx="35052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9714" y="4911298"/>
            <a:ext cx="35052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2485" y="240836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714" y="315869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214" y="39624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Network / Internet 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100" y="50364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Link Layer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8457" y="2408367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HTTP/ HTTPS/ FTP/ SMTP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7571" y="3214637"/>
            <a:ext cx="232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TCP/ UDP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799" y="4074715"/>
            <a:ext cx="1948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503640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Ethernet</a:t>
            </a:r>
          </a:p>
        </p:txBody>
      </p:sp>
      <p:sp>
        <p:nvSpPr>
          <p:cNvPr id="18" name="Oval 17"/>
          <p:cNvSpPr/>
          <p:nvPr/>
        </p:nvSpPr>
        <p:spPr>
          <a:xfrm>
            <a:off x="5029200" y="3124200"/>
            <a:ext cx="1295400" cy="561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header line contains an attribute name followed by a “:” followed by a space and the attribute value.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Accept: text/html</a:t>
            </a:r>
          </a:p>
          <a:p>
            <a:pPr lvl="1"/>
            <a:r>
              <a:rPr lang="en-US" b="1" dirty="0"/>
              <a:t>Host: www.rpi.edu</a:t>
            </a:r>
          </a:p>
          <a:p>
            <a:pPr lvl="1"/>
            <a:r>
              <a:rPr lang="en-US" b="1" dirty="0"/>
              <a:t>User-Agent: Mozilla/4.0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10" name="Rounded Rectangle 9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Headers provide information to the server about the client</a:t>
            </a:r>
          </a:p>
          <a:p>
            <a:pPr lvl="1"/>
            <a:r>
              <a:rPr lang="en-US" dirty="0"/>
              <a:t>what kind of client</a:t>
            </a:r>
          </a:p>
          <a:p>
            <a:pPr lvl="1"/>
            <a:r>
              <a:rPr lang="en-US" dirty="0"/>
              <a:t>what kind of content will be accepted</a:t>
            </a:r>
          </a:p>
          <a:p>
            <a:pPr lvl="1"/>
            <a:r>
              <a:rPr lang="en-US" dirty="0"/>
              <a:t>who is making the request</a:t>
            </a:r>
          </a:p>
          <a:p>
            <a:r>
              <a:rPr lang="en-US" dirty="0"/>
              <a:t>There can be no header lines at all.(HTTP 1.0)</a:t>
            </a:r>
          </a:p>
          <a:p>
            <a:r>
              <a:rPr lang="en-US" dirty="0"/>
              <a:t>HTTP 1.1 requires a </a:t>
            </a:r>
            <a:r>
              <a:rPr lang="en-US" b="1" dirty="0"/>
              <a:t>Host: header</a:t>
            </a:r>
          </a:p>
          <a:p>
            <a:r>
              <a:rPr lang="en-US" dirty="0"/>
              <a:t>Each header ends with a CRLF ( </a:t>
            </a:r>
            <a:r>
              <a:rPr lang="en-US" b="1" dirty="0"/>
              <a:t>\r\n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header section is marked with a blank line, just CRLF.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is empty when the method is </a:t>
            </a:r>
            <a:r>
              <a:rPr lang="en-US" b="1" dirty="0"/>
              <a:t>Get </a:t>
            </a:r>
            <a:r>
              <a:rPr lang="en-US" dirty="0"/>
              <a:t>or 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Content only takes values with </a:t>
            </a:r>
            <a:r>
              <a:rPr lang="en-US" b="1" dirty="0"/>
              <a:t>Post </a:t>
            </a:r>
            <a:r>
              <a:rPr lang="en-US" dirty="0"/>
              <a:t>method.</a:t>
            </a:r>
            <a:endParaRPr lang="en-US" b="1" dirty="0"/>
          </a:p>
          <a:p>
            <a:r>
              <a:rPr lang="en-US" dirty="0"/>
              <a:t>There is no format for the data (just raw bytes).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2672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POST request must include a </a:t>
            </a:r>
            <a:r>
              <a:rPr lang="en-US" b="1" dirty="0"/>
              <a:t>Content-Length </a:t>
            </a:r>
            <a:r>
              <a:rPr lang="en-US" dirty="0"/>
              <a:t>line in the headers:</a:t>
            </a:r>
          </a:p>
          <a:p>
            <a:pPr lvl="1"/>
            <a:r>
              <a:rPr lang="en-US" dirty="0"/>
              <a:t>Example:</a:t>
            </a:r>
            <a:r>
              <a:rPr lang="en-US" b="1" dirty="0"/>
              <a:t> Content-length: 267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3000" y="3429000"/>
            <a:ext cx="7086600" cy="3048000"/>
            <a:chOff x="1219200" y="3124200"/>
            <a:chExt cx="7086600" cy="3048000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3124200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POST /~</a:t>
              </a:r>
              <a:r>
                <a:rPr lang="en-US" b="1" dirty="0" err="1"/>
                <a:t>hollingd</a:t>
              </a:r>
              <a:r>
                <a:rPr lang="en-US" b="1" dirty="0"/>
                <a:t>/changegrade.cgi HTTP/1.1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19200" y="3657600"/>
              <a:ext cx="7086600" cy="160019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  <a:p>
              <a:r>
                <a:rPr lang="en-US" b="1" dirty="0"/>
                <a:t>Accept: */*</a:t>
              </a:r>
            </a:p>
            <a:p>
              <a:r>
                <a:rPr lang="en-US" b="1" dirty="0"/>
                <a:t>Host: www.cs.rpi.edu</a:t>
              </a:r>
            </a:p>
            <a:p>
              <a:r>
                <a:rPr lang="en-US" b="1" dirty="0"/>
                <a:t>User-Agent: </a:t>
              </a:r>
              <a:r>
                <a:rPr lang="en-US" b="1" dirty="0" err="1"/>
                <a:t>SecretAgent</a:t>
              </a:r>
              <a:r>
                <a:rPr lang="en-US" b="1" dirty="0"/>
                <a:t> V2.3</a:t>
              </a:r>
            </a:p>
            <a:p>
              <a:r>
                <a:rPr lang="en-US" b="1" dirty="0"/>
                <a:t>Content-Length : 35</a:t>
              </a:r>
            </a:p>
            <a:p>
              <a:r>
                <a:rPr lang="en-US" b="1" dirty="0" err="1"/>
                <a:t>Referer</a:t>
              </a:r>
              <a:r>
                <a:rPr lang="en-US" b="1" dirty="0"/>
                <a:t>: http://monte.cs.rpi.edu/blah</a:t>
              </a:r>
            </a:p>
            <a:p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5288844"/>
              <a:ext cx="7086600" cy="3499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9200" y="5647267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/>
                <a:t>stuid</a:t>
              </a:r>
              <a:r>
                <a:rPr lang="en-US" b="1" dirty="0"/>
                <a:t>=6660182722&amp;item=test1&amp;grade=99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is empty, but the blank line is kept.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66800" y="2895600"/>
            <a:ext cx="7086600" cy="2514600"/>
            <a:chOff x="1219200" y="3124200"/>
            <a:chExt cx="7086600" cy="25146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3124200"/>
              <a:ext cx="7086600" cy="52493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GET /~</a:t>
              </a:r>
              <a:r>
                <a:rPr lang="en-US" b="1" dirty="0" err="1"/>
                <a:t>hollingd</a:t>
              </a:r>
              <a:r>
                <a:rPr lang="en-US" b="1" dirty="0"/>
                <a:t>/testanswers.html HTTP/1.1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19200" y="3657600"/>
              <a:ext cx="7086600" cy="160019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Accept: */*</a:t>
              </a:r>
            </a:p>
            <a:p>
              <a:r>
                <a:rPr lang="en-US" b="1" dirty="0"/>
                <a:t>Host: www.cs.rpi.edu</a:t>
              </a:r>
            </a:p>
            <a:p>
              <a:r>
                <a:rPr lang="en-US" b="1" dirty="0"/>
                <a:t>User-Agent: Internet Explorer</a:t>
              </a:r>
            </a:p>
            <a:p>
              <a:r>
                <a:rPr lang="en-US" b="1" dirty="0"/>
                <a:t>From: cheater@cheaters.org</a:t>
              </a:r>
            </a:p>
            <a:p>
              <a:r>
                <a:rPr lang="en-US" b="1" dirty="0" err="1"/>
                <a:t>Referer</a:t>
              </a:r>
              <a:r>
                <a:rPr lang="en-US" b="1" dirty="0"/>
                <a:t>: http://foo.com/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19200" y="5288844"/>
              <a:ext cx="7086600" cy="3499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Response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Status Line</a:t>
            </a:r>
          </a:p>
          <a:p>
            <a:r>
              <a:rPr lang="en-US" dirty="0"/>
              <a:t>Headers Section</a:t>
            </a:r>
          </a:p>
          <a:p>
            <a:r>
              <a:rPr lang="en-US" dirty="0"/>
              <a:t>Content can be anything (not just text)</a:t>
            </a:r>
          </a:p>
          <a:p>
            <a:pPr lvl="1"/>
            <a:r>
              <a:rPr lang="en-US" dirty="0"/>
              <a:t> typically an HTML document or some kind of image.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0" y="41910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Status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i="1" dirty="0"/>
              <a:t>HTTP-Version   Status-Code    Message</a:t>
            </a:r>
          </a:p>
          <a:p>
            <a:endParaRPr lang="en-US" i="1" dirty="0"/>
          </a:p>
          <a:p>
            <a:r>
              <a:rPr lang="en-US" i="1" dirty="0"/>
              <a:t>Status Code is 3 digit number (for </a:t>
            </a:r>
            <a:r>
              <a:rPr lang="en-US" dirty="0"/>
              <a:t>computers)</a:t>
            </a:r>
          </a:p>
          <a:p>
            <a:r>
              <a:rPr lang="en-US" dirty="0"/>
              <a:t>Message is text (for humans)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0" y="41910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3657600" cy="3200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1xx   Informational</a:t>
            </a:r>
          </a:p>
          <a:p>
            <a:pPr>
              <a:buNone/>
            </a:pPr>
            <a:r>
              <a:rPr lang="en-US" b="1" dirty="0"/>
              <a:t>2xx   Success</a:t>
            </a:r>
          </a:p>
          <a:p>
            <a:pPr>
              <a:buNone/>
            </a:pPr>
            <a:r>
              <a:rPr lang="en-US" b="1" dirty="0"/>
              <a:t>3xx   Redirection</a:t>
            </a:r>
          </a:p>
          <a:p>
            <a:pPr>
              <a:buNone/>
            </a:pPr>
            <a:r>
              <a:rPr lang="en-US" b="1" dirty="0"/>
              <a:t>4xx   Client Error</a:t>
            </a:r>
          </a:p>
          <a:p>
            <a:pPr>
              <a:buNone/>
            </a:pPr>
            <a:r>
              <a:rPr lang="en-US" b="1" dirty="0"/>
              <a:t>5xx   Server Error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Status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200</a:t>
            </a:r>
            <a:r>
              <a:rPr lang="en-US" b="1" dirty="0"/>
              <a:t>  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301</a:t>
            </a:r>
            <a:r>
              <a:rPr lang="en-US" b="1" dirty="0"/>
              <a:t>  Moved Permanently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HTTP/1.0 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400</a:t>
            </a:r>
            <a:r>
              <a:rPr lang="en-US" b="1" dirty="0"/>
              <a:t>  Bad Request</a:t>
            </a:r>
          </a:p>
          <a:p>
            <a:r>
              <a:rPr lang="sv-SE" b="1" dirty="0">
                <a:solidFill>
                  <a:schemeClr val="accent1">
                    <a:lumMod val="75000"/>
                  </a:schemeClr>
                </a:solidFill>
              </a:rPr>
              <a:t>HTTP/1.0</a:t>
            </a:r>
            <a:r>
              <a:rPr lang="sv-SE" b="1" dirty="0"/>
              <a:t>  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sv-SE" b="1" dirty="0"/>
              <a:t>  Internal Server Error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Processes are made up of one or more threads. </a:t>
            </a:r>
          </a:p>
          <a:p>
            <a:endParaRPr lang="en-US" dirty="0"/>
          </a:p>
          <a:p>
            <a:r>
              <a:rPr lang="en-US" dirty="0"/>
              <a:t>A thread is defined as a single flow of operation within a program.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When a program executes on the CPU, it traverses the program statements in a single thread until the thread is complete.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4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5486400" cy="30781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what kind of document</a:t>
            </a:r>
          </a:p>
          <a:p>
            <a:pPr lvl="1"/>
            <a:r>
              <a:rPr lang="en-US" dirty="0"/>
              <a:t>how big the document is</a:t>
            </a:r>
          </a:p>
          <a:p>
            <a:pPr lvl="1"/>
            <a:r>
              <a:rPr lang="en-US" dirty="0"/>
              <a:t>how the document is encoded</a:t>
            </a:r>
          </a:p>
          <a:p>
            <a:pPr lvl="1"/>
            <a:r>
              <a:rPr lang="en-US" dirty="0"/>
              <a:t>when the document was last modified</a:t>
            </a:r>
          </a:p>
          <a:p>
            <a:r>
              <a:rPr lang="en-US" dirty="0"/>
              <a:t>Response headers end with blank line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38800" y="41148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1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the client with information about the returned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79637"/>
            <a:ext cx="65532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Date: Wed, 30 Jan 2002 12:48:17 EST</a:t>
            </a:r>
          </a:p>
          <a:p>
            <a:pPr>
              <a:buNone/>
            </a:pPr>
            <a:r>
              <a:rPr lang="en-US" b="1" dirty="0"/>
              <a:t>Server: Apache/1.17</a:t>
            </a:r>
          </a:p>
          <a:p>
            <a:pPr>
              <a:buNone/>
            </a:pPr>
            <a:r>
              <a:rPr lang="en-US" b="1" dirty="0"/>
              <a:t>Content-Type: text/html</a:t>
            </a:r>
          </a:p>
          <a:p>
            <a:pPr>
              <a:buNone/>
            </a:pPr>
            <a:r>
              <a:rPr lang="en-US" b="1" dirty="0"/>
              <a:t>Content-Length: 1756</a:t>
            </a:r>
          </a:p>
          <a:p>
            <a:pPr>
              <a:buNone/>
            </a:pPr>
            <a:r>
              <a:rPr lang="en-US" b="1" dirty="0"/>
              <a:t>Content-Encoding: </a:t>
            </a:r>
            <a:r>
              <a:rPr lang="en-US" b="1" dirty="0" err="1"/>
              <a:t>gzip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can be anything (sequence of raw bytes).</a:t>
            </a:r>
          </a:p>
          <a:p>
            <a:r>
              <a:rPr lang="en-US" dirty="0"/>
              <a:t> Content-Length header is required for any response that includes content.</a:t>
            </a:r>
          </a:p>
          <a:p>
            <a:r>
              <a:rPr lang="en-US" dirty="0"/>
              <a:t>Content-Type header also required.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2600" y="4419600"/>
            <a:ext cx="3505200" cy="2362200"/>
            <a:chOff x="1066800" y="4572000"/>
            <a:chExt cx="32004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572000"/>
              <a:ext cx="3200400" cy="457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Status-Line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5029200"/>
              <a:ext cx="3200400" cy="8382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 Lines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6800" y="5867400"/>
              <a:ext cx="320040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Blank line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0" y="6172200"/>
              <a:ext cx="3200400" cy="4572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Request/Reply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sends a complete request.</a:t>
            </a:r>
          </a:p>
          <a:p>
            <a:r>
              <a:rPr lang="en-US" dirty="0"/>
              <a:t>The server sends back the entire reply.</a:t>
            </a:r>
          </a:p>
          <a:p>
            <a:r>
              <a:rPr lang="en-US" dirty="0"/>
              <a:t>The server closes it’s socket.</a:t>
            </a:r>
          </a:p>
          <a:p>
            <a:r>
              <a:rPr lang="en-US" dirty="0"/>
              <a:t>If the client needs another document it must open a new connection.</a:t>
            </a:r>
          </a:p>
          <a:p>
            <a:r>
              <a:rPr lang="en-US" dirty="0"/>
              <a:t>This was the default for HTTP 1.0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HTTP 1.1 supports persistent connections </a:t>
            </a:r>
            <a:r>
              <a:rPr lang="en-US" dirty="0"/>
              <a:t>(this is the default).</a:t>
            </a:r>
          </a:p>
          <a:p>
            <a:r>
              <a:rPr lang="en-US" dirty="0"/>
              <a:t> Multiple requests can be handled over a single TCP connection.</a:t>
            </a:r>
          </a:p>
          <a:p>
            <a:r>
              <a:rPr lang="en-US" dirty="0"/>
              <a:t>The “</a:t>
            </a:r>
            <a:r>
              <a:rPr lang="en-US" b="1" dirty="0"/>
              <a:t>Connection:” </a:t>
            </a:r>
            <a:r>
              <a:rPr lang="en-US" dirty="0"/>
              <a:t>request header is used to</a:t>
            </a:r>
            <a:r>
              <a:rPr lang="en-US" b="1" dirty="0"/>
              <a:t> </a:t>
            </a:r>
            <a:r>
              <a:rPr lang="en-US" dirty="0"/>
              <a:t>exchange information about persistence (HTTP/1.1)</a:t>
            </a:r>
          </a:p>
          <a:p>
            <a:r>
              <a:rPr lang="en-US" dirty="0"/>
              <a:t>1.0 Clients used a “</a:t>
            </a:r>
            <a:r>
              <a:rPr lang="en-US" b="1" dirty="0"/>
              <a:t>Keep-alive:” </a:t>
            </a:r>
            <a:r>
              <a:rPr lang="en-US" dirty="0"/>
              <a:t>request header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Types</a:t>
            </a:r>
          </a:p>
        </p:txBody>
      </p:sp>
      <p:pic>
        <p:nvPicPr>
          <p:cNvPr id="2050" name="Picture 2" descr="File:HTTP persistent connection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72" y="1524000"/>
            <a:ext cx="8202385" cy="5103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Requests and Responses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google</a:t>
            </a:r>
            <a:r>
              <a:rPr lang="en-US" dirty="0"/>
              <a:t> Chrome.</a:t>
            </a:r>
          </a:p>
          <a:p>
            <a:r>
              <a:rPr lang="en-US" dirty="0"/>
              <a:t>Press F12 for developers tools.</a:t>
            </a:r>
          </a:p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www.facebook.com</a:t>
            </a:r>
            <a:endParaRPr lang="en-US" dirty="0"/>
          </a:p>
          <a:p>
            <a:r>
              <a:rPr lang="en-US" dirty="0"/>
              <a:t>Watch as the requests the browser is sending to </a:t>
            </a:r>
            <a:r>
              <a:rPr lang="en-US" dirty="0" err="1"/>
              <a:t>facebook</a:t>
            </a:r>
            <a:r>
              <a:rPr lang="en-US" dirty="0"/>
              <a:t> server are flowing in the lower window.</a:t>
            </a:r>
          </a:p>
          <a:p>
            <a:r>
              <a:rPr lang="en-US" dirty="0"/>
              <a:t>Select the first request and inspect the request and response headers.</a:t>
            </a:r>
          </a:p>
        </p:txBody>
      </p:sp>
    </p:spTree>
    <p:extLst>
      <p:ext uri="{BB962C8B-B14F-4D97-AF65-F5344CB8AC3E}">
        <p14:creationId xmlns:p14="http://schemas.microsoft.com/office/powerpoint/2010/main" val="2521922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1464"/>
            <a:ext cx="9172525" cy="62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74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something like a browser.</a:t>
            </a:r>
          </a:p>
          <a:p>
            <a:r>
              <a:rPr lang="en-US" dirty="0"/>
              <a:t>Multithreaded.</a:t>
            </a:r>
          </a:p>
          <a:p>
            <a:r>
              <a:rPr lang="en-US" dirty="0"/>
              <a:t>Create a console application “</a:t>
            </a:r>
            <a:r>
              <a:rPr lang="en-US" dirty="0" err="1"/>
              <a:t>HTTPClient</a:t>
            </a:r>
            <a:r>
              <a:rPr lang="en-US" dirty="0"/>
              <a:t>”.</a:t>
            </a:r>
          </a:p>
          <a:p>
            <a:r>
              <a:rPr lang="en-US" dirty="0"/>
              <a:t>Add </a:t>
            </a:r>
            <a:r>
              <a:rPr lang="en-US" dirty="0" err="1"/>
              <a:t>HTTPRequest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70" y="123825"/>
            <a:ext cx="910363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1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3487"/>
            <a:ext cx="9144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	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websites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{ 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"www.google.com"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</a:t>
            </a:r>
          </a:p>
          <a:p>
            <a:r>
              <a:rPr lang="en-US" dirty="0">
                <a:solidFill>
                  <a:srgbClr val="A31515"/>
                </a:solidFill>
                <a:latin typeface="Courier New"/>
              </a:rPr>
              <a:t>		"www.facebook.com"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</a:t>
            </a:r>
          </a:p>
          <a:p>
            <a:r>
              <a:rPr lang="en-US" dirty="0">
                <a:solidFill>
                  <a:srgbClr val="A31515"/>
                </a:solidFill>
                <a:latin typeface="Courier New"/>
              </a:rPr>
              <a:t>		"www.yahoo.com"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websites)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{</a:t>
            </a:r>
          </a:p>
          <a:p>
            <a:r>
              <a:rPr lang="en-US" dirty="0">
                <a:solidFill>
                  <a:srgbClr val="2B91AF"/>
                </a:solidFill>
                <a:latin typeface="Courier New"/>
              </a:rPr>
              <a:t>		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/>
              </a:rPr>
              <a:t>Thread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		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ParameterizedThreadStart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HTTPRequest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.HandleRequest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thread.Start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}</a:t>
            </a:r>
          </a:p>
          <a:p>
            <a:r>
              <a:rPr lang="en-US" dirty="0">
                <a:solidFill>
                  <a:srgbClr val="008000"/>
                </a:solidFill>
                <a:latin typeface="Courier New"/>
              </a:rPr>
              <a:t>	//To keep the app alive until all threads have finished.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.ReadLine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73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26488"/>
            <a:ext cx="9144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HandleRequest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obj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website = 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obj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IPAddress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[] addresses;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try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//Gets list of IP addresses bound to that domain.</a:t>
            </a:r>
            <a:endParaRPr lang="en-US" dirty="0">
              <a:solidFill>
                <a:prstClr val="black"/>
              </a:solidFill>
              <a:latin typeface="Courier New"/>
            </a:endParaRP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addresses =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Dns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.GetHostAddresses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addresses.Length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== 0)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"Error: {0}"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, website);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}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2B91AF"/>
                </a:solidFill>
                <a:latin typeface="Courier New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 ex)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{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/>
              </a:rPr>
              <a:t>ex.Message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3722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IPAddress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host = addresses[0];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hostPort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80;</a:t>
            </a:r>
          </a:p>
          <a:p>
            <a:r>
              <a:rPr lang="en-US" sz="2000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IPEndPoint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hostep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IPEndPoint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(host,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hostPort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srgbClr val="2B91AF"/>
                </a:solidFill>
                <a:latin typeface="Courier New"/>
              </a:rPr>
              <a:t>	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urier New"/>
              </a:rPr>
              <a:t>Socket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AddressFamily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.InterNetwork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SocketType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.Stream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ProtocolType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.Tcp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socket.Connect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hostep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836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string 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request =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"GET / HTTP/1.1\r\n"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"Host: 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 website +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+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"User-Agent: Chrome/22.0.1229.94\r\n"</a:t>
            </a:r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+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"\r\n"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	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socket.Send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Encoding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.ASCII.GetBytes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(request));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byte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byte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[1024 * 1024];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len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socket.Receive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page = 	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Encoding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.ASCII.GetString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dataReceived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0,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len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socket.Close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endParaRPr lang="en-US" sz="2000" dirty="0">
              <a:solidFill>
                <a:prstClr val="black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7835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(4)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5076"/>
            <a:ext cx="9144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/>
              </a:rPr>
              <a:t>	</a:t>
            </a:r>
            <a:r>
              <a:rPr lang="en-US" sz="2000" dirty="0">
                <a:latin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StreamWriter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writer =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	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StreamWriter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.Format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"{0}.html"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website));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writer.WriteLine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(page);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writer.Close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"Finished: {0}"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, website);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02058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HTTP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bin/Debug folder to find the saved HTTP responses.</a:t>
            </a:r>
          </a:p>
          <a:p>
            <a:r>
              <a:rPr lang="en-US" sz="2800" dirty="0"/>
              <a:t>Facebook response:</a:t>
            </a:r>
          </a:p>
          <a:p>
            <a:r>
              <a:rPr lang="en-US" sz="2800" dirty="0"/>
              <a:t>Google response:</a:t>
            </a:r>
          </a:p>
          <a:p>
            <a:endParaRPr lang="en-US" sz="2800" dirty="0"/>
          </a:p>
          <a:p>
            <a:pPr lvl="1"/>
            <a:r>
              <a:rPr lang="en-US" dirty="0"/>
              <a:t>Because </a:t>
            </a:r>
            <a:r>
              <a:rPr lang="en-US" dirty="0" err="1"/>
              <a:t>google</a:t>
            </a:r>
            <a:r>
              <a:rPr lang="en-US" dirty="0"/>
              <a:t> redirects to google.com.eg</a:t>
            </a:r>
          </a:p>
          <a:p>
            <a:r>
              <a:rPr lang="en-US" sz="2800" dirty="0"/>
              <a:t>Yahoo response:</a:t>
            </a:r>
          </a:p>
          <a:p>
            <a:endParaRPr lang="en-US" sz="2800" dirty="0"/>
          </a:p>
          <a:p>
            <a:pPr lvl="1"/>
            <a:r>
              <a:rPr lang="en-US" sz="2400" dirty="0"/>
              <a:t>Because yahoo redirects to maktoob.yahoo.com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6504" y="2678668"/>
            <a:ext cx="2057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HTTP/1.1 200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3352800"/>
            <a:ext cx="3962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HTTP/1.1 302 Found</a:t>
            </a:r>
          </a:p>
          <a:p>
            <a:r>
              <a:rPr lang="en-US" dirty="0"/>
              <a:t>Location: http://www.google.com.eg/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462983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HTTP/1.1 302 Found</a:t>
            </a:r>
          </a:p>
          <a:p>
            <a:r>
              <a:rPr lang="en-US" dirty="0"/>
              <a:t>Location: http://maktoob.yahoo.com/?p=us</a:t>
            </a:r>
          </a:p>
        </p:txBody>
      </p:sp>
    </p:spTree>
    <p:extLst>
      <p:ext uri="{BB962C8B-B14F-4D97-AF65-F5344CB8AC3E}">
        <p14:creationId xmlns:p14="http://schemas.microsoft.com/office/powerpoint/2010/main" val="2131135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Server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Networks Project Description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team members: minimum </a:t>
            </a:r>
            <a:r>
              <a:rPr lang="en-US" dirty="0">
                <a:solidFill>
                  <a:srgbClr val="FF0000"/>
                </a:solidFill>
              </a:rPr>
              <a:t>five</a:t>
            </a:r>
            <a:r>
              <a:rPr lang="en-US" dirty="0"/>
              <a:t> and maximum </a:t>
            </a:r>
            <a:r>
              <a:rPr lang="en-US" dirty="0">
                <a:solidFill>
                  <a:srgbClr val="FF0000"/>
                </a:solidFill>
              </a:rPr>
              <a:t>six</a:t>
            </a:r>
            <a:r>
              <a:rPr lang="en-US" dirty="0"/>
              <a:t>.</a:t>
            </a:r>
          </a:p>
          <a:p>
            <a:r>
              <a:rPr lang="en-US" dirty="0"/>
              <a:t>Teams must be from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department.</a:t>
            </a:r>
          </a:p>
          <a:p>
            <a:r>
              <a:rPr lang="en-US" dirty="0"/>
              <a:t>Registration form will be available from Saturday </a:t>
            </a:r>
            <a:r>
              <a:rPr lang="en-US" dirty="0">
                <a:solidFill>
                  <a:srgbClr val="FF0000"/>
                </a:solidFill>
              </a:rPr>
              <a:t>11/12</a:t>
            </a:r>
            <a:r>
              <a:rPr lang="en-US" dirty="0"/>
              <a:t> to Friday </a:t>
            </a:r>
            <a:r>
              <a:rPr lang="en-US" dirty="0">
                <a:solidFill>
                  <a:srgbClr val="FF0000"/>
                </a:solidFill>
              </a:rPr>
              <a:t>17/12 </a:t>
            </a:r>
            <a:r>
              <a:rPr lang="en-US" dirty="0"/>
              <a:t>and will be announced on your group.</a:t>
            </a:r>
          </a:p>
          <a:p>
            <a:r>
              <a:rPr lang="en-US" dirty="0"/>
              <a:t>You are allowed to register </a:t>
            </a:r>
            <a:r>
              <a:rPr lang="en-US" b="1" u="sng" dirty="0">
                <a:solidFill>
                  <a:srgbClr val="FF0000"/>
                </a:solidFill>
              </a:rPr>
              <a:t>only once</a:t>
            </a:r>
            <a:r>
              <a:rPr lang="en-US" dirty="0"/>
              <a:t>, so please make sure before you register that your team mates did not register before.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42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 any exams from last year at the same day of the practical exam, please write it in the </a:t>
            </a:r>
            <a:r>
              <a:rPr lang="en-US" b="1" dirty="0">
                <a:solidFill>
                  <a:srgbClr val="FF0000"/>
                </a:solidFill>
              </a:rPr>
              <a:t>comment section</a:t>
            </a:r>
            <a:r>
              <a:rPr lang="en-US" b="1" dirty="0"/>
              <a:t> </a:t>
            </a:r>
            <a:r>
              <a:rPr lang="en-US" dirty="0"/>
              <a:t> of the registration form to consider it in the lab exam timing. </a:t>
            </a:r>
          </a:p>
          <a:p>
            <a:r>
              <a:rPr lang="en-US" dirty="0"/>
              <a:t>If anyone didn’t register, he/she will be considered to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dirty="0"/>
              <a:t>.</a:t>
            </a:r>
          </a:p>
          <a:p>
            <a:r>
              <a:rPr lang="en-US" dirty="0"/>
              <a:t>If anyone didn’t show up at the delivery time, he/she will be considered to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project.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3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 will be either project modification or small task, so please be ready for both.</a:t>
            </a:r>
          </a:p>
          <a:p>
            <a:r>
              <a:rPr lang="en-US" dirty="0"/>
              <a:t>Practical exam will include </a:t>
            </a:r>
            <a:r>
              <a:rPr lang="en-US" b="1" u="sng" dirty="0">
                <a:solidFill>
                  <a:srgbClr val="FF0000"/>
                </a:solidFill>
              </a:rPr>
              <a:t>oral</a:t>
            </a:r>
            <a:r>
              <a:rPr lang="en-US" dirty="0"/>
              <a:t> questions about Socket Programming.</a:t>
            </a:r>
          </a:p>
          <a:p>
            <a:r>
              <a:rPr lang="en-US" dirty="0"/>
              <a:t>Practical day timing will be based on teams not sections and it will be announced on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3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System.Threading</a:t>
            </a:r>
            <a:r>
              <a:rPr lang="en-US" dirty="0"/>
              <a:t> namespace includes classes for creating and controlling threads within a program.</a:t>
            </a:r>
          </a:p>
          <a:p>
            <a:r>
              <a:rPr lang="en-US" dirty="0"/>
              <a:t>The </a:t>
            </a:r>
            <a:r>
              <a:rPr lang="en-US" dirty="0" err="1"/>
              <a:t>ThreadStart</a:t>
            </a:r>
            <a:r>
              <a:rPr lang="en-US" dirty="0"/>
              <a:t> </a:t>
            </a:r>
            <a:r>
              <a:rPr lang="en-US" b="1" dirty="0"/>
              <a:t>delegate</a:t>
            </a:r>
            <a:r>
              <a:rPr lang="en-US" dirty="0"/>
              <a:t> points to the method that will be performed within the new thread.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352800"/>
            <a:ext cx="8001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static void </a:t>
            </a:r>
            <a:r>
              <a:rPr lang="en-US" sz="2000" dirty="0"/>
              <a:t>main()</a:t>
            </a:r>
          </a:p>
          <a:p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B91AF"/>
                </a:solidFill>
              </a:rPr>
              <a:t>Thread </a:t>
            </a:r>
            <a:r>
              <a:rPr lang="en-US" sz="2000" dirty="0" err="1"/>
              <a:t>newThread</a:t>
            </a:r>
            <a:r>
              <a:rPr lang="en-US" sz="2000" dirty="0">
                <a:solidFill>
                  <a:srgbClr val="2B91A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>
                <a:solidFill>
                  <a:srgbClr val="2B91AF"/>
                </a:solidFill>
              </a:rPr>
              <a:t>Thread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 err="1">
                <a:solidFill>
                  <a:srgbClr val="2B91AF"/>
                </a:solidFill>
              </a:rPr>
              <a:t>ThreadStart</a:t>
            </a:r>
            <a:r>
              <a:rPr lang="en-US" sz="2000" dirty="0"/>
              <a:t>(</a:t>
            </a:r>
            <a:r>
              <a:rPr lang="en-US" sz="2000" dirty="0" err="1"/>
              <a:t>newMethod</a:t>
            </a:r>
            <a:r>
              <a:rPr lang="en-US" sz="2000" dirty="0"/>
              <a:t>));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newThread.Start</a:t>
            </a:r>
            <a:r>
              <a:rPr lang="en-US" sz="2000" dirty="0"/>
              <a:t>();</a:t>
            </a:r>
          </a:p>
          <a:p>
            <a:r>
              <a:rPr lang="en-US" sz="2000" dirty="0"/>
              <a:t>	. . . .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newMethod</a:t>
            </a:r>
            <a:r>
              <a:rPr lang="en-US" sz="2000" dirty="0"/>
              <a:t>()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	. . .</a:t>
            </a:r>
          </a:p>
          <a:p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01594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part of the HTTP protocol.</a:t>
            </a:r>
          </a:p>
          <a:p>
            <a:pPr lvl="1"/>
            <a:r>
              <a:rPr lang="en-US" dirty="0"/>
              <a:t>Threaded (multiple clients)</a:t>
            </a:r>
          </a:p>
          <a:p>
            <a:pPr lvl="1"/>
            <a:r>
              <a:rPr lang="en-US" dirty="0"/>
              <a:t>GET only.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Page Not found</a:t>
            </a:r>
          </a:p>
          <a:p>
            <a:pPr lvl="2"/>
            <a:r>
              <a:rPr lang="en-US" dirty="0"/>
              <a:t>Bad Request</a:t>
            </a:r>
          </a:p>
          <a:p>
            <a:pPr lvl="2"/>
            <a:r>
              <a:rPr lang="en-US" dirty="0"/>
              <a:t>Redirection</a:t>
            </a:r>
          </a:p>
          <a:p>
            <a:pPr lvl="2"/>
            <a:r>
              <a:rPr lang="en-US" dirty="0"/>
              <a:t>Internal Server Error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3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multiple clients by starting a thread for each accepted connection.</a:t>
            </a:r>
          </a:p>
          <a:p>
            <a:r>
              <a:rPr lang="en-US" dirty="0"/>
              <a:t>Keep on accepting requests from the remote client until the client closes the socket (sends a zero length message)</a:t>
            </a:r>
          </a:p>
          <a:p>
            <a:r>
              <a:rPr lang="en-US" dirty="0"/>
              <a:t>For each received </a:t>
            </a:r>
            <a:r>
              <a:rPr lang="en-US" b="1" dirty="0"/>
              <a:t>request</a:t>
            </a:r>
            <a:r>
              <a:rPr lang="en-US" dirty="0"/>
              <a:t>, the server must reply with a </a:t>
            </a:r>
            <a:r>
              <a:rPr lang="en-US" b="1" dirty="0"/>
              <a:t>response.</a:t>
            </a:r>
          </a:p>
        </p:txBody>
      </p:sp>
    </p:spTree>
    <p:extLst>
      <p:ext uri="{BB962C8B-B14F-4D97-AF65-F5344CB8AC3E}">
        <p14:creationId xmlns:p14="http://schemas.microsoft.com/office/powerpoint/2010/main" val="3398368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received request must be a valid HTTP request, else return </a:t>
            </a:r>
            <a:r>
              <a:rPr lang="en-US" dirty="0">
                <a:solidFill>
                  <a:srgbClr val="FF0000"/>
                </a:solidFill>
              </a:rPr>
              <a:t>400 Bad Request</a:t>
            </a:r>
          </a:p>
          <a:p>
            <a:pPr lvl="1"/>
            <a:r>
              <a:rPr lang="en-US" dirty="0"/>
              <a:t>Check single space separating the request line parameters.	</a:t>
            </a:r>
          </a:p>
          <a:p>
            <a:pPr lvl="2"/>
            <a:r>
              <a:rPr lang="en-US" dirty="0"/>
              <a:t>Method URI </a:t>
            </a:r>
            <a:r>
              <a:rPr lang="en-US" dirty="0" err="1"/>
              <a:t>HTTPVersion</a:t>
            </a:r>
            <a:endParaRPr lang="en-US" dirty="0"/>
          </a:p>
          <a:p>
            <a:pPr lvl="1"/>
            <a:r>
              <a:rPr lang="en-US" dirty="0"/>
              <a:t>Check blank line separating the header lines and the content, even if the content is empty</a:t>
            </a:r>
          </a:p>
          <a:p>
            <a:pPr lvl="1"/>
            <a:r>
              <a:rPr lang="en-US" dirty="0"/>
              <a:t>Check valid URI</a:t>
            </a:r>
          </a:p>
          <a:p>
            <a:pPr lvl="1"/>
            <a:r>
              <a:rPr lang="en-US" dirty="0"/>
              <a:t>Check at least request line and host header and blank lines exist.</a:t>
            </a:r>
          </a:p>
        </p:txBody>
      </p:sp>
    </p:spTree>
    <p:extLst>
      <p:ext uri="{BB962C8B-B14F-4D97-AF65-F5344CB8AC3E}">
        <p14:creationId xmlns:p14="http://schemas.microsoft.com/office/powerpoint/2010/main" val="3897066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response should include the following headers:</a:t>
            </a:r>
          </a:p>
          <a:p>
            <a:pPr lvl="1"/>
            <a:r>
              <a:rPr lang="en-US" dirty="0"/>
              <a:t>Content-Type:</a:t>
            </a:r>
          </a:p>
          <a:p>
            <a:pPr lvl="2"/>
            <a:r>
              <a:rPr lang="en-US" dirty="0"/>
              <a:t>We will use only text/html</a:t>
            </a:r>
          </a:p>
          <a:p>
            <a:pPr lvl="1"/>
            <a:r>
              <a:rPr lang="en-US" dirty="0"/>
              <a:t>Content-Length:</a:t>
            </a:r>
          </a:p>
          <a:p>
            <a:pPr lvl="2"/>
            <a:r>
              <a:rPr lang="en-US" dirty="0"/>
              <a:t>The length of the content</a:t>
            </a:r>
          </a:p>
          <a:p>
            <a:pPr lvl="1"/>
            <a:r>
              <a:rPr lang="en-US" dirty="0"/>
              <a:t>Date:</a:t>
            </a:r>
          </a:p>
          <a:p>
            <a:pPr lvl="2"/>
            <a:r>
              <a:rPr lang="en-US" dirty="0"/>
              <a:t>Current </a:t>
            </a:r>
            <a:r>
              <a:rPr lang="en-US" dirty="0" err="1"/>
              <a:t>DateTime</a:t>
            </a:r>
            <a:r>
              <a:rPr lang="en-US" dirty="0"/>
              <a:t> of the server</a:t>
            </a:r>
          </a:p>
          <a:p>
            <a:pPr lvl="1"/>
            <a:r>
              <a:rPr lang="en-US" dirty="0"/>
              <a:t>Location:</a:t>
            </a:r>
          </a:p>
          <a:p>
            <a:pPr lvl="2"/>
            <a:r>
              <a:rPr lang="en-US" dirty="0"/>
              <a:t>Only if there is redirection.</a:t>
            </a:r>
          </a:p>
        </p:txBody>
      </p:sp>
    </p:spTree>
    <p:extLst>
      <p:ext uri="{BB962C8B-B14F-4D97-AF65-F5344CB8AC3E}">
        <p14:creationId xmlns:p14="http://schemas.microsoft.com/office/powerpoint/2010/main" val="2602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Configuration.RootPath</a:t>
            </a:r>
            <a:r>
              <a:rPr lang="en-US" dirty="0"/>
              <a:t>, map the URI to the physical path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configuration.RootPath</a:t>
            </a:r>
            <a:r>
              <a:rPr lang="en-US" dirty="0"/>
              <a:t>= “c:\</a:t>
            </a:r>
            <a:r>
              <a:rPr lang="en-US" dirty="0" err="1"/>
              <a:t>intepub</a:t>
            </a:r>
            <a:r>
              <a:rPr lang="en-US" dirty="0"/>
              <a:t>\</a:t>
            </a:r>
            <a:r>
              <a:rPr lang="en-US" dirty="0" err="1"/>
              <a:t>wwwroot</a:t>
            </a:r>
            <a:r>
              <a:rPr lang="en-US" dirty="0"/>
              <a:t>\fcis1”  and URI = “/aboutus.html” then physical path= “c:\</a:t>
            </a:r>
            <a:r>
              <a:rPr lang="en-US" dirty="0" err="1"/>
              <a:t>intepub</a:t>
            </a:r>
            <a:r>
              <a:rPr lang="en-US" dirty="0"/>
              <a:t>\</a:t>
            </a:r>
            <a:r>
              <a:rPr lang="en-US" dirty="0" err="1"/>
              <a:t>wwwroot</a:t>
            </a:r>
            <a:r>
              <a:rPr lang="en-US" dirty="0"/>
              <a:t>\fcis1\aboutus.html”</a:t>
            </a:r>
          </a:p>
        </p:txBody>
      </p:sp>
    </p:spTree>
    <p:extLst>
      <p:ext uri="{BB962C8B-B14F-4D97-AF65-F5344CB8AC3E}">
        <p14:creationId xmlns:p14="http://schemas.microsoft.com/office/powerpoint/2010/main" val="38689132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URI exists in the </a:t>
            </a:r>
            <a:r>
              <a:rPr lang="en-US" dirty="0" err="1"/>
              <a:t>configuration.RedirectionRules</a:t>
            </a:r>
            <a:r>
              <a:rPr lang="en-US" dirty="0"/>
              <a:t>, then return </a:t>
            </a:r>
            <a:r>
              <a:rPr lang="en-US" dirty="0">
                <a:solidFill>
                  <a:srgbClr val="FF0000"/>
                </a:solidFill>
              </a:rPr>
              <a:t>301 Redirection Error </a:t>
            </a:r>
            <a:r>
              <a:rPr lang="en-US" dirty="0"/>
              <a:t>and add location header with the new redirected URI.</a:t>
            </a:r>
          </a:p>
          <a:p>
            <a:r>
              <a:rPr lang="en-US" dirty="0"/>
              <a:t>The content should be the content of the static page “redirect.html”</a:t>
            </a:r>
          </a:p>
        </p:txBody>
      </p:sp>
    </p:spTree>
    <p:extLst>
      <p:ext uri="{BB962C8B-B14F-4D97-AF65-F5344CB8AC3E}">
        <p14:creationId xmlns:p14="http://schemas.microsoft.com/office/powerpoint/2010/main" val="2933065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physical file is not found return </a:t>
            </a:r>
            <a:r>
              <a:rPr lang="en-US" dirty="0">
                <a:solidFill>
                  <a:srgbClr val="FF0000"/>
                </a:solidFill>
              </a:rPr>
              <a:t>404 Not Found error.</a:t>
            </a:r>
            <a:endParaRPr lang="en-US" dirty="0"/>
          </a:p>
          <a:p>
            <a:r>
              <a:rPr lang="en-US" dirty="0"/>
              <a:t>The content should be the content of the static page “Notfound.html”</a:t>
            </a:r>
          </a:p>
        </p:txBody>
      </p:sp>
    </p:spTree>
    <p:extLst>
      <p:ext uri="{BB962C8B-B14F-4D97-AF65-F5344CB8AC3E}">
        <p14:creationId xmlns:p14="http://schemas.microsoft.com/office/powerpoint/2010/main" val="1727564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parsing error in the request, return </a:t>
            </a:r>
            <a:r>
              <a:rPr lang="en-US" dirty="0">
                <a:solidFill>
                  <a:srgbClr val="FF0000"/>
                </a:solidFill>
              </a:rPr>
              <a:t>400 Bad Request Error.</a:t>
            </a:r>
            <a:endParaRPr lang="en-US" dirty="0"/>
          </a:p>
          <a:p>
            <a:r>
              <a:rPr lang="en-US" dirty="0"/>
              <a:t> The content should be loaded with the content of the static page “BadRequest.html”</a:t>
            </a:r>
          </a:p>
        </p:txBody>
      </p:sp>
    </p:spTree>
    <p:extLst>
      <p:ext uri="{BB962C8B-B14F-4D97-AF65-F5344CB8AC3E}">
        <p14:creationId xmlns:p14="http://schemas.microsoft.com/office/powerpoint/2010/main" val="4149906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Server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unknown exception, return </a:t>
            </a:r>
            <a:r>
              <a:rPr lang="en-US" dirty="0">
                <a:solidFill>
                  <a:srgbClr val="FF0000"/>
                </a:solidFill>
              </a:rPr>
              <a:t>500 Internal Server Error.</a:t>
            </a:r>
          </a:p>
          <a:p>
            <a:r>
              <a:rPr lang="en-US" dirty="0"/>
              <a:t>The content should be the content of the static page “InternalError.html”</a:t>
            </a:r>
          </a:p>
        </p:txBody>
      </p:sp>
    </p:spTree>
    <p:extLst>
      <p:ext uri="{BB962C8B-B14F-4D97-AF65-F5344CB8AC3E}">
        <p14:creationId xmlns:p14="http://schemas.microsoft.com/office/powerpoint/2010/main" val="467390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walkthrough </a:t>
            </a:r>
          </a:p>
        </p:txBody>
      </p:sp>
    </p:spTree>
    <p:extLst>
      <p:ext uri="{BB962C8B-B14F-4D97-AF65-F5344CB8AC3E}">
        <p14:creationId xmlns:p14="http://schemas.microsoft.com/office/powerpoint/2010/main" val="206143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/>
              <a:t>If the function to be called needs a parameter we can use </a:t>
            </a:r>
            <a:r>
              <a:rPr lang="en-US" sz="2400" dirty="0" err="1"/>
              <a:t>ParameterizedThreadStart</a:t>
            </a:r>
            <a:r>
              <a:rPr lang="en-US" sz="2400" dirty="0"/>
              <a:t>  delegate instead of </a:t>
            </a:r>
            <a:r>
              <a:rPr lang="en-US" sz="2400" dirty="0" err="1"/>
              <a:t>ThreadStart</a:t>
            </a:r>
            <a:r>
              <a:rPr lang="en-US" sz="2400" dirty="0"/>
              <a:t> delegate.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2743200"/>
            <a:ext cx="89916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static void </a:t>
            </a:r>
            <a:r>
              <a:rPr lang="en-US" sz="2000" dirty="0"/>
              <a:t>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2B91AF"/>
                </a:solidFill>
              </a:rPr>
              <a:t>Thread </a:t>
            </a:r>
            <a:r>
              <a:rPr lang="en-US" sz="2000" dirty="0" err="1"/>
              <a:t>newThread</a:t>
            </a:r>
            <a:r>
              <a:rPr lang="en-US" sz="2000" dirty="0">
                <a:solidFill>
                  <a:srgbClr val="2B91A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>
                <a:solidFill>
                  <a:srgbClr val="2B91AF"/>
                </a:solidFill>
              </a:rPr>
              <a:t>Thread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new </a:t>
            </a:r>
            <a:r>
              <a:rPr lang="en-US" sz="2000" dirty="0" err="1">
                <a:solidFill>
                  <a:srgbClr val="2B91AF"/>
                </a:solidFill>
                <a:latin typeface="Courier New"/>
              </a:rPr>
              <a:t>ParameterizedThreadStart</a:t>
            </a:r>
            <a:r>
              <a:rPr lang="en-US" sz="2000" dirty="0">
                <a:solidFill>
                  <a:srgbClr val="2B91AF"/>
                </a:solidFill>
                <a:latin typeface="Courier New"/>
              </a:rPr>
              <a:t> 		</a:t>
            </a:r>
            <a:r>
              <a:rPr lang="en-US" sz="2000" dirty="0"/>
              <a:t>(</a:t>
            </a:r>
            <a:r>
              <a:rPr lang="en-US" sz="2000" dirty="0" err="1"/>
              <a:t>newMethod</a:t>
            </a:r>
            <a:r>
              <a:rPr lang="en-US" sz="2000" dirty="0"/>
              <a:t>));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newThread.Start</a:t>
            </a:r>
            <a:r>
              <a:rPr lang="en-US" sz="2000" dirty="0"/>
              <a:t>(“hi”);</a:t>
            </a:r>
          </a:p>
          <a:p>
            <a:r>
              <a:rPr lang="en-US" sz="2000" dirty="0"/>
              <a:t>	. . . .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newMethod</a:t>
            </a:r>
            <a:r>
              <a:rPr lang="en-US" sz="2000" dirty="0"/>
              <a:t>(object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// cast </a:t>
            </a:r>
            <a:r>
              <a:rPr lang="en-US" sz="2000" dirty="0" err="1">
                <a:solidFill>
                  <a:srgbClr val="008000"/>
                </a:solidFill>
              </a:rPr>
              <a:t>obj</a:t>
            </a:r>
            <a:r>
              <a:rPr lang="en-US" sz="2000" dirty="0">
                <a:solidFill>
                  <a:srgbClr val="008000"/>
                </a:solidFill>
              </a:rPr>
              <a:t> back to string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(string) </a:t>
            </a:r>
            <a:r>
              <a:rPr lang="en-US" sz="2000" dirty="0" err="1"/>
              <a:t>obj</a:t>
            </a:r>
            <a:r>
              <a:rPr lang="en-US" sz="2000" dirty="0"/>
              <a:t>;</a:t>
            </a:r>
          </a:p>
          <a:p>
            <a:r>
              <a:rPr lang="en-US" sz="2000" dirty="0"/>
              <a:t>	. . .</a:t>
            </a:r>
          </a:p>
          <a:p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49290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Demo</a:t>
            </a:r>
          </a:p>
        </p:txBody>
      </p:sp>
    </p:spTree>
    <p:extLst>
      <p:ext uri="{BB962C8B-B14F-4D97-AF65-F5344CB8AC3E}">
        <p14:creationId xmlns:p14="http://schemas.microsoft.com/office/powerpoint/2010/main" val="11096398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Running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Run the server</a:t>
            </a:r>
          </a:p>
          <a:p>
            <a:r>
              <a:rPr lang="en-US" dirty="0"/>
              <a:t>Try the following URIs in the web browser: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2"/>
              </a:rPr>
              <a:t>http://localhost:1000/aboutus2.html</a:t>
            </a:r>
            <a:br>
              <a:rPr lang="en-US" dirty="0"/>
            </a:br>
            <a:r>
              <a:rPr lang="en-US" dirty="0"/>
              <a:t>should display aboutus2.html page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2"/>
              </a:rPr>
              <a:t>http://localhost:1000/aboutus.html</a:t>
            </a:r>
            <a:br>
              <a:rPr lang="en-US" dirty="0"/>
            </a:br>
            <a:r>
              <a:rPr lang="en-US" dirty="0"/>
              <a:t>should display aboutus2.html (redirection)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2"/>
              </a:rPr>
              <a:t>http://localhost:1000/main.html</a:t>
            </a:r>
            <a:br>
              <a:rPr lang="en-US" dirty="0"/>
            </a:br>
            <a:r>
              <a:rPr lang="en-US" dirty="0"/>
              <a:t>should display main page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3"/>
              </a:rPr>
              <a:t>http://localhost:1000/blabla.html</a:t>
            </a:r>
            <a:br>
              <a:rPr lang="en-US" dirty="0"/>
            </a:br>
            <a:r>
              <a:rPr lang="en-US" dirty="0"/>
              <a:t>should display 404 page.</a:t>
            </a:r>
          </a:p>
        </p:txBody>
      </p:sp>
    </p:spTree>
    <p:extLst>
      <p:ext uri="{BB962C8B-B14F-4D97-AF65-F5344CB8AC3E}">
        <p14:creationId xmlns:p14="http://schemas.microsoft.com/office/powerpoint/2010/main" val="15926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 err="1"/>
              <a:t>newMethod</a:t>
            </a:r>
            <a:r>
              <a:rPr lang="en-US" dirty="0"/>
              <a:t> parameter defines a method that is performed in the thread when it receives time slice on a processor. </a:t>
            </a:r>
          </a:p>
          <a:p>
            <a:r>
              <a:rPr lang="en-US" dirty="0"/>
              <a:t>In this example, the method was contained within the same class as the Thread object.</a:t>
            </a:r>
          </a:p>
          <a:p>
            <a:r>
              <a:rPr lang="en-US" dirty="0"/>
              <a:t>You can also run methods defined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classes</a:t>
            </a:r>
            <a:r>
              <a:rPr lang="en-US" dirty="0"/>
              <a:t>.</a:t>
            </a:r>
          </a:p>
          <a:p>
            <a:r>
              <a:rPr lang="en-US" dirty="0"/>
              <a:t>Thread object does not begin processing until the Start() method has been invoked.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sockets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8152"/>
      </p:ext>
    </p:extLst>
  </p:cSld>
  <p:clrMapOvr>
    <a:masterClrMapping/>
  </p:clrMapOvr>
</p:sld>
</file>

<file path=ppt/theme/theme1.xml><?xml version="1.0" encoding="utf-8"?>
<a:theme xmlns:a="http://schemas.openxmlformats.org/drawingml/2006/main" name="Lab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Lab1</Template>
  <TotalTime>9060</TotalTime>
  <Words>3745</Words>
  <Application>Microsoft Office PowerPoint</Application>
  <PresentationFormat>On-screen Show (4:3)</PresentationFormat>
  <Paragraphs>567</Paragraphs>
  <Slides>71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Lab1</vt:lpstr>
      <vt:lpstr>Computer Networks</vt:lpstr>
      <vt:lpstr>Threaded Sockets</vt:lpstr>
      <vt:lpstr>Where are we</vt:lpstr>
      <vt:lpstr>Processes and Threads</vt:lpstr>
      <vt:lpstr>PowerPoint Presentation</vt:lpstr>
      <vt:lpstr>Using Threads</vt:lpstr>
      <vt:lpstr>Using Threads</vt:lpstr>
      <vt:lpstr>Using Threads</vt:lpstr>
      <vt:lpstr>Threads and sockets</vt:lpstr>
      <vt:lpstr>Threaded Server</vt:lpstr>
      <vt:lpstr>PowerPoint Presentation</vt:lpstr>
      <vt:lpstr>Threaded Server</vt:lpstr>
      <vt:lpstr>Example </vt:lpstr>
      <vt:lpstr>Example</vt:lpstr>
      <vt:lpstr>PowerPoint Presentation</vt:lpstr>
      <vt:lpstr>PowerPoint Presentation</vt:lpstr>
      <vt:lpstr>Threads Pool</vt:lpstr>
      <vt:lpstr>Example using Threads pool</vt:lpstr>
      <vt:lpstr>HTTP Protocol</vt:lpstr>
      <vt:lpstr>HTTP Usage</vt:lpstr>
      <vt:lpstr>Request - Response</vt:lpstr>
      <vt:lpstr>Well Known Address</vt:lpstr>
      <vt:lpstr>HTTP Versions</vt:lpstr>
      <vt:lpstr>HTTP Request</vt:lpstr>
      <vt:lpstr>Request Line</vt:lpstr>
      <vt:lpstr>Methods</vt:lpstr>
      <vt:lpstr>Typical Usages</vt:lpstr>
      <vt:lpstr>URI: Universal Resource Identifier</vt:lpstr>
      <vt:lpstr>HTTP Version Number</vt:lpstr>
      <vt:lpstr>Header Lines</vt:lpstr>
      <vt:lpstr>Headers</vt:lpstr>
      <vt:lpstr>Blank Line</vt:lpstr>
      <vt:lpstr>Content</vt:lpstr>
      <vt:lpstr>Post</vt:lpstr>
      <vt:lpstr>Get </vt:lpstr>
      <vt:lpstr>HTTP Response </vt:lpstr>
      <vt:lpstr>Response Status Line</vt:lpstr>
      <vt:lpstr>Status Codes</vt:lpstr>
      <vt:lpstr>Example Status Lines</vt:lpstr>
      <vt:lpstr>Response Headers</vt:lpstr>
      <vt:lpstr>Response Header Examples</vt:lpstr>
      <vt:lpstr>Content</vt:lpstr>
      <vt:lpstr>Single Request/Reply</vt:lpstr>
      <vt:lpstr>Persistent Connections</vt:lpstr>
      <vt:lpstr>Connections Types</vt:lpstr>
      <vt:lpstr>Hands on</vt:lpstr>
      <vt:lpstr>Browser Requests and Responses</vt:lpstr>
      <vt:lpstr>PowerPoint Presentation</vt:lpstr>
      <vt:lpstr>HTTP Client</vt:lpstr>
      <vt:lpstr>In program.cs</vt:lpstr>
      <vt:lpstr>HTTPRequest (1)</vt:lpstr>
      <vt:lpstr>HTTPRequest (2)</vt:lpstr>
      <vt:lpstr>HTTPRequest (3)</vt:lpstr>
      <vt:lpstr>HTTPRequest (4)</vt:lpstr>
      <vt:lpstr>Output HTTP Responses</vt:lpstr>
      <vt:lpstr>HTTP Server </vt:lpstr>
      <vt:lpstr>Delivery guidelines</vt:lpstr>
      <vt:lpstr>Delivery guidelines</vt:lpstr>
      <vt:lpstr>Delivery guidelines</vt:lpstr>
      <vt:lpstr>Requirements</vt:lpstr>
      <vt:lpstr>Starting the Server</vt:lpstr>
      <vt:lpstr>Receiving Request</vt:lpstr>
      <vt:lpstr>Response Headers</vt:lpstr>
      <vt:lpstr>Handling Request</vt:lpstr>
      <vt:lpstr>Redirection</vt:lpstr>
      <vt:lpstr>Not Found</vt:lpstr>
      <vt:lpstr>Bad Request</vt:lpstr>
      <vt:lpstr>Internal Server Error</vt:lpstr>
      <vt:lpstr>Template walkthrough </vt:lpstr>
      <vt:lpstr>Server Demo</vt:lpstr>
      <vt:lpstr>Project Running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Menna Mostafa</dc:creator>
  <cp:lastModifiedBy>mohamed ashraf ali hassan</cp:lastModifiedBy>
  <cp:revision>291</cp:revision>
  <dcterms:created xsi:type="dcterms:W3CDTF">2011-10-09T03:26:11Z</dcterms:created>
  <dcterms:modified xsi:type="dcterms:W3CDTF">2021-12-09T21:18:28Z</dcterms:modified>
</cp:coreProperties>
</file>