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330" r:id="rId2"/>
    <p:sldId id="256" r:id="rId3"/>
    <p:sldId id="332" r:id="rId4"/>
    <p:sldId id="339" r:id="rId5"/>
    <p:sldId id="273" r:id="rId6"/>
    <p:sldId id="275" r:id="rId7"/>
    <p:sldId id="279" r:id="rId8"/>
    <p:sldId id="280" r:id="rId9"/>
    <p:sldId id="282" r:id="rId10"/>
    <p:sldId id="271" r:id="rId11"/>
    <p:sldId id="274" r:id="rId12"/>
    <p:sldId id="322" r:id="rId13"/>
    <p:sldId id="278" r:id="rId14"/>
    <p:sldId id="281" r:id="rId15"/>
    <p:sldId id="283" r:id="rId16"/>
    <p:sldId id="333" r:id="rId17"/>
    <p:sldId id="284" r:id="rId18"/>
    <p:sldId id="335" r:id="rId19"/>
    <p:sldId id="334" r:id="rId20"/>
    <p:sldId id="336" r:id="rId21"/>
    <p:sldId id="337" r:id="rId22"/>
    <p:sldId id="338" r:id="rId23"/>
    <p:sldId id="286" r:id="rId24"/>
    <p:sldId id="287" r:id="rId25"/>
    <p:sldId id="306" r:id="rId26"/>
    <p:sldId id="285" r:id="rId27"/>
    <p:sldId id="288" r:id="rId28"/>
    <p:sldId id="289" r:id="rId29"/>
    <p:sldId id="293" r:id="rId30"/>
    <p:sldId id="299" r:id="rId31"/>
    <p:sldId id="301" r:id="rId32"/>
    <p:sldId id="302"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82042" autoAdjust="0"/>
  </p:normalViewPr>
  <p:slideViewPr>
    <p:cSldViewPr>
      <p:cViewPr>
        <p:scale>
          <a:sx n="81" d="100"/>
          <a:sy n="81" d="100"/>
        </p:scale>
        <p:origin x="-11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44947-8ECE-4348-BE91-0A7697807DFA}" type="datetimeFigureOut">
              <a:rPr lang="en-US" smtClean="0"/>
              <a:pPr/>
              <a:t>10/8/2016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9EE52-DCBD-4BE7-9D7A-928F5C34B964}" type="slidenum">
              <a:rPr lang="en-US" smtClean="0"/>
              <a:pPr/>
              <a:t>‹#›</a:t>
            </a:fld>
            <a:endParaRPr lang="en-US"/>
          </a:p>
        </p:txBody>
      </p:sp>
    </p:spTree>
    <p:extLst>
      <p:ext uri="{BB962C8B-B14F-4D97-AF65-F5344CB8AC3E}">
        <p14:creationId xmlns:p14="http://schemas.microsoft.com/office/powerpoint/2010/main" val="3283159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archexchange.techtarget.com/definition/application-program-interfac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4</a:t>
            </a:fld>
            <a:endParaRPr lang="en-US"/>
          </a:p>
        </p:txBody>
      </p:sp>
    </p:spTree>
    <p:extLst>
      <p:ext uri="{BB962C8B-B14F-4D97-AF65-F5344CB8AC3E}">
        <p14:creationId xmlns:p14="http://schemas.microsoft.com/office/powerpoint/2010/main" val="977174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fair amount of overhead involved with establishing the connection??</a:t>
            </a:r>
          </a:p>
        </p:txBody>
      </p:sp>
      <p:sp>
        <p:nvSpPr>
          <p:cNvPr id="4" name="Slide Number Placeholder 3"/>
          <p:cNvSpPr>
            <a:spLocks noGrp="1"/>
          </p:cNvSpPr>
          <p:nvPr>
            <p:ph type="sldNum" sz="quarter" idx="10"/>
          </p:nvPr>
        </p:nvSpPr>
        <p:spPr/>
        <p:txBody>
          <a:bodyPr/>
          <a:lstStyle/>
          <a:p>
            <a:fld id="{CFD9EE52-DCBD-4BE7-9D7A-928F5C34B964}" type="slidenum">
              <a:rPr lang="en-US" smtClean="0"/>
              <a:pPr/>
              <a:t>14</a:t>
            </a:fld>
            <a:endParaRPr lang="en-US"/>
          </a:p>
        </p:txBody>
      </p:sp>
    </p:spTree>
    <p:extLst>
      <p:ext uri="{BB962C8B-B14F-4D97-AF65-F5344CB8AC3E}">
        <p14:creationId xmlns:p14="http://schemas.microsoft.com/office/powerpoint/2010/main" val="1831963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handshaking</a:t>
            </a:r>
          </a:p>
          <a:p>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15</a:t>
            </a:fld>
            <a:endParaRPr lang="en-US"/>
          </a:p>
        </p:txBody>
      </p:sp>
    </p:spTree>
    <p:extLst>
      <p:ext uri="{BB962C8B-B14F-4D97-AF65-F5344CB8AC3E}">
        <p14:creationId xmlns:p14="http://schemas.microsoft.com/office/powerpoint/2010/main" val="3289566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Winsock is an API that allows Windows-based applications to access the transport protocols.</a:t>
            </a:r>
            <a:endParaRPr lang="en-US" dirty="0"/>
          </a:p>
          <a:p>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17</a:t>
            </a:fld>
            <a:endParaRPr lang="en-US"/>
          </a:p>
        </p:txBody>
      </p:sp>
    </p:spTree>
    <p:extLst>
      <p:ext uri="{BB962C8B-B14F-4D97-AF65-F5344CB8AC3E}">
        <p14:creationId xmlns:p14="http://schemas.microsoft.com/office/powerpoint/2010/main" val="2850687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Bind(</a:t>
            </a:r>
            <a:r>
              <a:rPr lang="en-US" dirty="0" err="1"/>
              <a:t>EndPoint</a:t>
            </a:r>
            <a:r>
              <a:rPr lang="en-US" dirty="0"/>
              <a:t>): The </a:t>
            </a:r>
            <a:r>
              <a:rPr lang="en-US" i="1" dirty="0"/>
              <a:t>address</a:t>
            </a:r>
            <a:r>
              <a:rPr lang="en-US" dirty="0"/>
              <a:t> parameter must point to a valid </a:t>
            </a:r>
            <a:r>
              <a:rPr lang="en-US" dirty="0" err="1">
                <a:hlinkClick r:id="" action="ppaction://hlinkfile"/>
              </a:rPr>
              <a:t>IPEndPoint</a:t>
            </a:r>
            <a:r>
              <a:rPr lang="en-US" dirty="0"/>
              <a:t> instance, which includes a local IP address and a port number</a:t>
            </a:r>
          </a:p>
          <a:p>
            <a:r>
              <a:rPr lang="en-US" dirty="0"/>
              <a:t>listen (backlog):</a:t>
            </a:r>
            <a:r>
              <a:rPr lang="en-US" baseline="0" dirty="0"/>
              <a:t> </a:t>
            </a:r>
            <a:r>
              <a:rPr lang="en-US" dirty="0"/>
              <a:t>The </a:t>
            </a:r>
            <a:r>
              <a:rPr lang="en-US" i="1" dirty="0"/>
              <a:t>backlog</a:t>
            </a:r>
            <a:r>
              <a:rPr lang="en-US" dirty="0"/>
              <a:t> parameter defines the number of connections that the system will queue</a:t>
            </a:r>
          </a:p>
          <a:p>
            <a:r>
              <a:rPr lang="en-US" dirty="0"/>
              <a:t>Any attempts by clients beyond that number of waiting connections will be refused. You should remember that specifying a large number here might have performance consequences for your server. Each pending connection attempt uses buffer space in the TCP buffer area. This means less buffer space available for sent and received packets.</a:t>
            </a:r>
          </a:p>
        </p:txBody>
      </p:sp>
      <p:sp>
        <p:nvSpPr>
          <p:cNvPr id="4" name="Slide Number Placeholder 3"/>
          <p:cNvSpPr>
            <a:spLocks noGrp="1"/>
          </p:cNvSpPr>
          <p:nvPr>
            <p:ph type="sldNum" sz="quarter" idx="10"/>
          </p:nvPr>
        </p:nvSpPr>
        <p:spPr/>
        <p:txBody>
          <a:bodyPr/>
          <a:lstStyle/>
          <a:p>
            <a:fld id="{CFD9EE52-DCBD-4BE7-9D7A-928F5C34B964}" type="slidenum">
              <a:rPr lang="en-US" smtClean="0"/>
              <a:pPr/>
              <a:t>20</a:t>
            </a:fld>
            <a:endParaRPr lang="en-US"/>
          </a:p>
        </p:txBody>
      </p:sp>
    </p:spTree>
    <p:extLst>
      <p:ext uri="{BB962C8B-B14F-4D97-AF65-F5344CB8AC3E}">
        <p14:creationId xmlns:p14="http://schemas.microsoft.com/office/powerpoint/2010/main" val="2555302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Bind(</a:t>
            </a:r>
            <a:r>
              <a:rPr lang="en-US" dirty="0" err="1"/>
              <a:t>EndPoint</a:t>
            </a:r>
            <a:r>
              <a:rPr lang="en-US" dirty="0"/>
              <a:t>): The </a:t>
            </a:r>
            <a:r>
              <a:rPr lang="en-US" i="1" dirty="0"/>
              <a:t>address</a:t>
            </a:r>
            <a:r>
              <a:rPr lang="en-US" dirty="0"/>
              <a:t> parameter must point to a valid </a:t>
            </a:r>
            <a:r>
              <a:rPr lang="en-US" dirty="0" err="1">
                <a:hlinkClick r:id="" action="ppaction://hlinkfile"/>
              </a:rPr>
              <a:t>IPEndPoint</a:t>
            </a:r>
            <a:r>
              <a:rPr lang="en-US" dirty="0"/>
              <a:t> instance, which includes a local IP address and a port number</a:t>
            </a:r>
          </a:p>
          <a:p>
            <a:r>
              <a:rPr lang="en-US" dirty="0"/>
              <a:t>listen (backlog):</a:t>
            </a:r>
            <a:r>
              <a:rPr lang="en-US" baseline="0" dirty="0"/>
              <a:t> </a:t>
            </a:r>
            <a:r>
              <a:rPr lang="en-US" dirty="0"/>
              <a:t>The </a:t>
            </a:r>
            <a:r>
              <a:rPr lang="en-US" i="1" dirty="0"/>
              <a:t>backlog</a:t>
            </a:r>
            <a:r>
              <a:rPr lang="en-US" dirty="0"/>
              <a:t> parameter defines the number of connections that the system will queue</a:t>
            </a:r>
          </a:p>
          <a:p>
            <a:r>
              <a:rPr lang="en-US" dirty="0"/>
              <a:t>Any attempts by clients beyond that number of waiting connections will be refused. You should remember that specifying a large number here might have performance consequences for your server. Each pending connection attempt uses buffer space in the TCP buffer area. This means less buffer space available for sent and received packets.</a:t>
            </a:r>
          </a:p>
          <a:p>
            <a:endParaRPr lang="en-US" dirty="0"/>
          </a:p>
          <a:p>
            <a:r>
              <a:rPr lang="en-US" dirty="0" err="1"/>
              <a:t>Socket</a:t>
            </a:r>
            <a:r>
              <a:rPr lang="en-US" dirty="0" err="1">
                <a:sym typeface="Wingdings" panose="05000000000000000000" pitchFamily="2" charset="2"/>
              </a:rPr>
              <a:t>create</a:t>
            </a:r>
            <a:r>
              <a:rPr lang="en-US" dirty="0">
                <a:sym typeface="Wingdings" panose="05000000000000000000" pitchFamily="2" charset="2"/>
              </a:rPr>
              <a:t> an endpoint for communication</a:t>
            </a:r>
          </a:p>
          <a:p>
            <a:r>
              <a:rPr lang="en-US" dirty="0">
                <a:sym typeface="Wingdings" panose="05000000000000000000" pitchFamily="2" charset="2"/>
              </a:rPr>
              <a:t>Bind  assign socket</a:t>
            </a:r>
            <a:r>
              <a:rPr lang="en-US" baseline="0" dirty="0">
                <a:sym typeface="Wingdings" panose="05000000000000000000" pitchFamily="2" charset="2"/>
              </a:rPr>
              <a:t> to an endpoint  address</a:t>
            </a:r>
          </a:p>
          <a:p>
            <a:r>
              <a:rPr lang="en-US" baseline="0" dirty="0" err="1">
                <a:sym typeface="Wingdings" panose="05000000000000000000" pitchFamily="2" charset="2"/>
              </a:rPr>
              <a:t>Listenprepare</a:t>
            </a:r>
            <a:r>
              <a:rPr lang="en-US" baseline="0" dirty="0">
                <a:sym typeface="Wingdings" panose="05000000000000000000" pitchFamily="2" charset="2"/>
              </a:rPr>
              <a:t> for </a:t>
            </a:r>
            <a:r>
              <a:rPr lang="en-US" baseline="0" dirty="0" err="1">
                <a:sym typeface="Wingdings" panose="05000000000000000000" pitchFamily="2" charset="2"/>
              </a:rPr>
              <a:t>incomming</a:t>
            </a:r>
            <a:r>
              <a:rPr lang="en-US" baseline="0" dirty="0">
                <a:sym typeface="Wingdings" panose="05000000000000000000" pitchFamily="2" charset="2"/>
              </a:rPr>
              <a:t> connections</a:t>
            </a:r>
          </a:p>
          <a:p>
            <a:r>
              <a:rPr lang="en-US" baseline="0" dirty="0" err="1">
                <a:sym typeface="Wingdings" panose="05000000000000000000" pitchFamily="2" charset="2"/>
              </a:rPr>
              <a:t>Acceptintilize</a:t>
            </a:r>
            <a:r>
              <a:rPr lang="en-US" baseline="0" dirty="0">
                <a:sym typeface="Wingdings" panose="05000000000000000000" pitchFamily="2" charset="2"/>
              </a:rPr>
              <a:t> the connection</a:t>
            </a:r>
          </a:p>
          <a:p>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21</a:t>
            </a:fld>
            <a:endParaRPr lang="en-US"/>
          </a:p>
        </p:txBody>
      </p:sp>
    </p:spTree>
    <p:extLst>
      <p:ext uri="{BB962C8B-B14F-4D97-AF65-F5344CB8AC3E}">
        <p14:creationId xmlns:p14="http://schemas.microsoft.com/office/powerpoint/2010/main" val="1184442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err="1">
                <a:solidFill>
                  <a:srgbClr val="2B91AF"/>
                </a:solidFill>
              </a:rPr>
              <a:t>Encoding.ASCII.</a:t>
            </a:r>
            <a:r>
              <a:rPr lang="en-US" dirty="0" err="1"/>
              <a:t>GetBytes</a:t>
            </a:r>
            <a:r>
              <a:rPr lang="en-US" dirty="0"/>
              <a:t>(string</a:t>
            </a:r>
            <a:r>
              <a:rPr lang="en-US" baseline="0" dirty="0"/>
              <a:t> </a:t>
            </a:r>
            <a:r>
              <a:rPr lang="en-US" baseline="0" dirty="0" err="1"/>
              <a:t>str</a:t>
            </a:r>
            <a:r>
              <a:rPr lang="en-US" baseline="0" dirty="0"/>
              <a:t>)</a:t>
            </a:r>
          </a:p>
          <a:p>
            <a:r>
              <a:rPr lang="en-US" baseline="0" dirty="0"/>
              <a:t>Gets the binary format of the string in ASCII format 7 bits,</a:t>
            </a:r>
          </a:p>
          <a:p>
            <a:r>
              <a:rPr lang="en-US" baseline="0" dirty="0"/>
              <a:t>If you’ll be using strings that need 8 bits use UTF8</a:t>
            </a:r>
          </a:p>
          <a:p>
            <a:r>
              <a:rPr lang="en-US" baseline="0" dirty="0"/>
              <a:t>If you’ll be using strings that need 2 bytes such as </a:t>
            </a:r>
            <a:r>
              <a:rPr lang="en-US" baseline="0" dirty="0" err="1"/>
              <a:t>arabic</a:t>
            </a:r>
            <a:r>
              <a:rPr lang="en-US" baseline="0" dirty="0"/>
              <a:t> text use UTF16</a:t>
            </a:r>
          </a:p>
          <a:p>
            <a:r>
              <a:rPr lang="en-US" dirty="0" err="1">
                <a:solidFill>
                  <a:srgbClr val="2B91AF"/>
                </a:solidFill>
              </a:rPr>
              <a:t>Encoding.ASCII</a:t>
            </a:r>
            <a:r>
              <a:rPr lang="en-US" dirty="0" err="1"/>
              <a:t>.GetString</a:t>
            </a:r>
            <a:r>
              <a:rPr lang="en-US" dirty="0"/>
              <a:t>(byte[])</a:t>
            </a:r>
          </a:p>
          <a:p>
            <a:r>
              <a:rPr lang="en-US" dirty="0"/>
              <a:t>Gets</a:t>
            </a:r>
            <a:r>
              <a:rPr lang="en-US" baseline="0" dirty="0"/>
              <a:t> the ASCII string from the byte array</a:t>
            </a:r>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22</a:t>
            </a:fld>
            <a:endParaRPr lang="en-US"/>
          </a:p>
        </p:txBody>
      </p:sp>
    </p:spTree>
    <p:extLst>
      <p:ext uri="{BB962C8B-B14F-4D97-AF65-F5344CB8AC3E}">
        <p14:creationId xmlns:p14="http://schemas.microsoft.com/office/powerpoint/2010/main" val="1827552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Another overloads for send and receive:</a:t>
            </a:r>
          </a:p>
          <a:p>
            <a:r>
              <a:rPr lang="en-US" dirty="0"/>
              <a:t>Receive(byte[] data)</a:t>
            </a:r>
          </a:p>
          <a:p>
            <a:r>
              <a:rPr lang="en-US" dirty="0"/>
              <a:t>Receives data and places it in the specified byte array</a:t>
            </a:r>
          </a:p>
          <a:p>
            <a:r>
              <a:rPr lang="en-US" dirty="0"/>
              <a:t>Receive(byte[] data, </a:t>
            </a:r>
            <a:r>
              <a:rPr lang="en-US" dirty="0" err="1"/>
              <a:t>SocketFlags</a:t>
            </a:r>
            <a:r>
              <a:rPr lang="en-US" dirty="0"/>
              <a:t> </a:t>
            </a:r>
            <a:r>
              <a:rPr lang="en-US" dirty="0" err="1"/>
              <a:t>sf</a:t>
            </a:r>
            <a:r>
              <a:rPr lang="en-US" dirty="0"/>
              <a:t>)</a:t>
            </a:r>
          </a:p>
          <a:p>
            <a:r>
              <a:rPr lang="en-US" dirty="0"/>
              <a:t>Sets socket attributes, receives data, and places it in the specified byte array</a:t>
            </a:r>
          </a:p>
          <a:p>
            <a:r>
              <a:rPr lang="en-US" dirty="0"/>
              <a:t>Receive(byte[] data, </a:t>
            </a:r>
            <a:r>
              <a:rPr lang="en-US" dirty="0" err="1"/>
              <a:t>int</a:t>
            </a:r>
            <a:r>
              <a:rPr lang="en-US" dirty="0"/>
              <a:t> size, </a:t>
            </a:r>
            <a:r>
              <a:rPr lang="en-US" dirty="0" err="1"/>
              <a:t>SocketFlags</a:t>
            </a:r>
            <a:r>
              <a:rPr lang="en-US" dirty="0"/>
              <a:t> </a:t>
            </a:r>
            <a:r>
              <a:rPr lang="en-US" dirty="0" err="1"/>
              <a:t>sf</a:t>
            </a:r>
            <a:r>
              <a:rPr lang="en-US" dirty="0"/>
              <a:t>)</a:t>
            </a:r>
          </a:p>
          <a:p>
            <a:r>
              <a:rPr lang="en-US" dirty="0"/>
              <a:t>Sets socket attributes, receives the specified size of data, and places it in the specified byte array</a:t>
            </a:r>
          </a:p>
          <a:p>
            <a:r>
              <a:rPr lang="en-US" dirty="0"/>
              <a:t>Receive(byte[] data, </a:t>
            </a:r>
            <a:r>
              <a:rPr lang="en-US" dirty="0" err="1"/>
              <a:t>int</a:t>
            </a:r>
            <a:r>
              <a:rPr lang="en-US" dirty="0"/>
              <a:t> offset, </a:t>
            </a:r>
            <a:r>
              <a:rPr lang="en-US" dirty="0" err="1"/>
              <a:t>int</a:t>
            </a:r>
            <a:r>
              <a:rPr lang="en-US" dirty="0"/>
              <a:t> size, </a:t>
            </a:r>
            <a:r>
              <a:rPr lang="en-US" dirty="0" err="1"/>
              <a:t>SocketFlags</a:t>
            </a:r>
            <a:r>
              <a:rPr lang="en-US" dirty="0"/>
              <a:t> </a:t>
            </a:r>
            <a:r>
              <a:rPr lang="en-US" dirty="0" err="1"/>
              <a:t>sf</a:t>
            </a:r>
            <a:r>
              <a:rPr lang="en-US" dirty="0"/>
              <a:t>)</a:t>
            </a:r>
          </a:p>
          <a:p>
            <a:r>
              <a:rPr lang="en-US" dirty="0"/>
              <a:t>Sets socket attributes, receives the size bytes of data, and stores it at offset </a:t>
            </a:r>
            <a:r>
              <a:rPr lang="en-US" dirty="0" err="1"/>
              <a:t>offset</a:t>
            </a:r>
            <a:r>
              <a:rPr lang="en-US" dirty="0"/>
              <a:t> in the data byte array</a:t>
            </a:r>
          </a:p>
          <a:p>
            <a:r>
              <a:rPr lang="en-US" dirty="0"/>
              <a:t>Send(byte[] data)</a:t>
            </a:r>
          </a:p>
          <a:p>
            <a:r>
              <a:rPr lang="en-US" dirty="0"/>
              <a:t>Sends the data specified in the byte array</a:t>
            </a:r>
          </a:p>
          <a:p>
            <a:r>
              <a:rPr lang="en-US" dirty="0"/>
              <a:t>Send(byte[] data, </a:t>
            </a:r>
            <a:r>
              <a:rPr lang="en-US" dirty="0" err="1"/>
              <a:t>SocketFlags</a:t>
            </a:r>
            <a:r>
              <a:rPr lang="en-US" dirty="0"/>
              <a:t> </a:t>
            </a:r>
            <a:r>
              <a:rPr lang="en-US" dirty="0" err="1"/>
              <a:t>sf</a:t>
            </a:r>
            <a:r>
              <a:rPr lang="en-US" dirty="0"/>
              <a:t>)</a:t>
            </a:r>
          </a:p>
          <a:p>
            <a:r>
              <a:rPr lang="en-US" dirty="0"/>
              <a:t>Sets socket attributes and sends the data specified in the bytes array</a:t>
            </a:r>
          </a:p>
          <a:p>
            <a:r>
              <a:rPr lang="en-US" dirty="0"/>
              <a:t>Send(byte[] data, </a:t>
            </a:r>
            <a:r>
              <a:rPr lang="en-US" dirty="0" err="1"/>
              <a:t>int</a:t>
            </a:r>
            <a:r>
              <a:rPr lang="en-US" dirty="0"/>
              <a:t> size, </a:t>
            </a:r>
            <a:r>
              <a:rPr lang="en-US" dirty="0" err="1"/>
              <a:t>SocketFlags</a:t>
            </a:r>
            <a:r>
              <a:rPr lang="en-US" dirty="0"/>
              <a:t> </a:t>
            </a:r>
            <a:r>
              <a:rPr lang="en-US" dirty="0" err="1"/>
              <a:t>sf</a:t>
            </a:r>
            <a:r>
              <a:rPr lang="en-US" dirty="0"/>
              <a:t>)</a:t>
            </a:r>
          </a:p>
          <a:p>
            <a:r>
              <a:rPr lang="en-US" dirty="0"/>
              <a:t>Sets socket attributes and sends the specified size of data in the specified byte array</a:t>
            </a:r>
          </a:p>
          <a:p>
            <a:r>
              <a:rPr lang="en-US" dirty="0"/>
              <a:t>Send(byte[] data, </a:t>
            </a:r>
            <a:r>
              <a:rPr lang="en-US" dirty="0" err="1"/>
              <a:t>int</a:t>
            </a:r>
            <a:r>
              <a:rPr lang="en-US" dirty="0"/>
              <a:t> offset, </a:t>
            </a:r>
            <a:r>
              <a:rPr lang="en-US" dirty="0" err="1"/>
              <a:t>int</a:t>
            </a:r>
            <a:r>
              <a:rPr lang="en-US" dirty="0"/>
              <a:t> size, </a:t>
            </a:r>
            <a:r>
              <a:rPr lang="en-US" dirty="0" err="1"/>
              <a:t>SocketFlags</a:t>
            </a:r>
            <a:r>
              <a:rPr lang="en-US" dirty="0"/>
              <a:t> </a:t>
            </a:r>
            <a:r>
              <a:rPr lang="en-US" dirty="0" err="1"/>
              <a:t>sf</a:t>
            </a:r>
            <a:r>
              <a:rPr lang="en-US" dirty="0"/>
              <a:t>)</a:t>
            </a:r>
          </a:p>
          <a:p>
            <a:r>
              <a:rPr lang="en-US" dirty="0"/>
              <a:t>Sets socket attributes and sends size bytes of data starting at offset </a:t>
            </a:r>
            <a:r>
              <a:rPr lang="en-US" dirty="0" err="1"/>
              <a:t>offset</a:t>
            </a:r>
            <a:r>
              <a:rPr lang="en-US" dirty="0"/>
              <a:t> in the data byte array</a:t>
            </a:r>
          </a:p>
          <a:p>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31</a:t>
            </a:fld>
            <a:endParaRPr lang="en-US"/>
          </a:p>
        </p:txBody>
      </p:sp>
    </p:spTree>
    <p:extLst>
      <p:ext uri="{BB962C8B-B14F-4D97-AF65-F5344CB8AC3E}">
        <p14:creationId xmlns:p14="http://schemas.microsoft.com/office/powerpoint/2010/main" val="1933627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API is short</a:t>
            </a:r>
            <a:r>
              <a:rPr lang="en-US" baseline="0" dirty="0"/>
              <a:t> for application programming interface</a:t>
            </a:r>
            <a:br>
              <a:rPr lang="en-US" baseline="0" dirty="0"/>
            </a:br>
            <a:r>
              <a:rPr lang="en-US" sz="1200" b="0" i="0" kern="1200" dirty="0">
                <a:solidFill>
                  <a:schemeClr val="tx1"/>
                </a:solidFill>
                <a:effectLst/>
                <a:latin typeface="+mn-lt"/>
                <a:ea typeface="+mn-ea"/>
                <a:cs typeface="+mn-cs"/>
              </a:rPr>
              <a:t>Sockets are created and used with a set of programming requests or "function calls" sometimes called the sockets application programming interface (</a:t>
            </a:r>
            <a:r>
              <a:rPr lang="en-US" sz="1200" b="0" i="0" u="sng" kern="1200" dirty="0">
                <a:solidFill>
                  <a:schemeClr val="tx1"/>
                </a:solidFill>
                <a:effectLst/>
                <a:latin typeface="+mn-lt"/>
                <a:ea typeface="+mn-ea"/>
                <a:cs typeface="+mn-cs"/>
                <a:hlinkClick r:id="rId3"/>
              </a:rPr>
              <a:t>API</a:t>
            </a:r>
            <a:r>
              <a:rPr lang="en-US" sz="1200" b="0" i="0" kern="1200" dirty="0">
                <a:solidFill>
                  <a:schemeClr val="tx1"/>
                </a:solidFill>
                <a:effectLst/>
                <a:latin typeface="+mn-lt"/>
                <a:ea typeface="+mn-ea"/>
                <a:cs typeface="+mn-cs"/>
              </a:rPr>
              <a:t>).</a:t>
            </a:r>
            <a:r>
              <a:rPr lang="en-US" sz="1200" b="0" i="0" u="none" strike="noStrike" kern="1200" baseline="0" dirty="0">
                <a:solidFill>
                  <a:schemeClr val="tx1"/>
                </a:solidFill>
                <a:latin typeface="+mn-lt"/>
                <a:ea typeface="+mn-ea"/>
                <a:cs typeface="+mn-cs"/>
              </a:rPr>
              <a:t/>
            </a:r>
            <a:br>
              <a:rPr lang="en-US" sz="1200" b="0" i="0" u="none" strike="noStrike" kern="1200" baseline="0" dirty="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Receive </a:t>
            </a:r>
            <a:r>
              <a:rPr lang="en-US" baseline="0" dirty="0"/>
              <a:t>returns the number of bytes sent by the client.</a:t>
            </a:r>
          </a:p>
          <a:p>
            <a:r>
              <a:rPr lang="en-US" baseline="0" dirty="0"/>
              <a:t>Since we initialize our buffer to 1024 bytes because we don’t know the actual size that the client will send,</a:t>
            </a:r>
          </a:p>
          <a:p>
            <a:r>
              <a:rPr lang="en-US" baseline="0" dirty="0"/>
              <a:t>we remove the extra bytes after the message is actually received.</a:t>
            </a:r>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36</a:t>
            </a:fld>
            <a:endParaRPr lang="en-US"/>
          </a:p>
        </p:txBody>
      </p:sp>
    </p:spTree>
    <p:extLst>
      <p:ext uri="{BB962C8B-B14F-4D97-AF65-F5344CB8AC3E}">
        <p14:creationId xmlns:p14="http://schemas.microsoft.com/office/powerpoint/2010/main" val="3962828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Receive </a:t>
            </a:r>
            <a:r>
              <a:rPr lang="en-US" baseline="0" dirty="0"/>
              <a:t>returns the number of bytes sent by the server.</a:t>
            </a:r>
          </a:p>
          <a:p>
            <a:r>
              <a:rPr lang="en-US" baseline="0" dirty="0"/>
              <a:t>Since we initialize our buffer to 1024 bytes because we don’t know the actual size that the server will send,</a:t>
            </a:r>
          </a:p>
          <a:p>
            <a:r>
              <a:rPr lang="en-US" baseline="0" dirty="0"/>
              <a:t>we remove the extra bytes after the message is actually received.</a:t>
            </a:r>
            <a:endParaRPr lang="en-US" dirty="0"/>
          </a:p>
          <a:p>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38</a:t>
            </a:fld>
            <a:endParaRPr lang="en-US"/>
          </a:p>
        </p:txBody>
      </p:sp>
    </p:spTree>
    <p:extLst>
      <p:ext uri="{BB962C8B-B14F-4D97-AF65-F5344CB8AC3E}">
        <p14:creationId xmlns:p14="http://schemas.microsoft.com/office/powerpoint/2010/main" val="743116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p>
        </p:txBody>
      </p:sp>
      <p:sp>
        <p:nvSpPr>
          <p:cNvPr id="4" name="Slide Number Placeholder 3"/>
          <p:cNvSpPr>
            <a:spLocks noGrp="1"/>
          </p:cNvSpPr>
          <p:nvPr>
            <p:ph type="sldNum" sz="quarter" idx="10"/>
          </p:nvPr>
        </p:nvSpPr>
        <p:spPr/>
        <p:txBody>
          <a:bodyPr/>
          <a:lstStyle/>
          <a:p>
            <a:fld id="{CFD9EE52-DCBD-4BE7-9D7A-928F5C34B964}" type="slidenum">
              <a:rPr lang="en-US" smtClean="0"/>
              <a:pPr/>
              <a:t>42</a:t>
            </a:fld>
            <a:endParaRPr lang="en-US"/>
          </a:p>
        </p:txBody>
      </p:sp>
    </p:spTree>
    <p:extLst>
      <p:ext uri="{BB962C8B-B14F-4D97-AF65-F5344CB8AC3E}">
        <p14:creationId xmlns:p14="http://schemas.microsoft.com/office/powerpoint/2010/main" val="2175554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p>
        </p:txBody>
      </p:sp>
      <p:sp>
        <p:nvSpPr>
          <p:cNvPr id="4" name="Slide Number Placeholder 3"/>
          <p:cNvSpPr>
            <a:spLocks noGrp="1"/>
          </p:cNvSpPr>
          <p:nvPr>
            <p:ph type="sldNum" sz="quarter" idx="10"/>
          </p:nvPr>
        </p:nvSpPr>
        <p:spPr/>
        <p:txBody>
          <a:bodyPr/>
          <a:lstStyle/>
          <a:p>
            <a:fld id="{CFD9EE52-DCBD-4BE7-9D7A-928F5C34B964}" type="slidenum">
              <a:rPr lang="en-US" smtClean="0"/>
              <a:pPr/>
              <a:t>43</a:t>
            </a:fld>
            <a:endParaRPr lang="en-US"/>
          </a:p>
        </p:txBody>
      </p:sp>
    </p:spTree>
    <p:extLst>
      <p:ext uri="{BB962C8B-B14F-4D97-AF65-F5344CB8AC3E}">
        <p14:creationId xmlns:p14="http://schemas.microsoft.com/office/powerpoint/2010/main" val="327801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UDP similar to TCP but ignores reliability,</a:t>
            </a:r>
            <a:r>
              <a:rPr lang="en-US" baseline="0" dirty="0"/>
              <a:t> fits things like video streaming, where you don’t care about correctness as much as you care about speed.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UDP is short for User Datagram Protocol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7</a:t>
            </a:fld>
            <a:endParaRPr lang="en-US"/>
          </a:p>
        </p:txBody>
      </p:sp>
    </p:spTree>
    <p:extLst>
      <p:ext uri="{BB962C8B-B14F-4D97-AF65-F5344CB8AC3E}">
        <p14:creationId xmlns:p14="http://schemas.microsoft.com/office/powerpoint/2010/main" val="832417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8</a:t>
            </a:fld>
            <a:endParaRPr lang="en-US"/>
          </a:p>
        </p:txBody>
      </p:sp>
    </p:spTree>
    <p:extLst>
      <p:ext uri="{BB962C8B-B14F-4D97-AF65-F5344CB8AC3E}">
        <p14:creationId xmlns:p14="http://schemas.microsoft.com/office/powerpoint/2010/main" val="320778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9</a:t>
            </a:fld>
            <a:endParaRPr lang="en-US"/>
          </a:p>
        </p:txBody>
      </p:sp>
    </p:spTree>
    <p:extLst>
      <p:ext uri="{BB962C8B-B14F-4D97-AF65-F5344CB8AC3E}">
        <p14:creationId xmlns:p14="http://schemas.microsoft.com/office/powerpoint/2010/main" val="3818807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10</a:t>
            </a:fld>
            <a:endParaRPr lang="en-US"/>
          </a:p>
        </p:txBody>
      </p:sp>
    </p:spTree>
    <p:extLst>
      <p:ext uri="{BB962C8B-B14F-4D97-AF65-F5344CB8AC3E}">
        <p14:creationId xmlns:p14="http://schemas.microsoft.com/office/powerpoint/2010/main" val="591764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 25 for SMTP, </a:t>
            </a:r>
          </a:p>
          <a:p>
            <a:r>
              <a:rPr lang="en-US" dirty="0"/>
              <a:t>Port 20 and</a:t>
            </a:r>
            <a:r>
              <a:rPr lang="en-US" baseline="0" dirty="0"/>
              <a:t> 21 For FTP,</a:t>
            </a:r>
          </a:p>
          <a:p>
            <a:r>
              <a:rPr lang="en-US" baseline="0" dirty="0"/>
              <a:t>Port 80 for HTTP</a:t>
            </a:r>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11</a:t>
            </a:fld>
            <a:endParaRPr lang="en-US"/>
          </a:p>
        </p:txBody>
      </p:sp>
    </p:spTree>
    <p:extLst>
      <p:ext uri="{BB962C8B-B14F-4D97-AF65-F5344CB8AC3E}">
        <p14:creationId xmlns:p14="http://schemas.microsoft.com/office/powerpoint/2010/main" val="1784140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9EE52-DCBD-4BE7-9D7A-928F5C34B964}"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248"/>
            <a:ext cx="9144000" cy="6713504"/>
          </a:xfrm>
          <a:prstGeom prst="rect">
            <a:avLst/>
          </a:prstGeom>
        </p:spPr>
      </p:pic>
      <p:sp>
        <p:nvSpPr>
          <p:cNvPr id="2" name="Title 1"/>
          <p:cNvSpPr>
            <a:spLocks noGrp="1"/>
          </p:cNvSpPr>
          <p:nvPr>
            <p:ph type="ctrTitle"/>
          </p:nvPr>
        </p:nvSpPr>
        <p:spPr>
          <a:xfrm>
            <a:off x="685800" y="304800"/>
            <a:ext cx="7772400" cy="1470025"/>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5C10002D-F72D-4BC0-A946-40B1AD52A1EA}"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6D27B-B532-4E8F-B343-B83EAE454FE6}" type="slidenum">
              <a:rPr lang="en-US" smtClean="0"/>
              <a:pPr/>
              <a:t>‹#›</a:t>
            </a:fld>
            <a:endParaRPr lang="en-US"/>
          </a:p>
        </p:txBody>
      </p:sp>
    </p:spTree>
    <p:extLst>
      <p:ext uri="{BB962C8B-B14F-4D97-AF65-F5344CB8AC3E}">
        <p14:creationId xmlns:p14="http://schemas.microsoft.com/office/powerpoint/2010/main" val="186787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10002D-F72D-4BC0-A946-40B1AD52A1EA}"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6D27B-B532-4E8F-B343-B83EAE454FE6}" type="slidenum">
              <a:rPr lang="en-US" smtClean="0"/>
              <a:pPr/>
              <a:t>‹#›</a:t>
            </a:fld>
            <a:endParaRPr lang="en-US"/>
          </a:p>
        </p:txBody>
      </p:sp>
    </p:spTree>
    <p:extLst>
      <p:ext uri="{BB962C8B-B14F-4D97-AF65-F5344CB8AC3E}">
        <p14:creationId xmlns:p14="http://schemas.microsoft.com/office/powerpoint/2010/main" val="150981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10002D-F72D-4BC0-A946-40B1AD52A1EA}"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6D27B-B532-4E8F-B343-B83EAE454FE6}" type="slidenum">
              <a:rPr lang="en-US" smtClean="0"/>
              <a:pPr/>
              <a:t>‹#›</a:t>
            </a:fld>
            <a:endParaRPr lang="en-US"/>
          </a:p>
        </p:txBody>
      </p:sp>
    </p:spTree>
    <p:extLst>
      <p:ext uri="{BB962C8B-B14F-4D97-AF65-F5344CB8AC3E}">
        <p14:creationId xmlns:p14="http://schemas.microsoft.com/office/powerpoint/2010/main" val="108516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10002D-F72D-4BC0-A946-40B1AD52A1EA}"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6D27B-B532-4E8F-B343-B83EAE454F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10002D-F72D-4BC0-A946-40B1AD52A1EA}"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6D27B-B532-4E8F-B343-B83EAE454FE6}" type="slidenum">
              <a:rPr lang="en-US" smtClean="0"/>
              <a:pPr/>
              <a:t>‹#›</a:t>
            </a:fld>
            <a:endParaRPr lang="en-US"/>
          </a:p>
        </p:txBody>
      </p:sp>
    </p:spTree>
    <p:extLst>
      <p:ext uri="{BB962C8B-B14F-4D97-AF65-F5344CB8AC3E}">
        <p14:creationId xmlns:p14="http://schemas.microsoft.com/office/powerpoint/2010/main" val="8186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0002D-F72D-4BC0-A946-40B1AD52A1EA}"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6D27B-B532-4E8F-B343-B83EAE454FE6}" type="slidenum">
              <a:rPr lang="en-US" smtClean="0"/>
              <a:pPr/>
              <a:t>‹#›</a:t>
            </a:fld>
            <a:endParaRPr lang="en-US"/>
          </a:p>
        </p:txBody>
      </p:sp>
    </p:spTree>
    <p:extLst>
      <p:ext uri="{BB962C8B-B14F-4D97-AF65-F5344CB8AC3E}">
        <p14:creationId xmlns:p14="http://schemas.microsoft.com/office/powerpoint/2010/main" val="305528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10002D-F72D-4BC0-A946-40B1AD52A1EA}" type="datetimeFigureOut">
              <a:rPr lang="en-US" smtClean="0"/>
              <a:pPr/>
              <a:t>10/8/2016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6D27B-B532-4E8F-B343-B83EAE454FE6}" type="slidenum">
              <a:rPr lang="en-US" smtClean="0"/>
              <a:pPr/>
              <a:t>‹#›</a:t>
            </a:fld>
            <a:endParaRPr lang="en-US"/>
          </a:p>
        </p:txBody>
      </p:sp>
    </p:spTree>
    <p:extLst>
      <p:ext uri="{BB962C8B-B14F-4D97-AF65-F5344CB8AC3E}">
        <p14:creationId xmlns:p14="http://schemas.microsoft.com/office/powerpoint/2010/main" val="71522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10002D-F72D-4BC0-A946-40B1AD52A1EA}" type="datetimeFigureOut">
              <a:rPr lang="en-US" smtClean="0"/>
              <a:pPr/>
              <a:t>10/8/2016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6D27B-B532-4E8F-B343-B83EAE454FE6}" type="slidenum">
              <a:rPr lang="en-US" smtClean="0"/>
              <a:pPr/>
              <a:t>‹#›</a:t>
            </a:fld>
            <a:endParaRPr lang="en-US"/>
          </a:p>
        </p:txBody>
      </p:sp>
    </p:spTree>
    <p:extLst>
      <p:ext uri="{BB962C8B-B14F-4D97-AF65-F5344CB8AC3E}">
        <p14:creationId xmlns:p14="http://schemas.microsoft.com/office/powerpoint/2010/main" val="3224303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10002D-F72D-4BC0-A946-40B1AD52A1EA}" type="datetimeFigureOut">
              <a:rPr lang="en-US" smtClean="0"/>
              <a:pPr/>
              <a:t>10/8/2016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56D27B-B532-4E8F-B343-B83EAE454FE6}" type="slidenum">
              <a:rPr lang="en-US" smtClean="0"/>
              <a:pPr/>
              <a:t>‹#›</a:t>
            </a:fld>
            <a:endParaRPr lang="en-US"/>
          </a:p>
        </p:txBody>
      </p:sp>
    </p:spTree>
    <p:extLst>
      <p:ext uri="{BB962C8B-B14F-4D97-AF65-F5344CB8AC3E}">
        <p14:creationId xmlns:p14="http://schemas.microsoft.com/office/powerpoint/2010/main" val="180263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Date Placeholder 1"/>
          <p:cNvSpPr>
            <a:spLocks noGrp="1"/>
          </p:cNvSpPr>
          <p:nvPr>
            <p:ph type="dt" sz="half" idx="10"/>
          </p:nvPr>
        </p:nvSpPr>
        <p:spPr/>
        <p:txBody>
          <a:bodyPr/>
          <a:lstStyle/>
          <a:p>
            <a:fld id="{5C10002D-F72D-4BC0-A946-40B1AD52A1EA}" type="datetimeFigureOut">
              <a:rPr lang="en-US" smtClean="0"/>
              <a:pPr/>
              <a:t>10/8/2016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56D27B-B532-4E8F-B343-B83EAE454FE6}" type="slidenum">
              <a:rPr lang="en-US" smtClean="0"/>
              <a:pPr/>
              <a:t>‹#›</a:t>
            </a:fld>
            <a:endParaRPr lang="en-US"/>
          </a:p>
        </p:txBody>
      </p:sp>
    </p:spTree>
    <p:extLst>
      <p:ext uri="{BB962C8B-B14F-4D97-AF65-F5344CB8AC3E}">
        <p14:creationId xmlns:p14="http://schemas.microsoft.com/office/powerpoint/2010/main" val="119558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10002D-F72D-4BC0-A946-40B1AD52A1EA}" type="datetimeFigureOut">
              <a:rPr lang="en-US" smtClean="0"/>
              <a:pPr/>
              <a:t>10/8/2016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6D27B-B532-4E8F-B343-B83EAE454FE6}" type="slidenum">
              <a:rPr lang="en-US" smtClean="0"/>
              <a:pPr/>
              <a:t>‹#›</a:t>
            </a:fld>
            <a:endParaRPr lang="en-US"/>
          </a:p>
        </p:txBody>
      </p:sp>
    </p:spTree>
    <p:extLst>
      <p:ext uri="{BB962C8B-B14F-4D97-AF65-F5344CB8AC3E}">
        <p14:creationId xmlns:p14="http://schemas.microsoft.com/office/powerpoint/2010/main" val="235253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10002D-F72D-4BC0-A946-40B1AD52A1EA}" type="datetimeFigureOut">
              <a:rPr lang="en-US" smtClean="0"/>
              <a:pPr/>
              <a:t>10/8/2016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6D27B-B532-4E8F-B343-B83EAE454FE6}" type="slidenum">
              <a:rPr lang="en-US" smtClean="0"/>
              <a:pPr/>
              <a:t>‹#›</a:t>
            </a:fld>
            <a:endParaRPr lang="en-US"/>
          </a:p>
        </p:txBody>
      </p:sp>
    </p:spTree>
    <p:extLst>
      <p:ext uri="{BB962C8B-B14F-4D97-AF65-F5344CB8AC3E}">
        <p14:creationId xmlns:p14="http://schemas.microsoft.com/office/powerpoint/2010/main" val="362677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83093"/>
            <a:ext cx="9144000" cy="6691813"/>
          </a:xfrm>
          <a:prstGeom prst="rect">
            <a:avLst/>
          </a:prstGeom>
        </p:spPr>
      </p:pic>
      <p:sp>
        <p:nvSpPr>
          <p:cNvPr id="2" name="Title Placeholder 1"/>
          <p:cNvSpPr>
            <a:spLocks noGrp="1"/>
          </p:cNvSpPr>
          <p:nvPr>
            <p:ph type="title"/>
          </p:nvPr>
        </p:nvSpPr>
        <p:spPr>
          <a:xfrm>
            <a:off x="457200" y="274638"/>
            <a:ext cx="7086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0002D-F72D-4BC0-A946-40B1AD52A1EA}" type="datetimeFigureOut">
              <a:rPr lang="en-US" smtClean="0"/>
              <a:pPr/>
              <a:t>10/8/2016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56D27B-B532-4E8F-B343-B83EAE454FE6}" type="slidenum">
              <a:rPr lang="en-US" smtClean="0"/>
              <a:pPr/>
              <a:t>‹#›</a:t>
            </a:fld>
            <a:endParaRPr lang="en-US"/>
          </a:p>
        </p:txBody>
      </p:sp>
    </p:spTree>
    <p:extLst>
      <p:ext uri="{BB962C8B-B14F-4D97-AF65-F5344CB8AC3E}">
        <p14:creationId xmlns:p14="http://schemas.microsoft.com/office/powerpoint/2010/main" val="65871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Networks</a:t>
            </a:r>
          </a:p>
        </p:txBody>
      </p:sp>
    </p:spTree>
    <p:extLst>
      <p:ext uri="{BB962C8B-B14F-4D97-AF65-F5344CB8AC3E}">
        <p14:creationId xmlns:p14="http://schemas.microsoft.com/office/powerpoint/2010/main" val="367553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Why</a:t>
            </a:r>
          </a:p>
        </p:txBody>
      </p:sp>
      <p:sp>
        <p:nvSpPr>
          <p:cNvPr id="5" name="Content Placeholder 4"/>
          <p:cNvSpPr>
            <a:spLocks noGrp="1"/>
          </p:cNvSpPr>
          <p:nvPr>
            <p:ph idx="1"/>
          </p:nvPr>
        </p:nvSpPr>
        <p:spPr/>
        <p:txBody>
          <a:bodyPr/>
          <a:lstStyle/>
          <a:p>
            <a:r>
              <a:rPr lang="en-US" dirty="0"/>
              <a:t>Allows inter-Process Communication: the capability of two or more physically connected machines to exchange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How</a:t>
            </a:r>
          </a:p>
        </p:txBody>
      </p:sp>
      <p:sp>
        <p:nvSpPr>
          <p:cNvPr id="3" name="Content Placeholder 2"/>
          <p:cNvSpPr>
            <a:spLocks noGrp="1"/>
          </p:cNvSpPr>
          <p:nvPr>
            <p:ph idx="1"/>
          </p:nvPr>
        </p:nvSpPr>
        <p:spPr/>
        <p:txBody>
          <a:bodyPr>
            <a:normAutofit lnSpcReduction="10000"/>
          </a:bodyPr>
          <a:lstStyle/>
          <a:p>
            <a:r>
              <a:rPr lang="en-US" dirty="0"/>
              <a:t>A socket connection has 3 general</a:t>
            </a:r>
            <a:r>
              <a:rPr lang="ar-EG" dirty="0"/>
              <a:t> </a:t>
            </a:r>
            <a:r>
              <a:rPr lang="en-US" dirty="0"/>
              <a:t>parameters:</a:t>
            </a:r>
          </a:p>
          <a:p>
            <a:pPr lvl="1"/>
            <a:r>
              <a:rPr lang="en-US" dirty="0"/>
              <a:t>The protocol</a:t>
            </a:r>
            <a:endParaRPr lang="ar-EG" dirty="0"/>
          </a:p>
          <a:p>
            <a:pPr lvl="2"/>
            <a:r>
              <a:rPr lang="en-US" dirty="0"/>
              <a:t>Example: TCP, UDP etc.</a:t>
            </a:r>
          </a:p>
          <a:p>
            <a:pPr lvl="1"/>
            <a:r>
              <a:rPr lang="en-US" dirty="0"/>
              <a:t>The local and remote address</a:t>
            </a:r>
            <a:endParaRPr lang="ar-EG" dirty="0"/>
          </a:p>
          <a:p>
            <a:pPr lvl="2"/>
            <a:r>
              <a:rPr lang="en-US" dirty="0"/>
              <a:t>Example: 171.64.64.64</a:t>
            </a:r>
          </a:p>
          <a:p>
            <a:pPr lvl="1"/>
            <a:r>
              <a:rPr lang="en-US" dirty="0"/>
              <a:t> The local and remote port number</a:t>
            </a:r>
            <a:endParaRPr lang="ar-EG" dirty="0"/>
          </a:p>
          <a:p>
            <a:pPr lvl="2"/>
            <a:r>
              <a:rPr lang="en-US" dirty="0"/>
              <a:t>Needed to determine to which application packets are delivered</a:t>
            </a:r>
            <a:endParaRPr lang="ar-EG" dirty="0"/>
          </a:p>
          <a:p>
            <a:pPr lvl="2"/>
            <a:r>
              <a:rPr lang="en-US" dirty="0"/>
              <a:t>Some ports are reserved (e.g. 80 for HTTP)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Model</a:t>
            </a:r>
          </a:p>
        </p:txBody>
      </p:sp>
      <p:sp>
        <p:nvSpPr>
          <p:cNvPr id="3" name="Content Placeholder 2"/>
          <p:cNvSpPr>
            <a:spLocks noGrp="1"/>
          </p:cNvSpPr>
          <p:nvPr>
            <p:ph idx="1"/>
          </p:nvPr>
        </p:nvSpPr>
        <p:spPr/>
        <p:txBody>
          <a:bodyPr/>
          <a:lstStyle/>
          <a:p>
            <a:r>
              <a:rPr lang="en-US" dirty="0"/>
              <a:t> In the client-server model, the client runs a program to request a service and the server runs a program to provide the service. </a:t>
            </a:r>
          </a:p>
          <a:p>
            <a:r>
              <a:rPr lang="en-US" dirty="0"/>
              <a:t>These two programs communicate with each other using sockets.</a:t>
            </a:r>
          </a:p>
        </p:txBody>
      </p:sp>
      <p:pic>
        <p:nvPicPr>
          <p:cNvPr id="1026" name="Picture 2" descr="http://www.cs.bgu.ac.il/~spl111/wiki.files/socket%5b2%5d.gif"/>
          <p:cNvPicPr>
            <a:picLocks noChangeAspect="1" noChangeArrowheads="1"/>
          </p:cNvPicPr>
          <p:nvPr/>
        </p:nvPicPr>
        <p:blipFill>
          <a:blip r:embed="rId2"/>
          <a:srcRect/>
          <a:stretch>
            <a:fillRect/>
          </a:stretch>
        </p:blipFill>
        <p:spPr bwMode="auto">
          <a:xfrm>
            <a:off x="1905000" y="4343400"/>
            <a:ext cx="5531066" cy="2286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 Types</a:t>
            </a:r>
          </a:p>
        </p:txBody>
      </p:sp>
      <p:sp>
        <p:nvSpPr>
          <p:cNvPr id="3" name="Content Placeholder 2"/>
          <p:cNvSpPr>
            <a:spLocks noGrp="1"/>
          </p:cNvSpPr>
          <p:nvPr>
            <p:ph idx="1"/>
          </p:nvPr>
        </p:nvSpPr>
        <p:spPr/>
        <p:txBody>
          <a:bodyPr/>
          <a:lstStyle/>
          <a:p>
            <a:r>
              <a:rPr lang="en-US" dirty="0"/>
              <a:t>Two types of sockets:</a:t>
            </a:r>
          </a:p>
        </p:txBody>
      </p:sp>
      <p:pic>
        <p:nvPicPr>
          <p:cNvPr id="19458" name="Picture 2"/>
          <p:cNvPicPr>
            <a:picLocks noChangeAspect="1" noChangeArrowheads="1"/>
          </p:cNvPicPr>
          <p:nvPr/>
        </p:nvPicPr>
        <p:blipFill>
          <a:blip r:embed="rId3"/>
          <a:srcRect l="16875" t="32000" r="56875" b="31000"/>
          <a:stretch>
            <a:fillRect/>
          </a:stretch>
        </p:blipFill>
        <p:spPr bwMode="auto">
          <a:xfrm>
            <a:off x="762000" y="2362200"/>
            <a:ext cx="3810000" cy="3356429"/>
          </a:xfrm>
          <a:prstGeom prst="rect">
            <a:avLst/>
          </a:prstGeom>
          <a:noFill/>
          <a:ln w="9525">
            <a:noFill/>
            <a:miter lim="800000"/>
            <a:headEnd/>
            <a:tailEnd/>
          </a:ln>
          <a:effectLst/>
        </p:spPr>
      </p:pic>
      <p:pic>
        <p:nvPicPr>
          <p:cNvPr id="19459" name="Picture 3"/>
          <p:cNvPicPr>
            <a:picLocks noChangeAspect="1" noChangeArrowheads="1"/>
          </p:cNvPicPr>
          <p:nvPr/>
        </p:nvPicPr>
        <p:blipFill>
          <a:blip r:embed="rId4"/>
          <a:srcRect l="17264" t="47000" r="56385" b="23000"/>
          <a:stretch>
            <a:fillRect/>
          </a:stretch>
        </p:blipFill>
        <p:spPr bwMode="auto">
          <a:xfrm>
            <a:off x="4876800" y="2971800"/>
            <a:ext cx="3962400" cy="2819400"/>
          </a:xfrm>
          <a:prstGeom prst="rect">
            <a:avLst/>
          </a:prstGeom>
          <a:noFill/>
          <a:ln w="9525">
            <a:noFill/>
            <a:miter lim="800000"/>
            <a:headEnd/>
            <a:tailEnd/>
          </a:ln>
          <a:effectLst/>
        </p:spPr>
      </p:pic>
      <p:sp>
        <p:nvSpPr>
          <p:cNvPr id="6" name="TextBox 5"/>
          <p:cNvSpPr txBox="1"/>
          <p:nvPr/>
        </p:nvSpPr>
        <p:spPr>
          <a:xfrm>
            <a:off x="1295400" y="5867400"/>
            <a:ext cx="3048000" cy="461665"/>
          </a:xfrm>
          <a:prstGeom prst="rect">
            <a:avLst/>
          </a:prstGeom>
          <a:noFill/>
        </p:spPr>
        <p:txBody>
          <a:bodyPr wrap="square" rtlCol="0">
            <a:spAutoFit/>
          </a:bodyPr>
          <a:lstStyle/>
          <a:p>
            <a:pPr algn="ctr"/>
            <a:r>
              <a:rPr lang="en-US" sz="2400" b="1" dirty="0"/>
              <a:t>Connection oriented</a:t>
            </a:r>
          </a:p>
        </p:txBody>
      </p:sp>
      <p:sp>
        <p:nvSpPr>
          <p:cNvPr id="7" name="TextBox 6"/>
          <p:cNvSpPr txBox="1"/>
          <p:nvPr/>
        </p:nvSpPr>
        <p:spPr>
          <a:xfrm>
            <a:off x="5410200" y="5879068"/>
            <a:ext cx="3048000" cy="461665"/>
          </a:xfrm>
          <a:prstGeom prst="rect">
            <a:avLst/>
          </a:prstGeom>
          <a:noFill/>
        </p:spPr>
        <p:txBody>
          <a:bodyPr wrap="square" rtlCol="0">
            <a:spAutoFit/>
          </a:bodyPr>
          <a:lstStyle/>
          <a:p>
            <a:pPr algn="ctr"/>
            <a:r>
              <a:rPr lang="en-US" sz="2400" b="1" dirty="0"/>
              <a:t>Connectionless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Oriented</a:t>
            </a:r>
          </a:p>
        </p:txBody>
      </p:sp>
      <p:sp>
        <p:nvSpPr>
          <p:cNvPr id="3" name="Content Placeholder 2"/>
          <p:cNvSpPr>
            <a:spLocks noGrp="1"/>
          </p:cNvSpPr>
          <p:nvPr>
            <p:ph idx="1"/>
          </p:nvPr>
        </p:nvSpPr>
        <p:spPr/>
        <p:txBody>
          <a:bodyPr>
            <a:normAutofit fontScale="92500"/>
          </a:bodyPr>
          <a:lstStyle/>
          <a:p>
            <a:r>
              <a:rPr lang="en-US" dirty="0"/>
              <a:t>The </a:t>
            </a:r>
            <a:r>
              <a:rPr lang="en-US" b="1" dirty="0"/>
              <a:t>TCP protocol </a:t>
            </a:r>
            <a:r>
              <a:rPr lang="en-US" dirty="0"/>
              <a:t>is used to establish a session (connection) between two IP address endpoints. </a:t>
            </a:r>
          </a:p>
          <a:p>
            <a:r>
              <a:rPr lang="en-US" dirty="0"/>
              <a:t>There is a fair amount of overhead involved with establishing the connection, but once it is established, data can be reliably transferred between the devices. </a:t>
            </a:r>
          </a:p>
          <a:p>
            <a:r>
              <a:rPr lang="en-US" dirty="0"/>
              <a:t>To create a connection-oriented socket, separate sequences of functions must be used for server programs and for client programs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Connectionless </a:t>
            </a:r>
          </a:p>
        </p:txBody>
      </p:sp>
      <p:sp>
        <p:nvSpPr>
          <p:cNvPr id="3" name="Content Placeholder 2"/>
          <p:cNvSpPr>
            <a:spLocks noGrp="1"/>
          </p:cNvSpPr>
          <p:nvPr>
            <p:ph idx="1"/>
          </p:nvPr>
        </p:nvSpPr>
        <p:spPr/>
        <p:txBody>
          <a:bodyPr/>
          <a:lstStyle/>
          <a:p>
            <a:r>
              <a:rPr lang="en-US" dirty="0"/>
              <a:t>The </a:t>
            </a:r>
            <a:r>
              <a:rPr lang="en-US" b="1" dirty="0"/>
              <a:t>UDP protocol</a:t>
            </a:r>
            <a:r>
              <a:rPr lang="en-US" dirty="0"/>
              <a:t> is used, no connection information is required to be sent between network devices.</a:t>
            </a:r>
          </a:p>
          <a:p>
            <a:r>
              <a:rPr lang="en-US" dirty="0"/>
              <a:t>The sender and receiver addresses will be specified in each send and receive function parameters.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276600"/>
            <a:ext cx="7772400" cy="1362075"/>
          </a:xfrm>
        </p:spPr>
        <p:txBody>
          <a:bodyPr/>
          <a:lstStyle/>
          <a:p>
            <a:r>
              <a:rPr lang="en-US" dirty="0"/>
              <a:t>Sockets in </a:t>
            </a:r>
            <a:r>
              <a:rPr lang="en-US" dirty="0" err="1"/>
              <a:t>.net</a:t>
            </a:r>
            <a:endParaRPr lang="en-US" dirty="0"/>
          </a:p>
        </p:txBody>
      </p:sp>
    </p:spTree>
    <p:extLst>
      <p:ext uri="{BB962C8B-B14F-4D97-AF65-F5344CB8AC3E}">
        <p14:creationId xmlns:p14="http://schemas.microsoft.com/office/powerpoint/2010/main" val="1691741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Sockets in </a:t>
            </a:r>
            <a:r>
              <a:rPr lang="en-US" dirty="0" err="1"/>
              <a:t>.Net</a:t>
            </a:r>
            <a:endParaRPr lang="en-US" dirty="0"/>
          </a:p>
        </p:txBody>
      </p:sp>
      <p:sp>
        <p:nvSpPr>
          <p:cNvPr id="3" name="Content Placeholder 2"/>
          <p:cNvSpPr>
            <a:spLocks noGrp="1"/>
          </p:cNvSpPr>
          <p:nvPr>
            <p:ph idx="1"/>
          </p:nvPr>
        </p:nvSpPr>
        <p:spPr/>
        <p:txBody>
          <a:bodyPr/>
          <a:lstStyle/>
          <a:p>
            <a:r>
              <a:rPr lang="en-US" dirty="0"/>
              <a:t>The .NET Framework network classes were created to provide easy interfaces to the native Winsock network API for programmers using the .NET programming languages.</a:t>
            </a:r>
          </a:p>
          <a:p>
            <a:endParaRPr lang="en-US" dirty="0"/>
          </a:p>
          <a:p>
            <a:r>
              <a:rPr lang="en-US" dirty="0"/>
              <a:t>The </a:t>
            </a:r>
            <a:r>
              <a:rPr lang="en-US" b="1" dirty="0" err="1"/>
              <a:t>System.Net.Sockets</a:t>
            </a:r>
            <a:r>
              <a:rPr lang="en-US" dirty="0"/>
              <a:t> namespace contains the classes that provide the actual .NET interface to the low-level Winsock APIs.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086600" cy="1143000"/>
          </a:xfrm>
        </p:spPr>
        <p:txBody>
          <a:bodyPr>
            <a:normAutofit fontScale="90000"/>
          </a:bodyPr>
          <a:lstStyle/>
          <a:p>
            <a:r>
              <a:rPr lang="en-US" dirty="0"/>
              <a:t>Initiating Connection Oriented Socket</a:t>
            </a:r>
          </a:p>
        </p:txBody>
      </p:sp>
      <p:sp>
        <p:nvSpPr>
          <p:cNvPr id="3" name="Content Placeholder 2"/>
          <p:cNvSpPr>
            <a:spLocks noGrp="1"/>
          </p:cNvSpPr>
          <p:nvPr>
            <p:ph idx="1"/>
          </p:nvPr>
        </p:nvSpPr>
        <p:spPr/>
        <p:txBody>
          <a:bodyPr/>
          <a:lstStyle/>
          <a:p>
            <a:r>
              <a:rPr lang="en-US" dirty="0"/>
              <a:t>Socket object is created at both the client and server.</a:t>
            </a:r>
          </a:p>
          <a:p>
            <a:r>
              <a:rPr lang="en-US" dirty="0"/>
              <a:t>The socket object at the server waits for any client socket to connect.</a:t>
            </a:r>
          </a:p>
          <a:p>
            <a:r>
              <a:rPr lang="en-US" dirty="0"/>
              <a:t>When the client socket is accepted, sending and receiving calls are allowed.</a:t>
            </a:r>
          </a:p>
        </p:txBody>
      </p:sp>
    </p:spTree>
    <p:extLst>
      <p:ext uri="{BB962C8B-B14F-4D97-AF65-F5344CB8AC3E}">
        <p14:creationId xmlns:p14="http://schemas.microsoft.com/office/powerpoint/2010/main" val="3151491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says “Hello” to Client</a:t>
            </a:r>
          </a:p>
        </p:txBody>
      </p:sp>
      <p:sp>
        <p:nvSpPr>
          <p:cNvPr id="4" name="Rounded Rectangle 3"/>
          <p:cNvSpPr/>
          <p:nvPr/>
        </p:nvSpPr>
        <p:spPr>
          <a:xfrm>
            <a:off x="762000" y="1828800"/>
            <a:ext cx="3276600" cy="449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800600" y="1828800"/>
            <a:ext cx="3306536" cy="449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0" y="1831032"/>
            <a:ext cx="3276600" cy="461665"/>
          </a:xfrm>
          <a:prstGeom prst="rect">
            <a:avLst/>
          </a:prstGeom>
          <a:noFill/>
        </p:spPr>
        <p:txBody>
          <a:bodyPr wrap="square" rtlCol="0">
            <a:spAutoFit/>
          </a:bodyPr>
          <a:lstStyle/>
          <a:p>
            <a:pPr algn="ctr"/>
            <a:r>
              <a:rPr lang="en-US" sz="2400" b="1" dirty="0"/>
              <a:t>SERVER</a:t>
            </a:r>
            <a:endParaRPr lang="en-US" b="1" dirty="0"/>
          </a:p>
        </p:txBody>
      </p:sp>
      <p:sp>
        <p:nvSpPr>
          <p:cNvPr id="7" name="TextBox 6"/>
          <p:cNvSpPr txBox="1"/>
          <p:nvPr/>
        </p:nvSpPr>
        <p:spPr>
          <a:xfrm>
            <a:off x="5105400" y="1828800"/>
            <a:ext cx="2743200" cy="461665"/>
          </a:xfrm>
          <a:prstGeom prst="rect">
            <a:avLst/>
          </a:prstGeom>
          <a:noFill/>
        </p:spPr>
        <p:txBody>
          <a:bodyPr wrap="square" rtlCol="0">
            <a:spAutoFit/>
          </a:bodyPr>
          <a:lstStyle/>
          <a:p>
            <a:pPr algn="ctr"/>
            <a:r>
              <a:rPr lang="en-US" sz="2400" b="1" dirty="0"/>
              <a:t>CLIENT</a:t>
            </a:r>
            <a:endParaRPr lang="en-US" b="1" dirty="0"/>
          </a:p>
        </p:txBody>
      </p:sp>
      <p:cxnSp>
        <p:nvCxnSpPr>
          <p:cNvPr id="10" name="Straight Connector 9"/>
          <p:cNvCxnSpPr/>
          <p:nvPr/>
        </p:nvCxnSpPr>
        <p:spPr>
          <a:xfrm>
            <a:off x="762000" y="2338473"/>
            <a:ext cx="32766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786993" y="2338473"/>
            <a:ext cx="3290207"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2757" y="2432193"/>
            <a:ext cx="3276600" cy="400110"/>
          </a:xfrm>
          <a:prstGeom prst="rect">
            <a:avLst/>
          </a:prstGeom>
          <a:noFill/>
        </p:spPr>
        <p:txBody>
          <a:bodyPr wrap="square" rtlCol="0">
            <a:spAutoFit/>
          </a:bodyPr>
          <a:lstStyle/>
          <a:p>
            <a:r>
              <a:rPr lang="en-US" sz="2000" dirty="0"/>
              <a:t>Setting Socket for Connection</a:t>
            </a:r>
          </a:p>
        </p:txBody>
      </p:sp>
      <p:cxnSp>
        <p:nvCxnSpPr>
          <p:cNvPr id="17" name="Straight Connector 16"/>
          <p:cNvCxnSpPr/>
          <p:nvPr/>
        </p:nvCxnSpPr>
        <p:spPr>
          <a:xfrm>
            <a:off x="761999" y="2946651"/>
            <a:ext cx="3287487" cy="1224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71357" y="2436872"/>
            <a:ext cx="3352800" cy="677108"/>
          </a:xfrm>
          <a:prstGeom prst="rect">
            <a:avLst/>
          </a:prstGeom>
          <a:noFill/>
        </p:spPr>
        <p:txBody>
          <a:bodyPr wrap="square" rtlCol="0">
            <a:spAutoFit/>
          </a:bodyPr>
          <a:lstStyle/>
          <a:p>
            <a:r>
              <a:rPr lang="en-US" sz="2000" dirty="0"/>
              <a:t>Setting Socket for Connection</a:t>
            </a:r>
          </a:p>
          <a:p>
            <a:endParaRPr lang="en-US" dirty="0"/>
          </a:p>
        </p:txBody>
      </p:sp>
      <p:cxnSp>
        <p:nvCxnSpPr>
          <p:cNvPr id="24" name="Straight Connector 23"/>
          <p:cNvCxnSpPr/>
          <p:nvPr/>
        </p:nvCxnSpPr>
        <p:spPr>
          <a:xfrm flipV="1">
            <a:off x="4811486" y="2983174"/>
            <a:ext cx="3276600" cy="1531"/>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78328" y="3026293"/>
            <a:ext cx="3167743" cy="707886"/>
          </a:xfrm>
          <a:prstGeom prst="rect">
            <a:avLst/>
          </a:prstGeom>
          <a:noFill/>
        </p:spPr>
        <p:txBody>
          <a:bodyPr wrap="square" rtlCol="0">
            <a:spAutoFit/>
          </a:bodyPr>
          <a:lstStyle/>
          <a:p>
            <a:pPr algn="ctr"/>
            <a:r>
              <a:rPr lang="en-US" sz="2000" dirty="0"/>
              <a:t>Bind</a:t>
            </a:r>
          </a:p>
          <a:p>
            <a:pPr algn="ctr"/>
            <a:r>
              <a:rPr lang="en-US" sz="2000" dirty="0"/>
              <a:t>Listen</a:t>
            </a:r>
          </a:p>
        </p:txBody>
      </p:sp>
      <p:sp>
        <p:nvSpPr>
          <p:cNvPr id="26" name="TextBox 25"/>
          <p:cNvSpPr txBox="1"/>
          <p:nvPr/>
        </p:nvSpPr>
        <p:spPr>
          <a:xfrm>
            <a:off x="723900" y="4286621"/>
            <a:ext cx="3167743" cy="707886"/>
          </a:xfrm>
          <a:prstGeom prst="rect">
            <a:avLst/>
          </a:prstGeom>
          <a:noFill/>
        </p:spPr>
        <p:txBody>
          <a:bodyPr wrap="square" rtlCol="0">
            <a:spAutoFit/>
          </a:bodyPr>
          <a:lstStyle/>
          <a:p>
            <a:pPr algn="ctr"/>
            <a:r>
              <a:rPr lang="en-US" sz="2000" dirty="0"/>
              <a:t>Accept</a:t>
            </a:r>
          </a:p>
          <a:p>
            <a:pPr algn="ctr"/>
            <a:r>
              <a:rPr lang="en-US" sz="2000" dirty="0"/>
              <a:t>Send</a:t>
            </a:r>
          </a:p>
        </p:txBody>
      </p:sp>
      <p:sp>
        <p:nvSpPr>
          <p:cNvPr id="27" name="TextBox 26"/>
          <p:cNvSpPr txBox="1"/>
          <p:nvPr/>
        </p:nvSpPr>
        <p:spPr>
          <a:xfrm>
            <a:off x="761999" y="5735565"/>
            <a:ext cx="3167743" cy="400110"/>
          </a:xfrm>
          <a:prstGeom prst="rect">
            <a:avLst/>
          </a:prstGeom>
          <a:noFill/>
        </p:spPr>
        <p:txBody>
          <a:bodyPr wrap="square" rtlCol="0">
            <a:spAutoFit/>
          </a:bodyPr>
          <a:lstStyle/>
          <a:p>
            <a:pPr algn="ctr"/>
            <a:r>
              <a:rPr lang="en-US" sz="2000" dirty="0"/>
              <a:t>Close</a:t>
            </a:r>
          </a:p>
        </p:txBody>
      </p:sp>
      <p:sp>
        <p:nvSpPr>
          <p:cNvPr id="28" name="TextBox 27"/>
          <p:cNvSpPr txBox="1"/>
          <p:nvPr/>
        </p:nvSpPr>
        <p:spPr>
          <a:xfrm>
            <a:off x="4830536" y="3774146"/>
            <a:ext cx="3167743" cy="400110"/>
          </a:xfrm>
          <a:prstGeom prst="rect">
            <a:avLst/>
          </a:prstGeom>
          <a:noFill/>
        </p:spPr>
        <p:txBody>
          <a:bodyPr wrap="square" rtlCol="0">
            <a:spAutoFit/>
          </a:bodyPr>
          <a:lstStyle/>
          <a:p>
            <a:pPr algn="ctr"/>
            <a:r>
              <a:rPr lang="en-US" sz="2000" dirty="0"/>
              <a:t>Connect</a:t>
            </a:r>
          </a:p>
        </p:txBody>
      </p:sp>
      <p:sp>
        <p:nvSpPr>
          <p:cNvPr id="29" name="TextBox 28"/>
          <p:cNvSpPr txBox="1"/>
          <p:nvPr/>
        </p:nvSpPr>
        <p:spPr>
          <a:xfrm>
            <a:off x="4786993" y="5124348"/>
            <a:ext cx="3167743" cy="400110"/>
          </a:xfrm>
          <a:prstGeom prst="rect">
            <a:avLst/>
          </a:prstGeom>
          <a:noFill/>
        </p:spPr>
        <p:txBody>
          <a:bodyPr wrap="square" rtlCol="0">
            <a:spAutoFit/>
          </a:bodyPr>
          <a:lstStyle/>
          <a:p>
            <a:pPr algn="ctr"/>
            <a:r>
              <a:rPr lang="en-US" sz="2000" dirty="0"/>
              <a:t>Receive</a:t>
            </a:r>
          </a:p>
        </p:txBody>
      </p:sp>
      <p:sp>
        <p:nvSpPr>
          <p:cNvPr id="30" name="TextBox 29"/>
          <p:cNvSpPr txBox="1"/>
          <p:nvPr/>
        </p:nvSpPr>
        <p:spPr>
          <a:xfrm>
            <a:off x="4729843" y="5735565"/>
            <a:ext cx="3167743" cy="400110"/>
          </a:xfrm>
          <a:prstGeom prst="rect">
            <a:avLst/>
          </a:prstGeom>
          <a:noFill/>
        </p:spPr>
        <p:txBody>
          <a:bodyPr wrap="square" rtlCol="0">
            <a:spAutoFit/>
          </a:bodyPr>
          <a:lstStyle/>
          <a:p>
            <a:pPr algn="ctr"/>
            <a:r>
              <a:rPr lang="en-US" sz="2000" dirty="0"/>
              <a:t>Close</a:t>
            </a:r>
          </a:p>
        </p:txBody>
      </p:sp>
      <p:cxnSp>
        <p:nvCxnSpPr>
          <p:cNvPr id="31" name="Straight Connector 30"/>
          <p:cNvCxnSpPr/>
          <p:nvPr/>
        </p:nvCxnSpPr>
        <p:spPr>
          <a:xfrm flipV="1">
            <a:off x="778328" y="3750584"/>
            <a:ext cx="3276600" cy="1132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762000" y="4219701"/>
            <a:ext cx="3276600" cy="271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761999" y="5011520"/>
            <a:ext cx="3276600" cy="1507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723900" y="5639291"/>
            <a:ext cx="3276600" cy="1370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811486" y="3746315"/>
            <a:ext cx="3276600" cy="2207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830536" y="5652996"/>
            <a:ext cx="3276600" cy="1370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811486" y="5037467"/>
            <a:ext cx="3276600" cy="1507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811486" y="4228229"/>
            <a:ext cx="3276600" cy="1029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038600" y="3962400"/>
            <a:ext cx="748393" cy="1"/>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4038600" y="4599690"/>
            <a:ext cx="748393" cy="1"/>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9417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P spid="23" grpId="0"/>
      <p:bldP spid="25" grpId="0"/>
      <p:bldP spid="26" grpId="0"/>
      <p:bldP spid="27" grpId="0"/>
      <p:bldP spid="28" grpId="0"/>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Socket Programming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Initiating Connection Oriented Socket</a:t>
            </a:r>
          </a:p>
        </p:txBody>
      </p:sp>
      <p:sp>
        <p:nvSpPr>
          <p:cNvPr id="4" name="Text Placeholder 3"/>
          <p:cNvSpPr>
            <a:spLocks noGrp="1"/>
          </p:cNvSpPr>
          <p:nvPr>
            <p:ph type="body" idx="1"/>
          </p:nvPr>
        </p:nvSpPr>
        <p:spPr>
          <a:xfrm>
            <a:off x="457200" y="1341438"/>
            <a:ext cx="4040188" cy="639762"/>
          </a:xfrm>
        </p:spPr>
        <p:txBody>
          <a:bodyPr/>
          <a:lstStyle/>
          <a:p>
            <a:r>
              <a:rPr lang="en-US" dirty="0"/>
              <a:t>Server Functions</a:t>
            </a:r>
          </a:p>
        </p:txBody>
      </p:sp>
      <p:sp>
        <p:nvSpPr>
          <p:cNvPr id="5" name="Content Placeholder 4"/>
          <p:cNvSpPr>
            <a:spLocks noGrp="1"/>
          </p:cNvSpPr>
          <p:nvPr>
            <p:ph sz="half" idx="2"/>
          </p:nvPr>
        </p:nvSpPr>
        <p:spPr>
          <a:xfrm>
            <a:off x="228600" y="1981201"/>
            <a:ext cx="4040188" cy="5105399"/>
          </a:xfrm>
          <a:solidFill>
            <a:schemeClr val="bg1">
              <a:lumMod val="95000"/>
            </a:schemeClr>
          </a:solidFill>
        </p:spPr>
        <p:txBody>
          <a:bodyPr>
            <a:normAutofit fontScale="92500" lnSpcReduction="20000"/>
          </a:bodyPr>
          <a:lstStyle/>
          <a:p>
            <a:r>
              <a:rPr lang="en-US" dirty="0"/>
              <a:t>Bind(</a:t>
            </a:r>
            <a:r>
              <a:rPr lang="en-US" dirty="0" err="1">
                <a:solidFill>
                  <a:srgbClr val="2B91AF"/>
                </a:solidFill>
              </a:rPr>
              <a:t>EndPoint</a:t>
            </a:r>
            <a:r>
              <a:rPr lang="en-US" dirty="0"/>
              <a:t> </a:t>
            </a:r>
            <a:r>
              <a:rPr lang="en-US" i="1" dirty="0"/>
              <a:t>address</a:t>
            </a:r>
            <a:r>
              <a:rPr lang="en-US" dirty="0"/>
              <a:t>)</a:t>
            </a:r>
          </a:p>
          <a:p>
            <a:r>
              <a:rPr lang="en-US" dirty="0"/>
              <a:t>Listen(</a:t>
            </a:r>
            <a:r>
              <a:rPr lang="en-US" dirty="0" err="1"/>
              <a:t>int</a:t>
            </a:r>
            <a:r>
              <a:rPr lang="en-US" dirty="0"/>
              <a:t> </a:t>
            </a:r>
            <a:r>
              <a:rPr lang="en-US" i="1" dirty="0"/>
              <a:t>backlog</a:t>
            </a:r>
            <a:r>
              <a:rPr lang="en-US" dirty="0"/>
              <a:t>)</a:t>
            </a:r>
          </a:p>
          <a:p>
            <a:pPr lvl="1"/>
            <a:r>
              <a:rPr lang="en-US" dirty="0"/>
              <a:t>(After the Listen() method is performed, the server is ready to accept any incoming connections)</a:t>
            </a:r>
          </a:p>
          <a:p>
            <a:pPr lvl="1"/>
            <a:r>
              <a:rPr lang="en-US" sz="1900" dirty="0"/>
              <a:t>Backlog defines the number of connections that the system will queue.</a:t>
            </a:r>
          </a:p>
          <a:p>
            <a:pPr lvl="1"/>
            <a:r>
              <a:rPr lang="en-US" sz="1900" dirty="0"/>
              <a:t>Any attempts by clients beyond that number of waiting connections will be refused.</a:t>
            </a:r>
          </a:p>
          <a:p>
            <a:r>
              <a:rPr lang="en-US" dirty="0"/>
              <a:t>Accept()</a:t>
            </a:r>
          </a:p>
          <a:p>
            <a:pPr lvl="1"/>
            <a:r>
              <a:rPr lang="en-US" dirty="0"/>
              <a:t>Accept() method returns a new socket (client’s socket), which is then used for all communication calls for the connection</a:t>
            </a:r>
          </a:p>
        </p:txBody>
      </p:sp>
      <p:sp>
        <p:nvSpPr>
          <p:cNvPr id="6" name="Text Placeholder 5"/>
          <p:cNvSpPr>
            <a:spLocks noGrp="1"/>
          </p:cNvSpPr>
          <p:nvPr>
            <p:ph type="body" sz="quarter" idx="3"/>
          </p:nvPr>
        </p:nvSpPr>
        <p:spPr>
          <a:xfrm>
            <a:off x="4645025" y="1341438"/>
            <a:ext cx="4041775" cy="639762"/>
          </a:xfrm>
        </p:spPr>
        <p:txBody>
          <a:bodyPr/>
          <a:lstStyle/>
          <a:p>
            <a:r>
              <a:rPr lang="en-US" dirty="0"/>
              <a:t>Client Functions</a:t>
            </a:r>
          </a:p>
        </p:txBody>
      </p:sp>
      <p:sp>
        <p:nvSpPr>
          <p:cNvPr id="7" name="Content Placeholder 6"/>
          <p:cNvSpPr>
            <a:spLocks noGrp="1"/>
          </p:cNvSpPr>
          <p:nvPr>
            <p:ph sz="quarter" idx="4"/>
          </p:nvPr>
        </p:nvSpPr>
        <p:spPr>
          <a:xfrm>
            <a:off x="4495801" y="1981201"/>
            <a:ext cx="4648200" cy="5105399"/>
          </a:xfrm>
          <a:solidFill>
            <a:schemeClr val="bg1">
              <a:lumMod val="95000"/>
            </a:schemeClr>
          </a:solidFill>
        </p:spPr>
        <p:txBody>
          <a:bodyPr/>
          <a:lstStyle/>
          <a:p>
            <a:r>
              <a:rPr lang="en-US" dirty="0"/>
              <a:t>Connect(</a:t>
            </a:r>
            <a:r>
              <a:rPr lang="en-US" dirty="0" err="1">
                <a:solidFill>
                  <a:srgbClr val="2B91AF"/>
                </a:solidFill>
              </a:rPr>
              <a:t>IPEndPoint</a:t>
            </a:r>
            <a:r>
              <a:rPr lang="en-US" dirty="0"/>
              <a:t> </a:t>
            </a:r>
            <a:r>
              <a:rPr lang="en-US" dirty="0" err="1"/>
              <a:t>serverAddress</a:t>
            </a:r>
            <a:r>
              <a:rPr lang="en-US" dirty="0"/>
              <a:t>)</a:t>
            </a:r>
          </a:p>
          <a:p>
            <a:pPr lvl="1"/>
            <a:r>
              <a:rPr lang="en-US" dirty="0"/>
              <a:t>The Connect() method will block (wait) until the connection has been established. </a:t>
            </a:r>
          </a:p>
        </p:txBody>
      </p:sp>
    </p:spTree>
    <p:extLst>
      <p:ext uri="{BB962C8B-B14F-4D97-AF65-F5344CB8AC3E}">
        <p14:creationId xmlns:p14="http://schemas.microsoft.com/office/powerpoint/2010/main" val="98017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010400" cy="685800"/>
          </a:xfrm>
        </p:spPr>
        <p:txBody>
          <a:bodyPr>
            <a:normAutofit fontScale="90000"/>
          </a:bodyPr>
          <a:lstStyle/>
          <a:p>
            <a:r>
              <a:rPr lang="en-US" dirty="0"/>
              <a:t>Using Connection Oriented Socket</a:t>
            </a:r>
          </a:p>
        </p:txBody>
      </p:sp>
      <p:sp>
        <p:nvSpPr>
          <p:cNvPr id="4" name="Text Placeholder 3"/>
          <p:cNvSpPr>
            <a:spLocks noGrp="1"/>
          </p:cNvSpPr>
          <p:nvPr>
            <p:ph type="body" idx="1"/>
          </p:nvPr>
        </p:nvSpPr>
        <p:spPr>
          <a:xfrm>
            <a:off x="228600" y="884238"/>
            <a:ext cx="4040188" cy="639762"/>
          </a:xfrm>
        </p:spPr>
        <p:txBody>
          <a:bodyPr/>
          <a:lstStyle/>
          <a:p>
            <a:r>
              <a:rPr lang="en-US" dirty="0"/>
              <a:t>Server Functions</a:t>
            </a:r>
          </a:p>
        </p:txBody>
      </p:sp>
      <p:sp>
        <p:nvSpPr>
          <p:cNvPr id="5" name="Content Placeholder 4"/>
          <p:cNvSpPr>
            <a:spLocks noGrp="1"/>
          </p:cNvSpPr>
          <p:nvPr>
            <p:ph sz="half" idx="2"/>
          </p:nvPr>
        </p:nvSpPr>
        <p:spPr>
          <a:xfrm>
            <a:off x="76200" y="1600200"/>
            <a:ext cx="4572000" cy="5257800"/>
          </a:xfrm>
          <a:solidFill>
            <a:schemeClr val="bg1">
              <a:lumMod val="95000"/>
            </a:schemeClr>
          </a:solidFill>
        </p:spPr>
        <p:txBody>
          <a:bodyPr>
            <a:normAutofit fontScale="92500" lnSpcReduction="10000"/>
          </a:bodyPr>
          <a:lstStyle/>
          <a:p>
            <a:pPr>
              <a:buNone/>
            </a:pPr>
            <a:r>
              <a:rPr lang="en-US" dirty="0" err="1">
                <a:solidFill>
                  <a:srgbClr val="2B91AF"/>
                </a:solidFill>
              </a:rPr>
              <a:t>IPEndPoint</a:t>
            </a:r>
            <a:r>
              <a:rPr lang="en-US" dirty="0">
                <a:solidFill>
                  <a:srgbClr val="2B91AF"/>
                </a:solidFill>
              </a:rPr>
              <a:t> </a:t>
            </a:r>
            <a:r>
              <a:rPr lang="en-US" dirty="0" err="1"/>
              <a:t>iep</a:t>
            </a:r>
            <a:r>
              <a:rPr lang="en-US" dirty="0">
                <a:solidFill>
                  <a:srgbClr val="2B91AF"/>
                </a:solidFill>
              </a:rPr>
              <a:t> = </a:t>
            </a:r>
            <a:r>
              <a:rPr lang="en-US" dirty="0">
                <a:solidFill>
                  <a:srgbClr val="0000FF"/>
                </a:solidFill>
              </a:rPr>
              <a:t>new </a:t>
            </a:r>
            <a:r>
              <a:rPr lang="en-US" dirty="0" err="1">
                <a:solidFill>
                  <a:srgbClr val="2B91AF"/>
                </a:solidFill>
              </a:rPr>
              <a:t>IPEndPoint</a:t>
            </a:r>
            <a:r>
              <a:rPr lang="en-US" dirty="0">
                <a:solidFill>
                  <a:srgbClr val="2B91AF"/>
                </a:solidFill>
              </a:rPr>
              <a:t>(</a:t>
            </a:r>
            <a:r>
              <a:rPr lang="en-US" dirty="0" err="1">
                <a:solidFill>
                  <a:srgbClr val="2B91AF"/>
                </a:solidFill>
              </a:rPr>
              <a:t>IPAddress.</a:t>
            </a:r>
            <a:r>
              <a:rPr lang="en-US" dirty="0" err="1"/>
              <a:t>Any</a:t>
            </a:r>
            <a:r>
              <a:rPr lang="en-US" dirty="0"/>
              <a:t>, 8000); </a:t>
            </a:r>
          </a:p>
          <a:p>
            <a:pPr>
              <a:buNone/>
            </a:pPr>
            <a:r>
              <a:rPr lang="en-US" sz="1800" dirty="0">
                <a:solidFill>
                  <a:srgbClr val="008000"/>
                </a:solidFill>
              </a:rPr>
              <a:t>// Or use 127.0.0.1 address that refers to local host</a:t>
            </a:r>
            <a:endParaRPr lang="en-US" sz="1800" dirty="0"/>
          </a:p>
          <a:p>
            <a:pPr>
              <a:buNone/>
            </a:pPr>
            <a:r>
              <a:rPr lang="en-US" sz="1800" dirty="0">
                <a:solidFill>
                  <a:srgbClr val="A31515"/>
                </a:solidFill>
              </a:rPr>
              <a:t> </a:t>
            </a:r>
            <a:r>
              <a:rPr lang="en-US" sz="1800" dirty="0">
                <a:solidFill>
                  <a:srgbClr val="008000"/>
                </a:solidFill>
              </a:rPr>
              <a:t>//8000 is the number of any free port</a:t>
            </a:r>
          </a:p>
          <a:p>
            <a:pPr>
              <a:buNone/>
            </a:pPr>
            <a:r>
              <a:rPr lang="en-US" sz="1800" dirty="0">
                <a:solidFill>
                  <a:srgbClr val="008000"/>
                </a:solidFill>
              </a:rPr>
              <a:t>//use command </a:t>
            </a:r>
            <a:r>
              <a:rPr lang="en-US" sz="1800" dirty="0" err="1">
                <a:solidFill>
                  <a:srgbClr val="008000"/>
                </a:solidFill>
              </a:rPr>
              <a:t>netstat</a:t>
            </a:r>
            <a:r>
              <a:rPr lang="en-US" sz="1800" dirty="0">
                <a:solidFill>
                  <a:srgbClr val="008000"/>
                </a:solidFill>
              </a:rPr>
              <a:t> to find all used ports.</a:t>
            </a:r>
            <a:endParaRPr lang="en-US" sz="1800" dirty="0">
              <a:solidFill>
                <a:srgbClr val="A31515"/>
              </a:solidFill>
            </a:endParaRPr>
          </a:p>
          <a:p>
            <a:pPr>
              <a:buNone/>
            </a:pPr>
            <a:r>
              <a:rPr lang="en-US" dirty="0">
                <a:solidFill>
                  <a:srgbClr val="2B91AF"/>
                </a:solidFill>
              </a:rPr>
              <a:t>Socket </a:t>
            </a:r>
            <a:r>
              <a:rPr lang="en-US" dirty="0" err="1"/>
              <a:t>newserver</a:t>
            </a:r>
            <a:r>
              <a:rPr lang="en-US" dirty="0">
                <a:solidFill>
                  <a:srgbClr val="2B91AF"/>
                </a:solidFill>
              </a:rPr>
              <a:t> = </a:t>
            </a:r>
            <a:r>
              <a:rPr lang="en-US" dirty="0">
                <a:solidFill>
                  <a:srgbClr val="0000FF"/>
                </a:solidFill>
              </a:rPr>
              <a:t>new </a:t>
            </a:r>
            <a:r>
              <a:rPr lang="en-US" dirty="0">
                <a:solidFill>
                  <a:srgbClr val="2B91AF"/>
                </a:solidFill>
              </a:rPr>
              <a:t>Socket</a:t>
            </a:r>
            <a:r>
              <a:rPr lang="en-US" dirty="0"/>
              <a:t>(</a:t>
            </a:r>
            <a:r>
              <a:rPr lang="en-US" dirty="0" err="1">
                <a:solidFill>
                  <a:srgbClr val="2B91AF"/>
                </a:solidFill>
              </a:rPr>
              <a:t>AddressFamily.InterNetwork</a:t>
            </a:r>
            <a:r>
              <a:rPr lang="en-US" dirty="0">
                <a:solidFill>
                  <a:srgbClr val="2B91AF"/>
                </a:solidFill>
              </a:rPr>
              <a:t>, </a:t>
            </a:r>
            <a:r>
              <a:rPr lang="en-US" dirty="0" err="1">
                <a:solidFill>
                  <a:srgbClr val="2B91AF"/>
                </a:solidFill>
              </a:rPr>
              <a:t>SocketType.Stream</a:t>
            </a:r>
            <a:r>
              <a:rPr lang="en-US" dirty="0">
                <a:solidFill>
                  <a:srgbClr val="2B91AF"/>
                </a:solidFill>
              </a:rPr>
              <a:t>, </a:t>
            </a:r>
            <a:r>
              <a:rPr lang="en-US" dirty="0" err="1">
                <a:solidFill>
                  <a:srgbClr val="2B91AF"/>
                </a:solidFill>
              </a:rPr>
              <a:t>ProtocolType.Tcp</a:t>
            </a:r>
            <a:r>
              <a:rPr lang="en-US" dirty="0">
                <a:solidFill>
                  <a:srgbClr val="2B91AF"/>
                </a:solidFill>
              </a:rPr>
              <a:t>); </a:t>
            </a:r>
          </a:p>
          <a:p>
            <a:pPr>
              <a:buNone/>
            </a:pPr>
            <a:endParaRPr lang="en-US" dirty="0">
              <a:solidFill>
                <a:srgbClr val="2B91AF"/>
              </a:solidFill>
            </a:endParaRPr>
          </a:p>
          <a:p>
            <a:pPr>
              <a:buNone/>
            </a:pPr>
            <a:r>
              <a:rPr lang="en-US" dirty="0" err="1"/>
              <a:t>newserver.</a:t>
            </a:r>
            <a:r>
              <a:rPr lang="en-US" b="1" dirty="0" err="1"/>
              <a:t>Bind</a:t>
            </a:r>
            <a:r>
              <a:rPr lang="en-US" dirty="0"/>
              <a:t>(</a:t>
            </a:r>
            <a:r>
              <a:rPr lang="en-US" dirty="0" err="1"/>
              <a:t>iep</a:t>
            </a:r>
            <a:r>
              <a:rPr lang="en-US" dirty="0"/>
              <a:t>); </a:t>
            </a:r>
          </a:p>
          <a:p>
            <a:pPr>
              <a:buNone/>
            </a:pPr>
            <a:r>
              <a:rPr lang="en-US" dirty="0" err="1"/>
              <a:t>newserver.</a:t>
            </a:r>
            <a:r>
              <a:rPr lang="en-US" b="1" dirty="0" err="1"/>
              <a:t>Listen</a:t>
            </a:r>
            <a:r>
              <a:rPr lang="en-US" b="1" dirty="0"/>
              <a:t>(</a:t>
            </a:r>
            <a:r>
              <a:rPr lang="en-US" dirty="0"/>
              <a:t>5); </a:t>
            </a:r>
          </a:p>
          <a:p>
            <a:pPr>
              <a:buNone/>
            </a:pPr>
            <a:r>
              <a:rPr lang="en-US" dirty="0">
                <a:solidFill>
                  <a:srgbClr val="2B91AF"/>
                </a:solidFill>
              </a:rPr>
              <a:t>Socket </a:t>
            </a:r>
            <a:r>
              <a:rPr lang="en-US" dirty="0" err="1"/>
              <a:t>clientSock</a:t>
            </a:r>
            <a:r>
              <a:rPr lang="en-US"/>
              <a:t> = </a:t>
            </a:r>
            <a:r>
              <a:rPr lang="en-US" dirty="0" err="1"/>
              <a:t>newserver.</a:t>
            </a:r>
            <a:r>
              <a:rPr lang="en-US" b="1" dirty="0" err="1"/>
              <a:t>Accept</a:t>
            </a:r>
            <a:r>
              <a:rPr lang="en-US" b="1" dirty="0"/>
              <a:t>()</a:t>
            </a:r>
            <a:r>
              <a:rPr lang="en-US" dirty="0"/>
              <a:t>;</a:t>
            </a:r>
          </a:p>
        </p:txBody>
      </p:sp>
      <p:sp>
        <p:nvSpPr>
          <p:cNvPr id="6" name="Text Placeholder 5"/>
          <p:cNvSpPr>
            <a:spLocks noGrp="1"/>
          </p:cNvSpPr>
          <p:nvPr>
            <p:ph type="body" sz="quarter" idx="3"/>
          </p:nvPr>
        </p:nvSpPr>
        <p:spPr>
          <a:xfrm>
            <a:off x="5178425" y="914400"/>
            <a:ext cx="3508375" cy="639762"/>
          </a:xfrm>
        </p:spPr>
        <p:txBody>
          <a:bodyPr/>
          <a:lstStyle/>
          <a:p>
            <a:r>
              <a:rPr lang="en-US" dirty="0"/>
              <a:t>Client Functions</a:t>
            </a:r>
          </a:p>
        </p:txBody>
      </p:sp>
      <p:sp>
        <p:nvSpPr>
          <p:cNvPr id="7" name="Content Placeholder 6"/>
          <p:cNvSpPr>
            <a:spLocks noGrp="1"/>
          </p:cNvSpPr>
          <p:nvPr>
            <p:ph sz="quarter" idx="4"/>
          </p:nvPr>
        </p:nvSpPr>
        <p:spPr>
          <a:xfrm>
            <a:off x="4876800" y="1600200"/>
            <a:ext cx="4267200" cy="5257800"/>
          </a:xfrm>
          <a:solidFill>
            <a:schemeClr val="bg1">
              <a:lumMod val="95000"/>
            </a:schemeClr>
          </a:solidFill>
        </p:spPr>
        <p:txBody>
          <a:bodyPr>
            <a:normAutofit lnSpcReduction="10000"/>
          </a:bodyPr>
          <a:lstStyle/>
          <a:p>
            <a:pPr>
              <a:buNone/>
            </a:pPr>
            <a:r>
              <a:rPr lang="en-US" dirty="0"/>
              <a:t>	</a:t>
            </a:r>
            <a:r>
              <a:rPr lang="en-US" dirty="0" err="1">
                <a:solidFill>
                  <a:srgbClr val="2B91AF"/>
                </a:solidFill>
              </a:rPr>
              <a:t>IPAddress</a:t>
            </a:r>
            <a:r>
              <a:rPr lang="en-US" dirty="0"/>
              <a:t> host = </a:t>
            </a:r>
            <a:r>
              <a:rPr lang="en-US" dirty="0" err="1">
                <a:solidFill>
                  <a:srgbClr val="2B91AF"/>
                </a:solidFill>
              </a:rPr>
              <a:t>IPAddress.Parse</a:t>
            </a:r>
            <a:r>
              <a:rPr lang="en-US" dirty="0"/>
              <a:t>(</a:t>
            </a:r>
            <a:r>
              <a:rPr lang="en-US" dirty="0">
                <a:solidFill>
                  <a:srgbClr val="A31515"/>
                </a:solidFill>
              </a:rPr>
              <a:t>“127.0.0.1"</a:t>
            </a:r>
            <a:r>
              <a:rPr lang="en-US" dirty="0"/>
              <a:t>); </a:t>
            </a:r>
            <a:endParaRPr lang="ar-EG" dirty="0"/>
          </a:p>
          <a:p>
            <a:pPr>
              <a:buNone/>
            </a:pPr>
            <a:r>
              <a:rPr lang="ar-EG" dirty="0">
                <a:solidFill>
                  <a:srgbClr val="A31515"/>
                </a:solidFill>
              </a:rPr>
              <a:t>	</a:t>
            </a:r>
            <a:r>
              <a:rPr lang="en-US" dirty="0">
                <a:solidFill>
                  <a:srgbClr val="008000"/>
                </a:solidFill>
              </a:rPr>
              <a:t>//192.168.1.1 refers to the server</a:t>
            </a:r>
            <a:endParaRPr lang="ar-EG" dirty="0">
              <a:solidFill>
                <a:srgbClr val="A31515"/>
              </a:solidFill>
            </a:endParaRPr>
          </a:p>
          <a:p>
            <a:pPr>
              <a:buNone/>
            </a:pPr>
            <a:r>
              <a:rPr lang="ar-EG" dirty="0">
                <a:solidFill>
                  <a:srgbClr val="A31515"/>
                </a:solidFill>
              </a:rPr>
              <a:t>	</a:t>
            </a:r>
            <a:r>
              <a:rPr lang="en-US" dirty="0" err="1">
                <a:solidFill>
                  <a:srgbClr val="2B91AF"/>
                </a:solidFill>
              </a:rPr>
              <a:t>IPEndPoint</a:t>
            </a:r>
            <a:r>
              <a:rPr lang="en-US" dirty="0">
                <a:solidFill>
                  <a:srgbClr val="2B91AF"/>
                </a:solidFill>
              </a:rPr>
              <a:t> </a:t>
            </a:r>
            <a:r>
              <a:rPr lang="en-US" dirty="0" err="1"/>
              <a:t>hostEndpoint</a:t>
            </a:r>
            <a:r>
              <a:rPr lang="en-US" dirty="0">
                <a:solidFill>
                  <a:srgbClr val="2B91AF"/>
                </a:solidFill>
              </a:rPr>
              <a:t> </a:t>
            </a:r>
            <a:r>
              <a:rPr lang="en-US" dirty="0"/>
              <a:t>=</a:t>
            </a:r>
            <a:r>
              <a:rPr lang="en-US" dirty="0">
                <a:solidFill>
                  <a:srgbClr val="2B91AF"/>
                </a:solidFill>
              </a:rPr>
              <a:t> </a:t>
            </a:r>
            <a:r>
              <a:rPr lang="en-US" dirty="0">
                <a:solidFill>
                  <a:srgbClr val="0000FF"/>
                </a:solidFill>
              </a:rPr>
              <a:t>new </a:t>
            </a:r>
            <a:r>
              <a:rPr lang="en-US" dirty="0" err="1">
                <a:solidFill>
                  <a:srgbClr val="2B91AF"/>
                </a:solidFill>
              </a:rPr>
              <a:t>IPEndPoint</a:t>
            </a:r>
            <a:r>
              <a:rPr lang="en-US" dirty="0"/>
              <a:t>(host, 8000); </a:t>
            </a:r>
          </a:p>
          <a:p>
            <a:pPr>
              <a:buNone/>
            </a:pPr>
            <a:r>
              <a:rPr lang="en-US" dirty="0">
                <a:solidFill>
                  <a:srgbClr val="2B91AF"/>
                </a:solidFill>
              </a:rPr>
              <a:t>     </a:t>
            </a:r>
            <a:endParaRPr lang="ar-EG" dirty="0">
              <a:solidFill>
                <a:srgbClr val="2B91AF"/>
              </a:solidFill>
            </a:endParaRPr>
          </a:p>
          <a:p>
            <a:pPr>
              <a:buNone/>
            </a:pPr>
            <a:r>
              <a:rPr lang="ar-EG" dirty="0">
                <a:solidFill>
                  <a:srgbClr val="2B91AF"/>
                </a:solidFill>
              </a:rPr>
              <a:t>	</a:t>
            </a:r>
            <a:r>
              <a:rPr lang="en-US" dirty="0">
                <a:solidFill>
                  <a:srgbClr val="2B91AF"/>
                </a:solidFill>
              </a:rPr>
              <a:t>Socket </a:t>
            </a:r>
            <a:r>
              <a:rPr lang="en-US" dirty="0"/>
              <a:t>sock = </a:t>
            </a:r>
            <a:r>
              <a:rPr lang="en-US" dirty="0">
                <a:solidFill>
                  <a:srgbClr val="0000FF"/>
                </a:solidFill>
              </a:rPr>
              <a:t>new </a:t>
            </a:r>
            <a:r>
              <a:rPr lang="en-US" dirty="0">
                <a:solidFill>
                  <a:srgbClr val="2B91AF"/>
                </a:solidFill>
              </a:rPr>
              <a:t>Socket</a:t>
            </a:r>
            <a:r>
              <a:rPr lang="en-US" dirty="0"/>
              <a:t>(</a:t>
            </a:r>
            <a:r>
              <a:rPr lang="en-US" dirty="0" err="1"/>
              <a:t>AddressFamily.InterNetwork</a:t>
            </a:r>
            <a:r>
              <a:rPr lang="en-US" dirty="0"/>
              <a:t>, </a:t>
            </a:r>
            <a:r>
              <a:rPr lang="en-US" dirty="0" err="1"/>
              <a:t>SocketType.Stream</a:t>
            </a:r>
            <a:r>
              <a:rPr lang="en-US" dirty="0"/>
              <a:t>, </a:t>
            </a:r>
            <a:r>
              <a:rPr lang="en-US" dirty="0" err="1"/>
              <a:t>ProtocolType.Tcp</a:t>
            </a:r>
            <a:r>
              <a:rPr lang="en-US" dirty="0"/>
              <a:t>); </a:t>
            </a:r>
          </a:p>
          <a:p>
            <a:pPr>
              <a:buNone/>
            </a:pPr>
            <a:r>
              <a:rPr lang="en-US" dirty="0">
                <a:solidFill>
                  <a:srgbClr val="2B91AF"/>
                </a:solidFill>
              </a:rPr>
              <a:t>      </a:t>
            </a:r>
            <a:endParaRPr lang="ar-EG" dirty="0">
              <a:solidFill>
                <a:srgbClr val="2B91AF"/>
              </a:solidFill>
            </a:endParaRPr>
          </a:p>
          <a:p>
            <a:pPr>
              <a:buNone/>
            </a:pPr>
            <a:r>
              <a:rPr lang="ar-EG" dirty="0">
                <a:solidFill>
                  <a:srgbClr val="2B91AF"/>
                </a:solidFill>
              </a:rPr>
              <a:t>	</a:t>
            </a:r>
            <a:r>
              <a:rPr lang="en-US" dirty="0" err="1"/>
              <a:t>sock</a:t>
            </a:r>
            <a:r>
              <a:rPr lang="en-US" b="1" dirty="0" err="1"/>
              <a:t>.Connect</a:t>
            </a:r>
            <a:r>
              <a:rPr lang="en-US" dirty="0"/>
              <a:t>(</a:t>
            </a:r>
            <a:r>
              <a:rPr lang="en-US" dirty="0" err="1"/>
              <a:t>hostEndpoint</a:t>
            </a:r>
            <a:r>
              <a:rPr lang="en-US" dirty="0"/>
              <a:t>);</a:t>
            </a:r>
          </a:p>
        </p:txBody>
      </p:sp>
      <p:sp>
        <p:nvSpPr>
          <p:cNvPr id="8" name="Rectangle 7"/>
          <p:cNvSpPr/>
          <p:nvPr/>
        </p:nvSpPr>
        <p:spPr>
          <a:xfrm>
            <a:off x="2362200" y="4793159"/>
            <a:ext cx="476412"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 name="Rectangle 8"/>
          <p:cNvSpPr/>
          <p:nvPr/>
        </p:nvSpPr>
        <p:spPr>
          <a:xfrm>
            <a:off x="2362200" y="5250359"/>
            <a:ext cx="476412"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Rectangle 9"/>
          <p:cNvSpPr/>
          <p:nvPr/>
        </p:nvSpPr>
        <p:spPr>
          <a:xfrm>
            <a:off x="8667588" y="5859959"/>
            <a:ext cx="476412"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3</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 name="Rectangle 10"/>
          <p:cNvSpPr/>
          <p:nvPr/>
        </p:nvSpPr>
        <p:spPr>
          <a:xfrm>
            <a:off x="2723988" y="5867400"/>
            <a:ext cx="476412"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4</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31195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162800" cy="762000"/>
          </a:xfrm>
        </p:spPr>
        <p:txBody>
          <a:bodyPr>
            <a:normAutofit fontScale="90000"/>
          </a:bodyPr>
          <a:lstStyle/>
          <a:p>
            <a:r>
              <a:rPr lang="en-US" dirty="0"/>
              <a:t>Using Connection Oriented Socket</a:t>
            </a:r>
          </a:p>
        </p:txBody>
      </p:sp>
      <p:sp>
        <p:nvSpPr>
          <p:cNvPr id="4" name="Text Placeholder 3"/>
          <p:cNvSpPr>
            <a:spLocks noGrp="1"/>
          </p:cNvSpPr>
          <p:nvPr>
            <p:ph type="body" idx="1"/>
          </p:nvPr>
        </p:nvSpPr>
        <p:spPr>
          <a:xfrm>
            <a:off x="457200" y="990600"/>
            <a:ext cx="4040188" cy="639762"/>
          </a:xfrm>
        </p:spPr>
        <p:txBody>
          <a:bodyPr/>
          <a:lstStyle/>
          <a:p>
            <a:r>
              <a:rPr lang="en-US" dirty="0"/>
              <a:t>Server Functions</a:t>
            </a:r>
          </a:p>
        </p:txBody>
      </p:sp>
      <p:sp>
        <p:nvSpPr>
          <p:cNvPr id="5" name="Content Placeholder 4"/>
          <p:cNvSpPr>
            <a:spLocks noGrp="1"/>
          </p:cNvSpPr>
          <p:nvPr>
            <p:ph sz="half" idx="2"/>
          </p:nvPr>
        </p:nvSpPr>
        <p:spPr>
          <a:xfrm>
            <a:off x="76200" y="1600200"/>
            <a:ext cx="4724400" cy="5257800"/>
          </a:xfrm>
          <a:solidFill>
            <a:schemeClr val="bg1">
              <a:lumMod val="95000"/>
            </a:schemeClr>
          </a:solidFill>
        </p:spPr>
        <p:txBody>
          <a:bodyPr>
            <a:normAutofit/>
          </a:bodyPr>
          <a:lstStyle/>
          <a:p>
            <a:pPr>
              <a:buNone/>
            </a:pPr>
            <a:r>
              <a:rPr lang="en-US" dirty="0">
                <a:solidFill>
                  <a:srgbClr val="2B91AF"/>
                </a:solidFill>
              </a:rPr>
              <a:t>Socket </a:t>
            </a:r>
            <a:r>
              <a:rPr lang="en-US" dirty="0" err="1"/>
              <a:t>clientSock</a:t>
            </a:r>
            <a:r>
              <a:rPr lang="en-US" dirty="0"/>
              <a:t>= </a:t>
            </a:r>
            <a:r>
              <a:rPr lang="en-US" dirty="0" err="1"/>
              <a:t>newserver.</a:t>
            </a:r>
            <a:r>
              <a:rPr lang="en-US" b="1" dirty="0" err="1"/>
              <a:t>Accept</a:t>
            </a:r>
            <a:r>
              <a:rPr lang="en-US" b="1" dirty="0"/>
              <a:t>()</a:t>
            </a:r>
            <a:r>
              <a:rPr lang="en-US" dirty="0"/>
              <a:t>;</a:t>
            </a:r>
          </a:p>
          <a:p>
            <a:pPr>
              <a:buNone/>
            </a:pPr>
            <a:endParaRPr lang="en-US" dirty="0">
              <a:solidFill>
                <a:srgbClr val="0000FF"/>
              </a:solidFill>
            </a:endParaRPr>
          </a:p>
          <a:p>
            <a:pPr>
              <a:buNone/>
            </a:pPr>
            <a:r>
              <a:rPr lang="en-US" dirty="0">
                <a:solidFill>
                  <a:srgbClr val="0000FF"/>
                </a:solidFill>
              </a:rPr>
              <a:t>byte[] </a:t>
            </a:r>
            <a:r>
              <a:rPr lang="en-US" dirty="0" err="1"/>
              <a:t>messageByteArray</a:t>
            </a:r>
            <a:r>
              <a:rPr lang="en-US" dirty="0"/>
              <a:t> = </a:t>
            </a:r>
            <a:r>
              <a:rPr lang="en-US" dirty="0" err="1">
                <a:solidFill>
                  <a:srgbClr val="2B91AF"/>
                </a:solidFill>
              </a:rPr>
              <a:t>Encoding.ASCII.</a:t>
            </a:r>
            <a:r>
              <a:rPr lang="en-US" dirty="0" err="1"/>
              <a:t>GetBytes</a:t>
            </a:r>
            <a:r>
              <a:rPr lang="en-US" dirty="0"/>
              <a:t> (</a:t>
            </a:r>
            <a:r>
              <a:rPr lang="en-US" sz="2200" dirty="0">
                <a:solidFill>
                  <a:srgbClr val="A31515"/>
                </a:solidFill>
              </a:rPr>
              <a:t>“Hello”</a:t>
            </a:r>
            <a:r>
              <a:rPr lang="en-US" dirty="0"/>
              <a:t>);</a:t>
            </a:r>
          </a:p>
          <a:p>
            <a:pPr>
              <a:buNone/>
            </a:pPr>
            <a:endParaRPr lang="en-US" dirty="0"/>
          </a:p>
          <a:p>
            <a:pPr>
              <a:buNone/>
            </a:pPr>
            <a:r>
              <a:rPr lang="en-US" dirty="0" err="1"/>
              <a:t>clientSock.</a:t>
            </a:r>
            <a:r>
              <a:rPr lang="en-US" b="1" dirty="0" err="1"/>
              <a:t>Send</a:t>
            </a:r>
            <a:r>
              <a:rPr lang="en-US" dirty="0"/>
              <a:t>(</a:t>
            </a:r>
            <a:r>
              <a:rPr lang="en-US" dirty="0" err="1"/>
              <a:t>messageByteArray</a:t>
            </a:r>
            <a:r>
              <a:rPr lang="en-US" dirty="0"/>
              <a:t>);</a:t>
            </a:r>
          </a:p>
          <a:p>
            <a:pPr>
              <a:buNone/>
            </a:pPr>
            <a:endParaRPr lang="en-US" sz="2400" dirty="0"/>
          </a:p>
          <a:p>
            <a:pPr>
              <a:buNone/>
            </a:pPr>
            <a:r>
              <a:rPr lang="en-US" sz="2400" dirty="0" err="1"/>
              <a:t>clientSock</a:t>
            </a:r>
            <a:r>
              <a:rPr lang="en-US" sz="2400" b="1" dirty="0" err="1"/>
              <a:t>.Close</a:t>
            </a:r>
            <a:r>
              <a:rPr lang="en-US" sz="2400" dirty="0"/>
              <a:t>();</a:t>
            </a:r>
          </a:p>
        </p:txBody>
      </p:sp>
      <p:sp>
        <p:nvSpPr>
          <p:cNvPr id="6" name="Text Placeholder 5"/>
          <p:cNvSpPr>
            <a:spLocks noGrp="1"/>
          </p:cNvSpPr>
          <p:nvPr>
            <p:ph type="body" sz="quarter" idx="3"/>
          </p:nvPr>
        </p:nvSpPr>
        <p:spPr>
          <a:xfrm>
            <a:off x="5178425" y="914400"/>
            <a:ext cx="3508375" cy="639762"/>
          </a:xfrm>
        </p:spPr>
        <p:txBody>
          <a:bodyPr/>
          <a:lstStyle/>
          <a:p>
            <a:r>
              <a:rPr lang="en-US" dirty="0"/>
              <a:t>Client Functions</a:t>
            </a:r>
          </a:p>
        </p:txBody>
      </p:sp>
      <p:sp>
        <p:nvSpPr>
          <p:cNvPr id="7" name="Content Placeholder 6"/>
          <p:cNvSpPr>
            <a:spLocks noGrp="1"/>
          </p:cNvSpPr>
          <p:nvPr>
            <p:ph sz="quarter" idx="4"/>
          </p:nvPr>
        </p:nvSpPr>
        <p:spPr>
          <a:xfrm>
            <a:off x="4876800" y="1600200"/>
            <a:ext cx="4267200" cy="5257800"/>
          </a:xfrm>
          <a:solidFill>
            <a:schemeClr val="bg1">
              <a:lumMod val="95000"/>
            </a:schemeClr>
          </a:solidFill>
        </p:spPr>
        <p:txBody>
          <a:bodyPr>
            <a:normAutofit/>
          </a:bodyPr>
          <a:lstStyle/>
          <a:p>
            <a:pPr>
              <a:buNone/>
            </a:pPr>
            <a:r>
              <a:rPr lang="en-US" dirty="0" err="1"/>
              <a:t>sock</a:t>
            </a:r>
            <a:r>
              <a:rPr lang="en-US" b="1" dirty="0" err="1"/>
              <a:t>.Connect</a:t>
            </a:r>
            <a:r>
              <a:rPr lang="en-US" dirty="0"/>
              <a:t>(</a:t>
            </a:r>
            <a:r>
              <a:rPr lang="en-US" dirty="0" err="1"/>
              <a:t>hostEndpoint</a:t>
            </a:r>
            <a:r>
              <a:rPr lang="en-US" dirty="0"/>
              <a:t>);</a:t>
            </a:r>
          </a:p>
          <a:p>
            <a:pPr>
              <a:buNone/>
            </a:pPr>
            <a:r>
              <a:rPr lang="en-US" dirty="0">
                <a:solidFill>
                  <a:srgbClr val="0000FF"/>
                </a:solidFill>
              </a:rPr>
              <a:t>byte[] </a:t>
            </a:r>
            <a:r>
              <a:rPr lang="en-US" dirty="0" err="1"/>
              <a:t>clientData</a:t>
            </a:r>
            <a:r>
              <a:rPr lang="en-US" dirty="0">
                <a:solidFill>
                  <a:srgbClr val="0000FF"/>
                </a:solidFill>
              </a:rPr>
              <a:t> = new byte</a:t>
            </a:r>
            <a:r>
              <a:rPr lang="en-US" dirty="0"/>
              <a:t>[1024];</a:t>
            </a:r>
          </a:p>
          <a:p>
            <a:pPr>
              <a:buNone/>
            </a:pPr>
            <a:r>
              <a:rPr lang="en-US" dirty="0">
                <a:solidFill>
                  <a:srgbClr val="0000FF"/>
                </a:solidFill>
              </a:rPr>
              <a:t> </a:t>
            </a:r>
            <a:r>
              <a:rPr lang="en-US" dirty="0" err="1">
                <a:solidFill>
                  <a:srgbClr val="0000FF"/>
                </a:solidFill>
              </a:rPr>
              <a:t>int</a:t>
            </a:r>
            <a:r>
              <a:rPr lang="en-US" dirty="0">
                <a:solidFill>
                  <a:srgbClr val="0000FF"/>
                </a:solidFill>
              </a:rPr>
              <a:t> </a:t>
            </a:r>
            <a:r>
              <a:rPr lang="en-US" dirty="0" err="1"/>
              <a:t>receivedBytesLen</a:t>
            </a:r>
            <a:r>
              <a:rPr lang="en-US" dirty="0">
                <a:solidFill>
                  <a:srgbClr val="0000FF"/>
                </a:solidFill>
              </a:rPr>
              <a:t> = </a:t>
            </a:r>
            <a:r>
              <a:rPr lang="en-US" dirty="0" err="1"/>
              <a:t>sock.</a:t>
            </a:r>
            <a:r>
              <a:rPr lang="en-US" b="1" dirty="0" err="1"/>
              <a:t>Receive</a:t>
            </a:r>
            <a:r>
              <a:rPr lang="en-US" dirty="0"/>
              <a:t>(</a:t>
            </a:r>
            <a:r>
              <a:rPr lang="en-US" dirty="0" err="1"/>
              <a:t>clientData</a:t>
            </a:r>
            <a:r>
              <a:rPr lang="en-US" dirty="0"/>
              <a:t>);</a:t>
            </a:r>
          </a:p>
          <a:p>
            <a:pPr>
              <a:buNone/>
            </a:pPr>
            <a:r>
              <a:rPr lang="en-US" sz="2000" dirty="0">
                <a:solidFill>
                  <a:srgbClr val="008000"/>
                </a:solidFill>
              </a:rPr>
              <a:t>//The client will block(wait forever) until the server sends something</a:t>
            </a:r>
            <a:endParaRPr lang="en-US" sz="2000" dirty="0">
              <a:solidFill>
                <a:srgbClr val="0000FF"/>
              </a:solidFill>
            </a:endParaRPr>
          </a:p>
          <a:p>
            <a:pPr>
              <a:buNone/>
            </a:pPr>
            <a:r>
              <a:rPr lang="en-US" dirty="0">
                <a:solidFill>
                  <a:srgbClr val="0000FF"/>
                </a:solidFill>
              </a:rPr>
              <a:t>string </a:t>
            </a:r>
            <a:r>
              <a:rPr lang="en-US" dirty="0"/>
              <a:t>message</a:t>
            </a:r>
            <a:r>
              <a:rPr lang="en-US" dirty="0">
                <a:solidFill>
                  <a:srgbClr val="0000FF"/>
                </a:solidFill>
              </a:rPr>
              <a:t> = </a:t>
            </a:r>
            <a:r>
              <a:rPr lang="en-US" dirty="0" err="1">
                <a:solidFill>
                  <a:srgbClr val="2B91AF"/>
                </a:solidFill>
              </a:rPr>
              <a:t>Encoding.ASCII</a:t>
            </a:r>
            <a:r>
              <a:rPr lang="en-US" dirty="0" err="1"/>
              <a:t>.GetString</a:t>
            </a:r>
            <a:r>
              <a:rPr lang="en-US" dirty="0"/>
              <a:t> (</a:t>
            </a:r>
            <a:r>
              <a:rPr lang="en-US" dirty="0" err="1"/>
              <a:t>clientData</a:t>
            </a:r>
            <a:r>
              <a:rPr lang="en-US" dirty="0"/>
              <a:t>);</a:t>
            </a:r>
          </a:p>
          <a:p>
            <a:pPr>
              <a:buNone/>
            </a:pPr>
            <a:endParaRPr lang="en-US" dirty="0">
              <a:solidFill>
                <a:srgbClr val="2B91AF"/>
              </a:solidFill>
            </a:endParaRPr>
          </a:p>
          <a:p>
            <a:pPr>
              <a:buNone/>
            </a:pPr>
            <a:r>
              <a:rPr lang="en-US" dirty="0" err="1"/>
              <a:t>sock.</a:t>
            </a:r>
            <a:r>
              <a:rPr lang="en-US" b="1" dirty="0" err="1"/>
              <a:t>Close</a:t>
            </a:r>
            <a:r>
              <a:rPr lang="en-US" dirty="0"/>
              <a:t>();</a:t>
            </a:r>
          </a:p>
        </p:txBody>
      </p:sp>
      <p:sp>
        <p:nvSpPr>
          <p:cNvPr id="8" name="Rectangle 7"/>
          <p:cNvSpPr/>
          <p:nvPr/>
        </p:nvSpPr>
        <p:spPr>
          <a:xfrm>
            <a:off x="4400388" y="3657600"/>
            <a:ext cx="476412"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5</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 name="Rectangle 8"/>
          <p:cNvSpPr/>
          <p:nvPr/>
        </p:nvSpPr>
        <p:spPr>
          <a:xfrm>
            <a:off x="8667588" y="2735759"/>
            <a:ext cx="476412"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6</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36628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IPAddress</a:t>
            </a:r>
            <a:r>
              <a:rPr lang="en-US" dirty="0"/>
              <a:t> Class</a:t>
            </a:r>
          </a:p>
        </p:txBody>
      </p:sp>
      <p:sp>
        <p:nvSpPr>
          <p:cNvPr id="3" name="Content Placeholder 2"/>
          <p:cNvSpPr>
            <a:spLocks noGrp="1"/>
          </p:cNvSpPr>
          <p:nvPr>
            <p:ph idx="1"/>
          </p:nvPr>
        </p:nvSpPr>
        <p:spPr/>
        <p:txBody>
          <a:bodyPr/>
          <a:lstStyle/>
          <a:p>
            <a:r>
              <a:rPr lang="en-US" dirty="0"/>
              <a:t>An </a:t>
            </a:r>
            <a:r>
              <a:rPr lang="en-US" b="1" dirty="0" err="1"/>
              <a:t>IPAddress</a:t>
            </a:r>
            <a:r>
              <a:rPr lang="en-US" b="1" dirty="0"/>
              <a:t> </a:t>
            </a:r>
            <a:r>
              <a:rPr lang="en-US" dirty="0"/>
              <a:t>object is used to represent a single IP address. </a:t>
            </a:r>
          </a:p>
          <a:p>
            <a:r>
              <a:rPr lang="en-US" dirty="0"/>
              <a:t>This value can then be used in the various socket methods to represent the IP address. </a:t>
            </a:r>
          </a:p>
        </p:txBody>
      </p:sp>
      <p:sp>
        <p:nvSpPr>
          <p:cNvPr id="4" name="TextBox 3"/>
          <p:cNvSpPr txBox="1"/>
          <p:nvPr/>
        </p:nvSpPr>
        <p:spPr>
          <a:xfrm>
            <a:off x="228600" y="4419600"/>
            <a:ext cx="8686800" cy="800219"/>
          </a:xfrm>
          <a:prstGeom prst="rect">
            <a:avLst/>
          </a:prstGeom>
          <a:solidFill>
            <a:schemeClr val="bg1">
              <a:lumMod val="95000"/>
            </a:schemeClr>
          </a:solidFill>
        </p:spPr>
        <p:txBody>
          <a:bodyPr wrap="square" rtlCol="0">
            <a:spAutoFit/>
          </a:bodyPr>
          <a:lstStyle/>
          <a:p>
            <a:r>
              <a:rPr lang="en-US" sz="2800" dirty="0" err="1">
                <a:solidFill>
                  <a:srgbClr val="2B91AF"/>
                </a:solidFill>
              </a:rPr>
              <a:t>IPAddress</a:t>
            </a:r>
            <a:r>
              <a:rPr lang="en-US" sz="2800" dirty="0"/>
              <a:t> </a:t>
            </a:r>
            <a:r>
              <a:rPr lang="en-US" sz="2800" i="1" dirty="0" err="1"/>
              <a:t>newaddress</a:t>
            </a:r>
            <a:r>
              <a:rPr lang="en-US" sz="2800" dirty="0"/>
              <a:t> = </a:t>
            </a:r>
            <a:r>
              <a:rPr lang="en-US" sz="2800" dirty="0" err="1">
                <a:solidFill>
                  <a:srgbClr val="2B91AF"/>
                </a:solidFill>
              </a:rPr>
              <a:t>IPAddress</a:t>
            </a:r>
            <a:r>
              <a:rPr lang="en-US" sz="2800" dirty="0" err="1"/>
              <a:t>.Parse</a:t>
            </a:r>
            <a:r>
              <a:rPr lang="en-US" sz="2800" dirty="0"/>
              <a:t>(</a:t>
            </a:r>
            <a:r>
              <a:rPr lang="en-US" sz="2800" dirty="0">
                <a:solidFill>
                  <a:srgbClr val="A31515"/>
                </a:solidFill>
              </a:rPr>
              <a:t>"192.168.1.1"</a:t>
            </a:r>
            <a:r>
              <a:rPr lang="en-US" sz="2800" dirty="0"/>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IPEndPoint</a:t>
            </a:r>
            <a:r>
              <a:rPr lang="en-US" dirty="0"/>
              <a:t> Class</a:t>
            </a:r>
          </a:p>
        </p:txBody>
      </p:sp>
      <p:sp>
        <p:nvSpPr>
          <p:cNvPr id="3" name="Content Placeholder 2"/>
          <p:cNvSpPr>
            <a:spLocks noGrp="1"/>
          </p:cNvSpPr>
          <p:nvPr>
            <p:ph idx="1"/>
          </p:nvPr>
        </p:nvSpPr>
        <p:spPr/>
        <p:txBody>
          <a:bodyPr>
            <a:normAutofit lnSpcReduction="10000"/>
          </a:bodyPr>
          <a:lstStyle/>
          <a:p>
            <a:r>
              <a:rPr lang="en-US" dirty="0"/>
              <a:t>An </a:t>
            </a:r>
            <a:r>
              <a:rPr lang="en-US" b="1" dirty="0" err="1"/>
              <a:t>IPEndPoint</a:t>
            </a:r>
            <a:r>
              <a:rPr lang="en-US" dirty="0"/>
              <a:t> object represents a specific IP address/port combination. </a:t>
            </a:r>
          </a:p>
          <a:p>
            <a:r>
              <a:rPr lang="en-US" dirty="0"/>
              <a:t>An </a:t>
            </a:r>
            <a:r>
              <a:rPr lang="en-US" b="1" dirty="0" err="1"/>
              <a:t>IPEndPoint</a:t>
            </a:r>
            <a:r>
              <a:rPr lang="en-US" b="1" dirty="0"/>
              <a:t> </a:t>
            </a:r>
            <a:r>
              <a:rPr lang="en-US" dirty="0"/>
              <a:t>object is used when binding sockets to local addresses, or when connecting sockets to remote addresses.</a:t>
            </a:r>
          </a:p>
          <a:p>
            <a:r>
              <a:rPr lang="en-US" dirty="0"/>
              <a:t>Constructor: </a:t>
            </a:r>
            <a:r>
              <a:rPr lang="en-US" dirty="0" err="1"/>
              <a:t>IPEndPoint</a:t>
            </a:r>
            <a:r>
              <a:rPr lang="en-US" dirty="0"/>
              <a:t>(</a:t>
            </a:r>
            <a:r>
              <a:rPr lang="en-US" dirty="0" err="1"/>
              <a:t>IPAddress</a:t>
            </a:r>
            <a:r>
              <a:rPr lang="en-US" dirty="0"/>
              <a:t> </a:t>
            </a:r>
            <a:r>
              <a:rPr lang="en-US" i="1" dirty="0"/>
              <a:t>address</a:t>
            </a:r>
            <a:r>
              <a:rPr lang="en-US" dirty="0"/>
              <a:t>, </a:t>
            </a:r>
            <a:r>
              <a:rPr lang="en-US" dirty="0" err="1"/>
              <a:t>int</a:t>
            </a:r>
            <a:r>
              <a:rPr lang="en-US" dirty="0"/>
              <a:t> </a:t>
            </a:r>
            <a:r>
              <a:rPr lang="en-US" i="1" dirty="0"/>
              <a:t>port</a:t>
            </a:r>
            <a:r>
              <a:rPr lang="en-US" dirty="0"/>
              <a:t>) </a:t>
            </a:r>
          </a:p>
          <a:p>
            <a:pPr lvl="1"/>
            <a:r>
              <a:rPr lang="en-US" dirty="0"/>
              <a:t>Port: is the number that the Transport layer uses to distinguish different applications using TCP/IP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a:t>
            </a:r>
          </a:p>
        </p:txBody>
      </p:sp>
      <p:sp>
        <p:nvSpPr>
          <p:cNvPr id="3" name="Content Placeholder 2"/>
          <p:cNvSpPr>
            <a:spLocks noGrp="1"/>
          </p:cNvSpPr>
          <p:nvPr>
            <p:ph idx="1"/>
          </p:nvPr>
        </p:nvSpPr>
        <p:spPr>
          <a:xfrm>
            <a:off x="304800" y="1600200"/>
            <a:ext cx="8686800" cy="5029200"/>
          </a:xfrm>
        </p:spPr>
        <p:txBody>
          <a:bodyPr>
            <a:normAutofit fontScale="77500" lnSpcReduction="20000"/>
          </a:bodyPr>
          <a:lstStyle/>
          <a:p>
            <a:r>
              <a:rPr lang="en-US" dirty="0"/>
              <a:t>A port number is a 16-bit unsigned integer, thus ranging from 0 to 65535.</a:t>
            </a:r>
          </a:p>
          <a:p>
            <a:endParaRPr lang="en-US" dirty="0"/>
          </a:p>
          <a:p>
            <a:r>
              <a:rPr lang="en-US" dirty="0"/>
              <a:t>The operating system's networking software has the task of transmitting outgoing data from all application ports onto the network, and forwarding arriving network packets to a process by matching the packet's IP address and port number. </a:t>
            </a:r>
          </a:p>
          <a:p>
            <a:endParaRPr lang="en-US" dirty="0"/>
          </a:p>
          <a:p>
            <a:r>
              <a:rPr lang="en-US" dirty="0"/>
              <a:t>Only one process may bind to a specific IP address and port combination using the same transport protocol.</a:t>
            </a:r>
          </a:p>
          <a:p>
            <a:endParaRPr lang="en-US" dirty="0"/>
          </a:p>
          <a:p>
            <a:r>
              <a:rPr lang="en-US" dirty="0"/>
              <a:t> Common application failures, sometimes called </a:t>
            </a:r>
            <a:r>
              <a:rPr lang="en-US" b="1" dirty="0"/>
              <a:t>port conflicts</a:t>
            </a:r>
            <a:r>
              <a:rPr lang="en-US" dirty="0"/>
              <a:t>, occur when multiple programs attempt to bind to the same port numbers on the same IP address using the same protocol.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 Class</a:t>
            </a:r>
          </a:p>
        </p:txBody>
      </p:sp>
      <p:sp>
        <p:nvSpPr>
          <p:cNvPr id="3" name="Content Placeholder 2"/>
          <p:cNvSpPr>
            <a:spLocks noGrp="1"/>
          </p:cNvSpPr>
          <p:nvPr>
            <p:ph idx="1"/>
          </p:nvPr>
        </p:nvSpPr>
        <p:spPr/>
        <p:txBody>
          <a:bodyPr/>
          <a:lstStyle/>
          <a:p>
            <a:r>
              <a:rPr lang="en-US" dirty="0">
                <a:solidFill>
                  <a:schemeClr val="accent1">
                    <a:lumMod val="75000"/>
                  </a:schemeClr>
                </a:solidFill>
              </a:rPr>
              <a:t>Socket</a:t>
            </a:r>
            <a:r>
              <a:rPr lang="en-US" dirty="0"/>
              <a:t>(</a:t>
            </a:r>
            <a:r>
              <a:rPr lang="en-US" dirty="0" err="1">
                <a:solidFill>
                  <a:srgbClr val="FF0000"/>
                </a:solidFill>
              </a:rPr>
              <a:t>AddressFamily</a:t>
            </a:r>
            <a:r>
              <a:rPr lang="en-US" dirty="0"/>
              <a:t> </a:t>
            </a:r>
            <a:r>
              <a:rPr lang="en-US" i="1" dirty="0" err="1"/>
              <a:t>af</a:t>
            </a:r>
            <a:r>
              <a:rPr lang="en-US" dirty="0"/>
              <a:t>, </a:t>
            </a:r>
            <a:r>
              <a:rPr lang="en-US" dirty="0" err="1"/>
              <a:t>SocketType</a:t>
            </a:r>
            <a:r>
              <a:rPr lang="en-US" dirty="0"/>
              <a:t> </a:t>
            </a:r>
            <a:r>
              <a:rPr lang="en-US" i="1" dirty="0" err="1"/>
              <a:t>st</a:t>
            </a:r>
            <a:r>
              <a:rPr lang="en-US" dirty="0"/>
              <a:t>, </a:t>
            </a:r>
            <a:r>
              <a:rPr lang="en-US" dirty="0" err="1"/>
              <a:t>ProtocolType</a:t>
            </a:r>
            <a:r>
              <a:rPr lang="en-US" dirty="0"/>
              <a:t> </a:t>
            </a:r>
            <a:r>
              <a:rPr lang="en-US" i="1" dirty="0"/>
              <a:t>pt</a:t>
            </a:r>
            <a:r>
              <a:rPr lang="en-US" dirty="0"/>
              <a:t>)</a:t>
            </a:r>
          </a:p>
          <a:p>
            <a:pPr lvl="1"/>
            <a:r>
              <a:rPr lang="en-US" b="1" dirty="0" err="1"/>
              <a:t>AddressFamily</a:t>
            </a:r>
            <a:r>
              <a:rPr lang="en-US" dirty="0"/>
              <a:t>: defines the network type</a:t>
            </a:r>
          </a:p>
          <a:p>
            <a:pPr lvl="2"/>
            <a:r>
              <a:rPr lang="en-US" dirty="0"/>
              <a:t>specifies the addressing schemes supported by the server.</a:t>
            </a:r>
          </a:p>
          <a:p>
            <a:pPr lvl="2"/>
            <a:r>
              <a:rPr lang="en-US" dirty="0" err="1">
                <a:solidFill>
                  <a:srgbClr val="2B91AF"/>
                </a:solidFill>
              </a:rPr>
              <a:t>AddressFamily.</a:t>
            </a:r>
            <a:r>
              <a:rPr lang="en-US" dirty="0" err="1"/>
              <a:t>InterNetwork</a:t>
            </a:r>
            <a:r>
              <a:rPr lang="en-US" dirty="0"/>
              <a:t>  is used for the </a:t>
            </a:r>
            <a:r>
              <a:rPr lang="en-US" b="1" dirty="0"/>
              <a:t>Internet Protocol version 4</a:t>
            </a:r>
            <a:r>
              <a:rPr lang="en-US" dirty="0"/>
              <a:t> (</a:t>
            </a:r>
            <a:r>
              <a:rPr lang="en-US" b="1" dirty="0"/>
              <a:t>IPv4</a:t>
            </a:r>
            <a:r>
              <a:rPr lang="en-US" dirty="0"/>
              <a:t>)</a:t>
            </a:r>
          </a:p>
          <a:p>
            <a:pPr lvl="2"/>
            <a:r>
              <a:rPr lang="en-US" dirty="0">
                <a:solidFill>
                  <a:srgbClr val="2B91AF"/>
                </a:solidFill>
              </a:rPr>
              <a:t>AddressFamily.</a:t>
            </a:r>
            <a:r>
              <a:rPr lang="en-US" dirty="0"/>
              <a:t>InterNetworkv6 is used for the </a:t>
            </a:r>
            <a:r>
              <a:rPr lang="en-US" b="1" dirty="0"/>
              <a:t>Internet Protocol version 6</a:t>
            </a:r>
            <a:r>
              <a:rPr lang="en-US" dirty="0"/>
              <a:t> (</a:t>
            </a:r>
            <a:r>
              <a:rPr lang="en-US" b="1" dirty="0"/>
              <a:t>IPv6</a:t>
            </a:r>
            <a:r>
              <a:rPr lang="en-US" dirty="0"/>
              <a:t>)</a:t>
            </a:r>
          </a:p>
          <a:p>
            <a:pPr lvl="2"/>
            <a:endParaRPr lang="en-US" dirty="0"/>
          </a:p>
          <a:p>
            <a:pPr lvl="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 Class</a:t>
            </a:r>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dirty="0">
                <a:solidFill>
                  <a:schemeClr val="accent1">
                    <a:lumMod val="75000"/>
                  </a:schemeClr>
                </a:solidFill>
              </a:rPr>
              <a:t>Socket</a:t>
            </a:r>
            <a:r>
              <a:rPr lang="en-US" dirty="0"/>
              <a:t>(</a:t>
            </a:r>
            <a:r>
              <a:rPr lang="en-US" dirty="0" err="1"/>
              <a:t>AddressFamily</a:t>
            </a:r>
            <a:r>
              <a:rPr lang="en-US" dirty="0"/>
              <a:t> </a:t>
            </a:r>
            <a:r>
              <a:rPr lang="en-US" i="1" dirty="0" err="1"/>
              <a:t>af</a:t>
            </a:r>
            <a:r>
              <a:rPr lang="en-US" dirty="0"/>
              <a:t>, </a:t>
            </a:r>
            <a:r>
              <a:rPr lang="en-US" dirty="0" err="1">
                <a:solidFill>
                  <a:srgbClr val="FF0000"/>
                </a:solidFill>
              </a:rPr>
              <a:t>SocketType</a:t>
            </a:r>
            <a:r>
              <a:rPr lang="en-US" dirty="0"/>
              <a:t> </a:t>
            </a:r>
            <a:r>
              <a:rPr lang="en-US" i="1" dirty="0" err="1"/>
              <a:t>st</a:t>
            </a:r>
            <a:r>
              <a:rPr lang="en-US" dirty="0"/>
              <a:t>, </a:t>
            </a:r>
            <a:r>
              <a:rPr lang="en-US" dirty="0" err="1"/>
              <a:t>ProtocolType</a:t>
            </a:r>
            <a:r>
              <a:rPr lang="en-US" dirty="0"/>
              <a:t> </a:t>
            </a:r>
            <a:r>
              <a:rPr lang="en-US" i="1" dirty="0"/>
              <a:t>pt</a:t>
            </a:r>
            <a:r>
              <a:rPr lang="en-US" dirty="0"/>
              <a:t>)</a:t>
            </a:r>
          </a:p>
          <a:p>
            <a:pPr lvl="1"/>
            <a:r>
              <a:rPr lang="en-US" b="1" dirty="0" err="1"/>
              <a:t>SocketType</a:t>
            </a:r>
            <a:r>
              <a:rPr lang="en-US" dirty="0"/>
              <a:t>: specifies the type of the connection (connection oriented or connectionless)</a:t>
            </a:r>
          </a:p>
          <a:p>
            <a:pPr lvl="2"/>
            <a:r>
              <a:rPr lang="en-US" dirty="0" err="1">
                <a:solidFill>
                  <a:srgbClr val="2B91AF"/>
                </a:solidFill>
              </a:rPr>
              <a:t>SocketType.</a:t>
            </a:r>
            <a:r>
              <a:rPr lang="en-US" dirty="0" err="1"/>
              <a:t>Stream</a:t>
            </a:r>
            <a:r>
              <a:rPr lang="en-US" dirty="0"/>
              <a:t> (connection oriented -TCP)</a:t>
            </a:r>
            <a:r>
              <a:rPr lang="en-US" dirty="0">
                <a:solidFill>
                  <a:srgbClr val="2B91AF"/>
                </a:solidFill>
              </a:rPr>
              <a:t>: </a:t>
            </a:r>
            <a:r>
              <a:rPr lang="en-US" dirty="0"/>
              <a:t>Supports reliable, two-way, connection-based byte streams without the duplication of data and without preservation of boundaries. </a:t>
            </a:r>
          </a:p>
          <a:p>
            <a:pPr lvl="2"/>
            <a:r>
              <a:rPr lang="en-US" dirty="0" err="1">
                <a:solidFill>
                  <a:srgbClr val="2B91AF"/>
                </a:solidFill>
              </a:rPr>
              <a:t>SocketType.</a:t>
            </a:r>
            <a:r>
              <a:rPr lang="en-US" dirty="0" err="1"/>
              <a:t>Dgram</a:t>
            </a:r>
            <a:r>
              <a:rPr lang="en-US" dirty="0"/>
              <a:t>(Connectionless –UDP):  Supports </a:t>
            </a:r>
            <a:r>
              <a:rPr lang="en-US" dirty="0" err="1"/>
              <a:t>datagrams</a:t>
            </a:r>
            <a:r>
              <a:rPr lang="en-US" dirty="0"/>
              <a:t>, which are connectionless, unreliable messages of a fixed (typically small) maximum length. Messages might be lost or duplicated and might arrive out of order.</a:t>
            </a:r>
          </a:p>
          <a:p>
            <a:pPr lvl="1"/>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 Class</a:t>
            </a:r>
          </a:p>
        </p:txBody>
      </p:sp>
      <p:sp>
        <p:nvSpPr>
          <p:cNvPr id="3" name="Content Placeholder 2"/>
          <p:cNvSpPr>
            <a:spLocks noGrp="1"/>
          </p:cNvSpPr>
          <p:nvPr>
            <p:ph idx="1"/>
          </p:nvPr>
        </p:nvSpPr>
        <p:spPr>
          <a:xfrm>
            <a:off x="457200" y="1600200"/>
            <a:ext cx="8229600" cy="5105400"/>
          </a:xfrm>
        </p:spPr>
        <p:txBody>
          <a:bodyPr>
            <a:normAutofit/>
          </a:bodyPr>
          <a:lstStyle/>
          <a:p>
            <a:r>
              <a:rPr lang="en-US" dirty="0">
                <a:solidFill>
                  <a:schemeClr val="accent1">
                    <a:lumMod val="75000"/>
                  </a:schemeClr>
                </a:solidFill>
              </a:rPr>
              <a:t>Socket</a:t>
            </a:r>
            <a:r>
              <a:rPr lang="en-US" dirty="0"/>
              <a:t>(</a:t>
            </a:r>
            <a:r>
              <a:rPr lang="en-US" dirty="0" err="1"/>
              <a:t>AddressFamily</a:t>
            </a:r>
            <a:r>
              <a:rPr lang="en-US" dirty="0"/>
              <a:t> </a:t>
            </a:r>
            <a:r>
              <a:rPr lang="en-US" i="1" dirty="0" err="1"/>
              <a:t>af</a:t>
            </a:r>
            <a:r>
              <a:rPr lang="en-US" dirty="0"/>
              <a:t>, </a:t>
            </a:r>
            <a:r>
              <a:rPr lang="en-US" dirty="0" err="1"/>
              <a:t>SocketType</a:t>
            </a:r>
            <a:r>
              <a:rPr lang="en-US" dirty="0"/>
              <a:t> </a:t>
            </a:r>
            <a:r>
              <a:rPr lang="en-US" i="1" dirty="0" err="1"/>
              <a:t>st</a:t>
            </a:r>
            <a:r>
              <a:rPr lang="en-US" dirty="0"/>
              <a:t>, </a:t>
            </a:r>
            <a:r>
              <a:rPr lang="en-US" dirty="0" err="1">
                <a:solidFill>
                  <a:srgbClr val="FF0000"/>
                </a:solidFill>
              </a:rPr>
              <a:t>ProtocolType</a:t>
            </a:r>
            <a:r>
              <a:rPr lang="en-US" dirty="0"/>
              <a:t> </a:t>
            </a:r>
            <a:r>
              <a:rPr lang="en-US" i="1" dirty="0"/>
              <a:t>pt</a:t>
            </a:r>
            <a:r>
              <a:rPr lang="en-US" dirty="0"/>
              <a:t>)</a:t>
            </a:r>
          </a:p>
          <a:p>
            <a:pPr lvl="1"/>
            <a:r>
              <a:rPr lang="en-US" b="1" dirty="0" err="1"/>
              <a:t>ProtocolType</a:t>
            </a:r>
            <a:r>
              <a:rPr lang="en-US" dirty="0"/>
              <a:t>:</a:t>
            </a:r>
            <a:r>
              <a:rPr lang="ar-EG" dirty="0"/>
              <a:t> </a:t>
            </a:r>
            <a:r>
              <a:rPr lang="en-US" dirty="0"/>
              <a:t>define a specific network protocol.</a:t>
            </a:r>
          </a:p>
          <a:p>
            <a:pPr lvl="1"/>
            <a:r>
              <a:rPr lang="en-US" dirty="0"/>
              <a:t>the </a:t>
            </a:r>
            <a:r>
              <a:rPr lang="en-US" i="1" dirty="0" err="1"/>
              <a:t>SocketType</a:t>
            </a:r>
            <a:r>
              <a:rPr lang="en-US" dirty="0"/>
              <a:t> parameter must match a particular </a:t>
            </a:r>
            <a:r>
              <a:rPr lang="en-US" i="1" dirty="0" err="1"/>
              <a:t>ProtocolType</a:t>
            </a:r>
            <a:r>
              <a:rPr lang="en-US" dirty="0"/>
              <a:t> parameter. You are not allowed to mix and match </a:t>
            </a:r>
            <a:r>
              <a:rPr lang="en-US" i="1" dirty="0" err="1"/>
              <a:t>SocketTypes</a:t>
            </a:r>
            <a:r>
              <a:rPr lang="en-US" dirty="0"/>
              <a:t> and </a:t>
            </a:r>
            <a:r>
              <a:rPr lang="en-US" i="1" dirty="0" err="1"/>
              <a:t>ProtocolTypes</a:t>
            </a:r>
            <a:endParaRPr lang="en-US" dirty="0"/>
          </a:p>
          <a:p>
            <a:pPr lvl="2"/>
            <a:r>
              <a:rPr lang="en-US" dirty="0" err="1"/>
              <a:t>Udp</a:t>
            </a:r>
            <a:r>
              <a:rPr lang="en-US" dirty="0"/>
              <a:t> (</a:t>
            </a:r>
            <a:r>
              <a:rPr lang="en-US" dirty="0" err="1"/>
              <a:t>Dgram</a:t>
            </a:r>
            <a:r>
              <a:rPr lang="en-US" dirty="0"/>
              <a:t>)</a:t>
            </a:r>
          </a:p>
          <a:p>
            <a:pPr lvl="2"/>
            <a:r>
              <a:rPr lang="en-US" dirty="0" err="1"/>
              <a:t>Tcp</a:t>
            </a:r>
            <a:r>
              <a:rPr lang="en-US" dirty="0"/>
              <a:t> (Stream)</a:t>
            </a:r>
          </a:p>
          <a:p>
            <a:pPr lvl="2"/>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503238"/>
            <a:ext cx="7086600" cy="944562"/>
          </a:xfrm>
        </p:spPr>
        <p:txBody>
          <a:bodyPr>
            <a:normAutofit fontScale="90000"/>
          </a:bodyPr>
          <a:lstStyle/>
          <a:p>
            <a:r>
              <a:rPr lang="en-US" dirty="0"/>
              <a:t>Using Connection Oriented Socket</a:t>
            </a:r>
          </a:p>
        </p:txBody>
      </p:sp>
      <p:sp>
        <p:nvSpPr>
          <p:cNvPr id="8" name="Content Placeholder 7"/>
          <p:cNvSpPr>
            <a:spLocks noGrp="1"/>
          </p:cNvSpPr>
          <p:nvPr>
            <p:ph idx="1"/>
          </p:nvPr>
        </p:nvSpPr>
        <p:spPr/>
        <p:txBody>
          <a:bodyPr>
            <a:normAutofit lnSpcReduction="10000"/>
          </a:bodyPr>
          <a:lstStyle/>
          <a:p>
            <a:r>
              <a:rPr lang="en-US" dirty="0"/>
              <a:t>After the client connection has been accepted, the client and server can begin transferring data.</a:t>
            </a:r>
          </a:p>
          <a:p>
            <a:r>
              <a:rPr lang="en-US" dirty="0"/>
              <a:t>The Receive() and Send() methods are used to perform this function. </a:t>
            </a:r>
          </a:p>
          <a:p>
            <a:r>
              <a:rPr lang="en-US" dirty="0"/>
              <a:t>The simple form of the Send() and Receive() methods sends a single </a:t>
            </a:r>
            <a:r>
              <a:rPr lang="en-US" b="1" dirty="0"/>
              <a:t>byte array </a:t>
            </a:r>
            <a:r>
              <a:rPr lang="en-US" dirty="0"/>
              <a:t>of data, or receives data and places it into the specified byte array.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idx="1"/>
          </p:nvPr>
        </p:nvSpPr>
        <p:spPr/>
        <p:txBody>
          <a:bodyPr>
            <a:normAutofit/>
          </a:bodyPr>
          <a:lstStyle/>
          <a:p>
            <a:r>
              <a:rPr lang="en-US" dirty="0"/>
              <a:t>What is Socket Programming.</a:t>
            </a:r>
          </a:p>
          <a:p>
            <a:r>
              <a:rPr lang="en-US" dirty="0"/>
              <a:t>Client-Server Model.</a:t>
            </a:r>
          </a:p>
          <a:p>
            <a:r>
              <a:rPr lang="en-US" dirty="0"/>
              <a:t>Socket Types.</a:t>
            </a:r>
          </a:p>
          <a:p>
            <a:pPr lvl="1"/>
            <a:r>
              <a:rPr lang="en-US" dirty="0"/>
              <a:t>Connection-Oriented: TCP.</a:t>
            </a:r>
          </a:p>
          <a:p>
            <a:pPr lvl="1"/>
            <a:r>
              <a:rPr lang="en-US" dirty="0"/>
              <a:t>Connectionless: UDP.</a:t>
            </a:r>
          </a:p>
          <a:p>
            <a:r>
              <a:rPr lang="en-US" dirty="0"/>
              <a:t>Example: Server says “Hello” to </a:t>
            </a:r>
            <a:r>
              <a:rPr lang="en-US"/>
              <a:t>Client. </a:t>
            </a:r>
            <a:endParaRPr lang="en-US" dirty="0"/>
          </a:p>
          <a:p>
            <a:endParaRPr lang="en-US" dirty="0"/>
          </a:p>
          <a:p>
            <a:endParaRPr lang="en-US" dirty="0"/>
          </a:p>
        </p:txBody>
      </p:sp>
    </p:spTree>
    <p:extLst>
      <p:ext uri="{BB962C8B-B14F-4D97-AF65-F5344CB8AC3E}">
        <p14:creationId xmlns:p14="http://schemas.microsoft.com/office/powerpoint/2010/main" val="4194965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the Socket Connection</a:t>
            </a:r>
          </a:p>
        </p:txBody>
      </p:sp>
      <p:sp>
        <p:nvSpPr>
          <p:cNvPr id="3" name="Content Placeholder 2"/>
          <p:cNvSpPr>
            <a:spLocks noGrp="1"/>
          </p:cNvSpPr>
          <p:nvPr>
            <p:ph idx="1"/>
          </p:nvPr>
        </p:nvSpPr>
        <p:spPr/>
        <p:txBody>
          <a:bodyPr/>
          <a:lstStyle/>
          <a:p>
            <a:r>
              <a:rPr lang="en-US" dirty="0"/>
              <a:t>When communication is done, the Socket instance must be closed.</a:t>
            </a:r>
          </a:p>
          <a:p>
            <a:r>
              <a:rPr lang="en-US" dirty="0"/>
              <a:t>the Socket class uses both a </a:t>
            </a:r>
            <a:r>
              <a:rPr lang="en-US" b="1" dirty="0"/>
              <a:t>shutdown</a:t>
            </a:r>
            <a:r>
              <a:rPr lang="en-US" dirty="0"/>
              <a:t>() method to gracefully stop a session, and a </a:t>
            </a:r>
            <a:r>
              <a:rPr lang="en-US" b="1" dirty="0"/>
              <a:t>close</a:t>
            </a:r>
            <a:r>
              <a:rPr lang="en-US" dirty="0"/>
              <a:t>() method to actually close the session. </a:t>
            </a:r>
          </a:p>
          <a:p>
            <a:r>
              <a:rPr lang="en-US" dirty="0"/>
              <a:t>The </a:t>
            </a:r>
            <a:r>
              <a:rPr lang="en-US" b="1" dirty="0"/>
              <a:t>shutdown</a:t>
            </a:r>
            <a:r>
              <a:rPr lang="en-US" dirty="0"/>
              <a:t>() method uses one parameter to determine how the socket will shutdown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 Shut Down</a:t>
            </a:r>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err="1"/>
              <a:t>Socket.Shutdown</a:t>
            </a:r>
            <a:r>
              <a:rPr lang="en-US" dirty="0"/>
              <a:t>(</a:t>
            </a:r>
            <a:r>
              <a:rPr lang="en-US" dirty="0" err="1">
                <a:solidFill>
                  <a:srgbClr val="2B91AF"/>
                </a:solidFill>
              </a:rPr>
              <a:t>SocketShutdown</a:t>
            </a:r>
            <a:r>
              <a:rPr lang="en-US" dirty="0"/>
              <a:t>)</a:t>
            </a:r>
          </a:p>
          <a:p>
            <a:pPr lvl="1"/>
            <a:r>
              <a:rPr lang="en-US" dirty="0" err="1">
                <a:solidFill>
                  <a:srgbClr val="2B91AF"/>
                </a:solidFill>
              </a:rPr>
              <a:t>SocketShutdown.Both</a:t>
            </a:r>
            <a:r>
              <a:rPr lang="en-US" dirty="0">
                <a:solidFill>
                  <a:srgbClr val="2B91AF"/>
                </a:solidFill>
              </a:rPr>
              <a:t> </a:t>
            </a:r>
          </a:p>
          <a:p>
            <a:pPr lvl="2"/>
            <a:r>
              <a:rPr lang="en-US" dirty="0"/>
              <a:t>Prevents both sending and receiving data on the socket</a:t>
            </a:r>
          </a:p>
          <a:p>
            <a:pPr lvl="1"/>
            <a:r>
              <a:rPr lang="en-US" dirty="0" err="1">
                <a:solidFill>
                  <a:srgbClr val="2B91AF"/>
                </a:solidFill>
              </a:rPr>
              <a:t>SocketShutdown.Receive</a:t>
            </a:r>
            <a:r>
              <a:rPr lang="en-US" dirty="0"/>
              <a:t> </a:t>
            </a:r>
          </a:p>
          <a:p>
            <a:pPr lvl="2"/>
            <a:r>
              <a:rPr lang="en-US" dirty="0"/>
              <a:t>Prevents receiving data on the socket. An RST will be sent if additional data is received.</a:t>
            </a:r>
          </a:p>
          <a:p>
            <a:pPr lvl="2"/>
            <a:r>
              <a:rPr lang="en-US" dirty="0"/>
              <a:t>RST is a TCP packet sent to indicate connection reset </a:t>
            </a:r>
          </a:p>
          <a:p>
            <a:pPr lvl="1"/>
            <a:r>
              <a:rPr lang="en-US" dirty="0" err="1">
                <a:solidFill>
                  <a:srgbClr val="2B91AF"/>
                </a:solidFill>
              </a:rPr>
              <a:t>SocketShutdown.Send</a:t>
            </a:r>
            <a:r>
              <a:rPr lang="en-US" dirty="0">
                <a:solidFill>
                  <a:srgbClr val="2B91AF"/>
                </a:solidFill>
              </a:rPr>
              <a:t> </a:t>
            </a:r>
          </a:p>
          <a:p>
            <a:pPr lvl="2"/>
            <a:r>
              <a:rPr lang="en-US" dirty="0"/>
              <a:t>Prevents sending data on the socket. A FIN will be sent after all remaining buffer data is sent.</a:t>
            </a:r>
          </a:p>
          <a:p>
            <a:pPr lvl="2"/>
            <a:r>
              <a:rPr lang="en-US" dirty="0"/>
              <a:t>FIN is a TCP packet sent to indicate No more data from sender</a:t>
            </a:r>
          </a:p>
          <a:p>
            <a:pPr lvl="1"/>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a Socket Connection</a:t>
            </a:r>
          </a:p>
        </p:txBody>
      </p:sp>
      <p:sp>
        <p:nvSpPr>
          <p:cNvPr id="3" name="Content Placeholder 2"/>
          <p:cNvSpPr>
            <a:spLocks noGrp="1"/>
          </p:cNvSpPr>
          <p:nvPr>
            <p:ph idx="1"/>
          </p:nvPr>
        </p:nvSpPr>
        <p:spPr/>
        <p:txBody>
          <a:bodyPr/>
          <a:lstStyle/>
          <a:p>
            <a:r>
              <a:rPr lang="en-US" dirty="0"/>
              <a:t>Here is the typical way to gracefully close a connection:</a:t>
            </a:r>
          </a:p>
          <a:p>
            <a:endParaRPr lang="en-US" dirty="0"/>
          </a:p>
          <a:p>
            <a:endParaRPr lang="en-US" dirty="0"/>
          </a:p>
          <a:p>
            <a:endParaRPr lang="en-US" dirty="0"/>
          </a:p>
          <a:p>
            <a:r>
              <a:rPr lang="en-US" dirty="0"/>
              <a:t>This allows the Socket object to gracefully wait until all data has been sent from its internal buffers. </a:t>
            </a:r>
          </a:p>
          <a:p>
            <a:endParaRPr lang="en-US" dirty="0"/>
          </a:p>
        </p:txBody>
      </p:sp>
      <p:sp>
        <p:nvSpPr>
          <p:cNvPr id="4" name="TextBox 3"/>
          <p:cNvSpPr txBox="1"/>
          <p:nvPr/>
        </p:nvSpPr>
        <p:spPr>
          <a:xfrm>
            <a:off x="1066800" y="2883694"/>
            <a:ext cx="6781800" cy="1231106"/>
          </a:xfrm>
          <a:prstGeom prst="rect">
            <a:avLst/>
          </a:prstGeom>
          <a:solidFill>
            <a:schemeClr val="bg1">
              <a:lumMod val="95000"/>
            </a:schemeClr>
          </a:solidFill>
        </p:spPr>
        <p:txBody>
          <a:bodyPr wrap="square" rtlCol="0">
            <a:spAutoFit/>
          </a:bodyPr>
          <a:lstStyle/>
          <a:p>
            <a:pPr>
              <a:buNone/>
            </a:pPr>
            <a:r>
              <a:rPr lang="en-US" sz="2800" dirty="0" err="1"/>
              <a:t>sock.Shutdown</a:t>
            </a:r>
            <a:r>
              <a:rPr lang="en-US" sz="2800" dirty="0"/>
              <a:t>(</a:t>
            </a:r>
            <a:r>
              <a:rPr lang="en-US" sz="2800" dirty="0" err="1">
                <a:solidFill>
                  <a:srgbClr val="2B91AF"/>
                </a:solidFill>
              </a:rPr>
              <a:t>SocketShutdown.Both</a:t>
            </a:r>
            <a:r>
              <a:rPr lang="en-US" sz="2800" dirty="0"/>
              <a:t>);</a:t>
            </a:r>
          </a:p>
          <a:p>
            <a:pPr>
              <a:buNone/>
            </a:pPr>
            <a:r>
              <a:rPr lang="en-US" sz="2800" dirty="0" err="1"/>
              <a:t>sock.Close</a:t>
            </a:r>
            <a:r>
              <a:rPr lang="en-US" sz="2800" dirty="0"/>
              <a:t>();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810000"/>
            <a:ext cx="7772400" cy="1362075"/>
          </a:xfrm>
        </p:spPr>
        <p:txBody>
          <a:bodyPr/>
          <a:lstStyle/>
          <a:p>
            <a:r>
              <a:rPr lang="en-US" dirty="0"/>
              <a:t>Hands on – chat Program using </a:t>
            </a:r>
            <a:r>
              <a:rPr lang="en-US" dirty="0" err="1"/>
              <a:t>tcp</a:t>
            </a:r>
            <a:endParaRPr lang="en-US" dirty="0"/>
          </a:p>
        </p:txBody>
      </p:sp>
    </p:spTree>
    <p:extLst>
      <p:ext uri="{BB962C8B-B14F-4D97-AF65-F5344CB8AC3E}">
        <p14:creationId xmlns:p14="http://schemas.microsoft.com/office/powerpoint/2010/main" val="3478720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Let’s Chat</a:t>
            </a:r>
          </a:p>
        </p:txBody>
      </p:sp>
      <p:sp>
        <p:nvSpPr>
          <p:cNvPr id="5" name="Content Placeholder 4"/>
          <p:cNvSpPr>
            <a:spLocks noGrp="1"/>
          </p:cNvSpPr>
          <p:nvPr>
            <p:ph idx="1"/>
          </p:nvPr>
        </p:nvSpPr>
        <p:spPr/>
        <p:txBody>
          <a:bodyPr/>
          <a:lstStyle/>
          <a:p>
            <a:r>
              <a:rPr lang="en-US" dirty="0"/>
              <a:t>The server should initiate the chat by sending a message to the client and then waits for the client to reply.</a:t>
            </a:r>
          </a:p>
          <a:p>
            <a:r>
              <a:rPr lang="en-US" dirty="0"/>
              <a:t>The client initially waits for the server’s message and after receiving the message, the client should reply to the server with a message.</a:t>
            </a:r>
          </a:p>
        </p:txBody>
      </p:sp>
    </p:spTree>
    <p:extLst>
      <p:ext uri="{BB962C8B-B14F-4D97-AF65-F5344CB8AC3E}">
        <p14:creationId xmlns:p14="http://schemas.microsoft.com/office/powerpoint/2010/main" val="3110359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Server</a:t>
            </a:r>
          </a:p>
        </p:txBody>
      </p:sp>
      <p:sp>
        <p:nvSpPr>
          <p:cNvPr id="4" name="TextBox 3"/>
          <p:cNvSpPr txBox="1"/>
          <p:nvPr/>
        </p:nvSpPr>
        <p:spPr>
          <a:xfrm>
            <a:off x="762000" y="1772483"/>
            <a:ext cx="8001000" cy="3877985"/>
          </a:xfrm>
          <a:prstGeom prst="rect">
            <a:avLst/>
          </a:prstGeom>
          <a:solidFill>
            <a:schemeClr val="bg1">
              <a:lumMod val="95000"/>
            </a:schemeClr>
          </a:solidFill>
        </p:spPr>
        <p:txBody>
          <a:bodyPr wrap="square" rtlCol="0">
            <a:spAutoFit/>
          </a:bodyPr>
          <a:lstStyle/>
          <a:p>
            <a:pPr>
              <a:buNone/>
            </a:pPr>
            <a:r>
              <a:rPr lang="en-US" sz="2400" dirty="0" err="1">
                <a:solidFill>
                  <a:srgbClr val="2B91AF"/>
                </a:solidFill>
              </a:rPr>
              <a:t>IPEndPoint</a:t>
            </a:r>
            <a:r>
              <a:rPr lang="en-US" sz="2400" dirty="0">
                <a:solidFill>
                  <a:srgbClr val="2B91AF"/>
                </a:solidFill>
              </a:rPr>
              <a:t> </a:t>
            </a:r>
            <a:r>
              <a:rPr lang="en-US" sz="2400" dirty="0" err="1"/>
              <a:t>ipEnd</a:t>
            </a:r>
            <a:r>
              <a:rPr lang="en-US" sz="2400" dirty="0">
                <a:solidFill>
                  <a:srgbClr val="2B91AF"/>
                </a:solidFill>
              </a:rPr>
              <a:t> = </a:t>
            </a:r>
            <a:r>
              <a:rPr lang="en-US" sz="2400" dirty="0">
                <a:solidFill>
                  <a:srgbClr val="0000FF"/>
                </a:solidFill>
              </a:rPr>
              <a:t>new </a:t>
            </a:r>
            <a:r>
              <a:rPr lang="en-US" sz="2400" dirty="0" err="1">
                <a:solidFill>
                  <a:srgbClr val="2B91AF"/>
                </a:solidFill>
              </a:rPr>
              <a:t>IPEndPoint</a:t>
            </a:r>
            <a:r>
              <a:rPr lang="en-US" sz="2400" dirty="0">
                <a:solidFill>
                  <a:srgbClr val="2B91AF"/>
                </a:solidFill>
              </a:rPr>
              <a:t> </a:t>
            </a:r>
            <a:r>
              <a:rPr lang="en-US" sz="2400" dirty="0"/>
              <a:t>(</a:t>
            </a:r>
            <a:r>
              <a:rPr lang="en-US" sz="2400" dirty="0" err="1">
                <a:solidFill>
                  <a:srgbClr val="2B91AF"/>
                </a:solidFill>
              </a:rPr>
              <a:t>IPAddress.</a:t>
            </a:r>
            <a:r>
              <a:rPr lang="en-US" sz="2400" dirty="0" err="1"/>
              <a:t>Any</a:t>
            </a:r>
            <a:r>
              <a:rPr lang="en-US" sz="2400" dirty="0"/>
              <a:t>, 8000);</a:t>
            </a:r>
          </a:p>
          <a:p>
            <a:pPr>
              <a:buNone/>
            </a:pPr>
            <a:r>
              <a:rPr lang="en-US" sz="2000" dirty="0">
                <a:solidFill>
                  <a:srgbClr val="008000"/>
                </a:solidFill>
              </a:rPr>
              <a:t>//8000 is any unused port</a:t>
            </a:r>
          </a:p>
          <a:p>
            <a:pPr>
              <a:buNone/>
            </a:pPr>
            <a:r>
              <a:rPr lang="en-US" sz="2000" dirty="0">
                <a:solidFill>
                  <a:srgbClr val="008000"/>
                </a:solidFill>
              </a:rPr>
              <a:t>//127.0.0.1 refers to the local computer (</a:t>
            </a:r>
            <a:r>
              <a:rPr lang="en-US" sz="2000" dirty="0" err="1">
                <a:solidFill>
                  <a:srgbClr val="008000"/>
                </a:solidFill>
              </a:rPr>
              <a:t>localhost</a:t>
            </a:r>
            <a:r>
              <a:rPr lang="en-US" sz="2000" dirty="0">
                <a:solidFill>
                  <a:srgbClr val="008000"/>
                </a:solidFill>
              </a:rPr>
              <a:t>)</a:t>
            </a:r>
          </a:p>
          <a:p>
            <a:pPr>
              <a:buNone/>
            </a:pPr>
            <a:endParaRPr lang="en-US" sz="2000" dirty="0">
              <a:solidFill>
                <a:srgbClr val="008000"/>
              </a:solidFill>
            </a:endParaRPr>
          </a:p>
          <a:p>
            <a:pPr>
              <a:buNone/>
            </a:pPr>
            <a:r>
              <a:rPr lang="en-US" sz="2400" dirty="0">
                <a:solidFill>
                  <a:srgbClr val="2B91AF"/>
                </a:solidFill>
              </a:rPr>
              <a:t>Socket </a:t>
            </a:r>
            <a:r>
              <a:rPr lang="en-US" sz="2400" dirty="0"/>
              <a:t>sock</a:t>
            </a:r>
            <a:r>
              <a:rPr lang="en-US" sz="2400" dirty="0">
                <a:solidFill>
                  <a:srgbClr val="2B91AF"/>
                </a:solidFill>
              </a:rPr>
              <a:t> = </a:t>
            </a:r>
            <a:r>
              <a:rPr lang="en-US" sz="2400" dirty="0">
                <a:solidFill>
                  <a:srgbClr val="0000FF"/>
                </a:solidFill>
              </a:rPr>
              <a:t>new </a:t>
            </a:r>
            <a:r>
              <a:rPr lang="en-US" sz="2400" dirty="0">
                <a:solidFill>
                  <a:srgbClr val="2B91AF"/>
                </a:solidFill>
              </a:rPr>
              <a:t>Socket</a:t>
            </a:r>
            <a:r>
              <a:rPr lang="en-US" sz="2400" dirty="0"/>
              <a:t>(</a:t>
            </a:r>
            <a:r>
              <a:rPr lang="en-US" sz="2400" dirty="0" err="1">
                <a:solidFill>
                  <a:srgbClr val="2B91AF"/>
                </a:solidFill>
              </a:rPr>
              <a:t>AddressFamily.InterNetwork</a:t>
            </a:r>
            <a:r>
              <a:rPr lang="en-US" sz="2400" dirty="0"/>
              <a:t>,</a:t>
            </a:r>
            <a:r>
              <a:rPr lang="en-US" sz="2400" dirty="0">
                <a:solidFill>
                  <a:srgbClr val="2B91AF"/>
                </a:solidFill>
              </a:rPr>
              <a:t> </a:t>
            </a:r>
            <a:r>
              <a:rPr lang="en-US" sz="2400" dirty="0" err="1">
                <a:solidFill>
                  <a:srgbClr val="2B91AF"/>
                </a:solidFill>
              </a:rPr>
              <a:t>SocketType.Stream</a:t>
            </a:r>
            <a:r>
              <a:rPr lang="en-US" sz="2400" dirty="0"/>
              <a:t>,</a:t>
            </a:r>
            <a:r>
              <a:rPr lang="en-US" sz="2400" dirty="0">
                <a:solidFill>
                  <a:srgbClr val="2B91AF"/>
                </a:solidFill>
              </a:rPr>
              <a:t> ProtocolType.TCP</a:t>
            </a:r>
            <a:r>
              <a:rPr lang="en-US" sz="2400" dirty="0"/>
              <a:t>);</a:t>
            </a:r>
          </a:p>
          <a:p>
            <a:pPr>
              <a:buNone/>
            </a:pPr>
            <a:endParaRPr lang="en-US" sz="2400" dirty="0"/>
          </a:p>
          <a:p>
            <a:pPr>
              <a:buNone/>
            </a:pPr>
            <a:r>
              <a:rPr lang="en-US" sz="2400" dirty="0" err="1"/>
              <a:t>sock.Bind</a:t>
            </a:r>
            <a:r>
              <a:rPr lang="en-US" sz="2400" dirty="0"/>
              <a:t>(</a:t>
            </a:r>
            <a:r>
              <a:rPr lang="en-US" sz="2400" dirty="0" err="1"/>
              <a:t>ipEnd</a:t>
            </a:r>
            <a:r>
              <a:rPr lang="en-US" sz="2400" dirty="0"/>
              <a:t>);</a:t>
            </a:r>
          </a:p>
          <a:p>
            <a:pPr>
              <a:buNone/>
            </a:pPr>
            <a:endParaRPr lang="en-US" sz="2400" dirty="0"/>
          </a:p>
          <a:p>
            <a:pPr>
              <a:buNone/>
            </a:pPr>
            <a:r>
              <a:rPr lang="en-US" sz="2400" dirty="0" err="1"/>
              <a:t>sock.Listen</a:t>
            </a:r>
            <a:r>
              <a:rPr lang="en-US" sz="2400" dirty="0"/>
              <a:t>(100);</a:t>
            </a:r>
          </a:p>
          <a:p>
            <a:endParaRPr lang="en-US" dirty="0"/>
          </a:p>
        </p:txBody>
      </p:sp>
    </p:spTree>
    <p:extLst>
      <p:ext uri="{BB962C8B-B14F-4D97-AF65-F5344CB8AC3E}">
        <p14:creationId xmlns:p14="http://schemas.microsoft.com/office/powerpoint/2010/main" val="760590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6159"/>
            <a:ext cx="9144000" cy="6555641"/>
          </a:xfrm>
          <a:prstGeom prst="rect">
            <a:avLst/>
          </a:prstGeom>
          <a:solidFill>
            <a:schemeClr val="bg1">
              <a:lumMod val="95000"/>
            </a:schemeClr>
          </a:solidFill>
        </p:spPr>
        <p:txBody>
          <a:bodyPr wrap="square" rtlCol="0">
            <a:spAutoFit/>
          </a:bodyPr>
          <a:lstStyle/>
          <a:p>
            <a:pPr lvl="0"/>
            <a:r>
              <a:rPr lang="en-US" sz="2000" dirty="0">
                <a:solidFill>
                  <a:srgbClr val="2B91AF"/>
                </a:solidFill>
              </a:rPr>
              <a:t>Socket </a:t>
            </a:r>
            <a:r>
              <a:rPr lang="en-US" sz="2000" dirty="0" err="1">
                <a:solidFill>
                  <a:prstClr val="black"/>
                </a:solidFill>
              </a:rPr>
              <a:t>clientSock</a:t>
            </a:r>
            <a:r>
              <a:rPr lang="en-US" sz="2000" dirty="0">
                <a:solidFill>
                  <a:prstClr val="black"/>
                </a:solidFill>
              </a:rPr>
              <a:t>=</a:t>
            </a:r>
            <a:r>
              <a:rPr lang="en-US" sz="2000" dirty="0" err="1">
                <a:solidFill>
                  <a:prstClr val="black"/>
                </a:solidFill>
              </a:rPr>
              <a:t>sock.Accept</a:t>
            </a:r>
            <a:r>
              <a:rPr lang="en-US" sz="2000" dirty="0">
                <a:solidFill>
                  <a:prstClr val="black"/>
                </a:solidFill>
              </a:rPr>
              <a:t>();</a:t>
            </a:r>
            <a:endParaRPr lang="en-US" sz="2000" dirty="0">
              <a:solidFill>
                <a:srgbClr val="A31515"/>
              </a:solidFill>
            </a:endParaRPr>
          </a:p>
          <a:p>
            <a:r>
              <a:rPr lang="en-US" sz="2000" dirty="0">
                <a:solidFill>
                  <a:srgbClr val="0000FF"/>
                </a:solidFill>
              </a:rPr>
              <a:t>string </a:t>
            </a:r>
            <a:r>
              <a:rPr lang="en-US" sz="2000" dirty="0" err="1"/>
              <a:t>serverMessage</a:t>
            </a:r>
            <a:r>
              <a:rPr lang="en-US" sz="2000" dirty="0">
                <a:solidFill>
                  <a:srgbClr val="0000FF"/>
                </a:solidFill>
              </a:rPr>
              <a:t> </a:t>
            </a:r>
            <a:r>
              <a:rPr lang="en-US" sz="2000" dirty="0"/>
              <a:t>=</a:t>
            </a:r>
            <a:r>
              <a:rPr lang="en-US" sz="2000" dirty="0">
                <a:solidFill>
                  <a:srgbClr val="0000FF"/>
                </a:solidFill>
              </a:rPr>
              <a:t> </a:t>
            </a:r>
            <a:r>
              <a:rPr lang="en-US" sz="2000" dirty="0">
                <a:solidFill>
                  <a:srgbClr val="A31515"/>
                </a:solidFill>
              </a:rPr>
              <a:t>"";</a:t>
            </a:r>
          </a:p>
          <a:p>
            <a:r>
              <a:rPr lang="en-US" sz="2000" dirty="0">
                <a:solidFill>
                  <a:srgbClr val="0000FF"/>
                </a:solidFill>
              </a:rPr>
              <a:t>string </a:t>
            </a:r>
            <a:r>
              <a:rPr lang="en-US" sz="2000" dirty="0" err="1"/>
              <a:t>clientMessage</a:t>
            </a:r>
            <a:r>
              <a:rPr lang="en-US" sz="2000" dirty="0">
                <a:solidFill>
                  <a:srgbClr val="0000FF"/>
                </a:solidFill>
              </a:rPr>
              <a:t> </a:t>
            </a:r>
            <a:r>
              <a:rPr lang="en-US" sz="2000" dirty="0"/>
              <a:t>=</a:t>
            </a:r>
            <a:r>
              <a:rPr lang="en-US" sz="2000" dirty="0">
                <a:solidFill>
                  <a:srgbClr val="0000FF"/>
                </a:solidFill>
              </a:rPr>
              <a:t> </a:t>
            </a:r>
            <a:r>
              <a:rPr lang="en-US" sz="2000" dirty="0">
                <a:solidFill>
                  <a:srgbClr val="A31515"/>
                </a:solidFill>
              </a:rPr>
              <a:t>"";</a:t>
            </a:r>
          </a:p>
          <a:p>
            <a:r>
              <a:rPr lang="en-US" sz="2000" dirty="0">
                <a:solidFill>
                  <a:srgbClr val="0000FF"/>
                </a:solidFill>
              </a:rPr>
              <a:t>while </a:t>
            </a:r>
            <a:r>
              <a:rPr lang="en-US" sz="2000" dirty="0"/>
              <a:t>(</a:t>
            </a:r>
            <a:r>
              <a:rPr lang="en-US" sz="2000" dirty="0" err="1"/>
              <a:t>serverMessage.ToLower</a:t>
            </a:r>
            <a:r>
              <a:rPr lang="en-US" sz="2000" dirty="0"/>
              <a:t>() != </a:t>
            </a:r>
            <a:r>
              <a:rPr lang="en-US" sz="2000" dirty="0">
                <a:solidFill>
                  <a:srgbClr val="A31515"/>
                </a:solidFill>
              </a:rPr>
              <a:t>"bye" </a:t>
            </a:r>
            <a:r>
              <a:rPr lang="en-US" sz="2000" dirty="0"/>
              <a:t>&amp;&amp; </a:t>
            </a:r>
            <a:r>
              <a:rPr lang="en-US" sz="2000" dirty="0" err="1"/>
              <a:t>clientMessage.ToLower</a:t>
            </a:r>
            <a:r>
              <a:rPr lang="en-US" sz="2000" dirty="0"/>
              <a:t>() 	!=</a:t>
            </a:r>
            <a:r>
              <a:rPr lang="en-US" sz="2000" dirty="0">
                <a:solidFill>
                  <a:srgbClr val="A31515"/>
                </a:solidFill>
              </a:rPr>
              <a:t>"bye"</a:t>
            </a:r>
            <a:r>
              <a:rPr lang="en-US" sz="2000" dirty="0"/>
              <a:t>)</a:t>
            </a:r>
          </a:p>
          <a:p>
            <a:r>
              <a:rPr lang="en-US" sz="2000" dirty="0">
                <a:solidFill>
                  <a:srgbClr val="A31515"/>
                </a:solidFill>
              </a:rPr>
              <a:t>               </a:t>
            </a:r>
            <a:r>
              <a:rPr lang="en-US" sz="2000" dirty="0"/>
              <a:t> {</a:t>
            </a:r>
          </a:p>
          <a:p>
            <a:r>
              <a:rPr lang="en-US" sz="2000" dirty="0">
                <a:solidFill>
                  <a:srgbClr val="A31515"/>
                </a:solidFill>
              </a:rPr>
              <a:t>                    </a:t>
            </a:r>
            <a:r>
              <a:rPr lang="en-US" sz="2000" dirty="0">
                <a:solidFill>
                  <a:srgbClr val="008000"/>
                </a:solidFill>
              </a:rPr>
              <a:t>//Send Client a message</a:t>
            </a:r>
          </a:p>
          <a:p>
            <a:r>
              <a:rPr lang="en-US" sz="2000" dirty="0">
                <a:solidFill>
                  <a:srgbClr val="008000"/>
                </a:solidFill>
              </a:rPr>
              <a:t>                    </a:t>
            </a:r>
            <a:r>
              <a:rPr lang="en-US" sz="2000" dirty="0" err="1"/>
              <a:t>Console.WriteLine</a:t>
            </a:r>
            <a:r>
              <a:rPr lang="en-US" sz="2000" dirty="0"/>
              <a:t>(</a:t>
            </a:r>
            <a:r>
              <a:rPr lang="en-US" sz="2000" dirty="0">
                <a:solidFill>
                  <a:srgbClr val="A31515"/>
                </a:solidFill>
              </a:rPr>
              <a:t>"Write your message: </a:t>
            </a:r>
            <a:r>
              <a:rPr lang="en-US" sz="2000" dirty="0"/>
              <a:t>");</a:t>
            </a:r>
          </a:p>
          <a:p>
            <a:r>
              <a:rPr lang="en-US" sz="2000" dirty="0"/>
              <a:t>                    </a:t>
            </a:r>
            <a:r>
              <a:rPr lang="en-US" sz="2000" dirty="0" err="1"/>
              <a:t>serverMessage</a:t>
            </a:r>
            <a:r>
              <a:rPr lang="en-US" sz="2000" dirty="0"/>
              <a:t> = </a:t>
            </a:r>
            <a:r>
              <a:rPr lang="en-US" sz="2000" dirty="0" err="1">
                <a:solidFill>
                  <a:srgbClr val="2B91AF"/>
                </a:solidFill>
              </a:rPr>
              <a:t>Console</a:t>
            </a:r>
            <a:r>
              <a:rPr lang="en-US" sz="2000" dirty="0" err="1"/>
              <a:t>.ReadLine</a:t>
            </a:r>
            <a:r>
              <a:rPr lang="en-US" sz="2000" dirty="0"/>
              <a:t>();</a:t>
            </a:r>
          </a:p>
          <a:p>
            <a:r>
              <a:rPr lang="en-US" sz="2000" dirty="0">
                <a:solidFill>
                  <a:srgbClr val="0000FF"/>
                </a:solidFill>
              </a:rPr>
              <a:t>	    byte[] </a:t>
            </a:r>
            <a:r>
              <a:rPr lang="en-US" sz="2000" dirty="0" err="1"/>
              <a:t>messageByteArray</a:t>
            </a:r>
            <a:r>
              <a:rPr lang="en-US" sz="2000" dirty="0">
                <a:solidFill>
                  <a:srgbClr val="0000FF"/>
                </a:solidFill>
              </a:rPr>
              <a:t> </a:t>
            </a:r>
            <a:r>
              <a:rPr lang="en-US" sz="2000" dirty="0"/>
              <a:t>= </a:t>
            </a:r>
            <a:r>
              <a:rPr lang="en-US" sz="2000" dirty="0" err="1">
                <a:solidFill>
                  <a:srgbClr val="2B91AF"/>
                </a:solidFill>
              </a:rPr>
              <a:t>Encoding.ASCII</a:t>
            </a:r>
            <a:r>
              <a:rPr lang="en-US" sz="2000" dirty="0" err="1"/>
              <a:t>.GetBytes</a:t>
            </a:r>
            <a:r>
              <a:rPr lang="en-US" sz="2000" dirty="0"/>
              <a:t>(</a:t>
            </a:r>
            <a:r>
              <a:rPr lang="en-US" sz="2000" dirty="0" err="1"/>
              <a:t>serverMessage</a:t>
            </a:r>
            <a:r>
              <a:rPr lang="en-US" sz="2000" dirty="0"/>
              <a:t>);</a:t>
            </a:r>
          </a:p>
          <a:p>
            <a:r>
              <a:rPr lang="en-US" sz="2000" dirty="0">
                <a:solidFill>
                  <a:srgbClr val="2B91AF"/>
                </a:solidFill>
              </a:rPr>
              <a:t>                    </a:t>
            </a:r>
            <a:r>
              <a:rPr lang="en-US" sz="2000" dirty="0" err="1"/>
              <a:t>clientSock.</a:t>
            </a:r>
            <a:r>
              <a:rPr lang="en-US" sz="2000" b="1" dirty="0" err="1"/>
              <a:t>Send</a:t>
            </a:r>
            <a:r>
              <a:rPr lang="en-US" sz="2000" dirty="0"/>
              <a:t>(</a:t>
            </a:r>
            <a:r>
              <a:rPr lang="en-US" sz="2000" dirty="0" err="1"/>
              <a:t>messageByteArray</a:t>
            </a:r>
            <a:r>
              <a:rPr lang="en-US" sz="2000" dirty="0"/>
              <a:t>);</a:t>
            </a:r>
          </a:p>
          <a:p>
            <a:r>
              <a:rPr lang="en-US" sz="2000" dirty="0"/>
              <a:t>                    </a:t>
            </a:r>
            <a:r>
              <a:rPr lang="en-US" sz="2000" dirty="0" err="1">
                <a:solidFill>
                  <a:srgbClr val="2B91AF"/>
                </a:solidFill>
              </a:rPr>
              <a:t>Console</a:t>
            </a:r>
            <a:r>
              <a:rPr lang="en-US" sz="2000" dirty="0" err="1"/>
              <a:t>.WriteLine</a:t>
            </a:r>
            <a:r>
              <a:rPr lang="en-US" sz="2000" dirty="0"/>
              <a:t>(</a:t>
            </a:r>
            <a:r>
              <a:rPr lang="en-US" sz="2000" dirty="0">
                <a:solidFill>
                  <a:srgbClr val="A31515"/>
                </a:solidFill>
              </a:rPr>
              <a:t>"Message has been sent."</a:t>
            </a:r>
            <a:r>
              <a:rPr lang="en-US" sz="2000" dirty="0"/>
              <a:t>);</a:t>
            </a:r>
          </a:p>
          <a:p>
            <a:r>
              <a:rPr lang="en-US" sz="2000" dirty="0">
                <a:solidFill>
                  <a:srgbClr val="008000"/>
                </a:solidFill>
              </a:rPr>
              <a:t>	    //Wait for client to send you a message.</a:t>
            </a:r>
          </a:p>
          <a:p>
            <a:r>
              <a:rPr lang="en-US" sz="2000" dirty="0">
                <a:solidFill>
                  <a:srgbClr val="008000"/>
                </a:solidFill>
              </a:rPr>
              <a:t>                    </a:t>
            </a:r>
            <a:r>
              <a:rPr lang="en-US" sz="2000" dirty="0" err="1"/>
              <a:t>messageByteArray</a:t>
            </a:r>
            <a:r>
              <a:rPr lang="en-US" sz="2000" dirty="0">
                <a:solidFill>
                  <a:srgbClr val="008000"/>
                </a:solidFill>
              </a:rPr>
              <a:t> = </a:t>
            </a:r>
            <a:r>
              <a:rPr lang="en-US" sz="2000" dirty="0">
                <a:solidFill>
                  <a:srgbClr val="0000FF"/>
                </a:solidFill>
              </a:rPr>
              <a:t>new byte</a:t>
            </a:r>
            <a:r>
              <a:rPr lang="en-US" sz="2000" dirty="0"/>
              <a:t>[1024];</a:t>
            </a:r>
          </a:p>
          <a:p>
            <a:r>
              <a:rPr lang="en-US" sz="2000" dirty="0"/>
              <a:t>                    </a:t>
            </a:r>
            <a:r>
              <a:rPr lang="en-US" sz="2000" dirty="0" err="1">
                <a:solidFill>
                  <a:srgbClr val="0000FF"/>
                </a:solidFill>
              </a:rPr>
              <a:t>int</a:t>
            </a:r>
            <a:r>
              <a:rPr lang="en-US" sz="2000" dirty="0"/>
              <a:t> </a:t>
            </a:r>
            <a:r>
              <a:rPr lang="en-US" sz="2000" dirty="0" err="1"/>
              <a:t>receivedBytesLen</a:t>
            </a:r>
            <a:r>
              <a:rPr lang="en-US" sz="2000" dirty="0"/>
              <a:t>=</a:t>
            </a:r>
            <a:r>
              <a:rPr lang="en-US" sz="2000" dirty="0" err="1"/>
              <a:t>clientSock</a:t>
            </a:r>
            <a:r>
              <a:rPr lang="en-US" sz="2000" b="1" dirty="0" err="1"/>
              <a:t>.Receive</a:t>
            </a:r>
            <a:r>
              <a:rPr lang="en-US" sz="2000" dirty="0"/>
              <a:t>(</a:t>
            </a:r>
            <a:r>
              <a:rPr lang="en-US" sz="2000" dirty="0" err="1"/>
              <a:t>messageByteArray</a:t>
            </a:r>
            <a:r>
              <a:rPr lang="en-US" sz="2000" dirty="0"/>
              <a:t>);</a:t>
            </a:r>
          </a:p>
          <a:p>
            <a:r>
              <a:rPr lang="en-US" sz="2000" dirty="0"/>
              <a:t>                    </a:t>
            </a:r>
            <a:r>
              <a:rPr lang="en-US" sz="2000" dirty="0" err="1"/>
              <a:t>clientMessage</a:t>
            </a:r>
            <a:r>
              <a:rPr lang="en-US" sz="2000" dirty="0"/>
              <a:t> = </a:t>
            </a:r>
            <a:r>
              <a:rPr lang="en-US" sz="2000" dirty="0" err="1">
                <a:solidFill>
                  <a:srgbClr val="2B91AF"/>
                </a:solidFill>
              </a:rPr>
              <a:t>Encoding.ASCII</a:t>
            </a:r>
            <a:r>
              <a:rPr lang="en-US" sz="2000" dirty="0" err="1"/>
              <a:t>.GetString</a:t>
            </a:r>
            <a:r>
              <a:rPr lang="en-US" sz="2000" dirty="0"/>
              <a:t>(messageByteArray,0, 	</a:t>
            </a:r>
            <a:r>
              <a:rPr lang="en-US" sz="2000" dirty="0" err="1"/>
              <a:t>receivedBytesLen</a:t>
            </a:r>
            <a:r>
              <a:rPr lang="en-US" sz="2000" dirty="0">
                <a:solidFill>
                  <a:srgbClr val="0000FF"/>
                </a:solidFill>
              </a:rPr>
              <a:t> </a:t>
            </a:r>
            <a:r>
              <a:rPr lang="en-US" sz="2000" dirty="0"/>
              <a:t>);</a:t>
            </a:r>
          </a:p>
          <a:p>
            <a:r>
              <a:rPr lang="en-US" sz="2000" dirty="0"/>
              <a:t> </a:t>
            </a:r>
            <a:r>
              <a:rPr lang="en-US" sz="2000" dirty="0">
                <a:solidFill>
                  <a:srgbClr val="2B91AF"/>
                </a:solidFill>
              </a:rPr>
              <a:t>	    </a:t>
            </a:r>
            <a:r>
              <a:rPr lang="en-US" sz="2000" dirty="0" err="1">
                <a:solidFill>
                  <a:srgbClr val="2B91AF"/>
                </a:solidFill>
              </a:rPr>
              <a:t>Console</a:t>
            </a:r>
            <a:r>
              <a:rPr lang="en-US" sz="2000" dirty="0" err="1"/>
              <a:t>.WriteLine</a:t>
            </a:r>
            <a:r>
              <a:rPr lang="en-US" sz="2000" dirty="0"/>
              <a:t>(</a:t>
            </a:r>
            <a:r>
              <a:rPr lang="en-US" sz="2000" dirty="0">
                <a:solidFill>
                  <a:srgbClr val="A31515"/>
                </a:solidFill>
              </a:rPr>
              <a:t>"Client said: {0}"</a:t>
            </a:r>
            <a:r>
              <a:rPr lang="en-US" sz="2000" dirty="0"/>
              <a:t>, </a:t>
            </a:r>
            <a:r>
              <a:rPr lang="en-US" sz="2000" dirty="0" err="1"/>
              <a:t>clientMessage</a:t>
            </a:r>
            <a:r>
              <a:rPr lang="en-US" sz="2000" dirty="0"/>
              <a:t>);</a:t>
            </a:r>
          </a:p>
          <a:p>
            <a:r>
              <a:rPr lang="en-US" sz="2000" dirty="0"/>
              <a:t>	}</a:t>
            </a:r>
          </a:p>
          <a:p>
            <a:r>
              <a:rPr lang="en-US" sz="2000" dirty="0"/>
              <a:t> </a:t>
            </a:r>
            <a:r>
              <a:rPr lang="en-US" sz="2000" dirty="0" err="1"/>
              <a:t>Console.WriteLine</a:t>
            </a:r>
            <a:r>
              <a:rPr lang="en-US" sz="2000" dirty="0"/>
              <a:t>("Conversation Ended");</a:t>
            </a:r>
          </a:p>
          <a:p>
            <a:r>
              <a:rPr lang="en-US" sz="2000" dirty="0" err="1"/>
              <a:t>clientSock.</a:t>
            </a:r>
            <a:r>
              <a:rPr lang="en-US" sz="2000" b="1" dirty="0" err="1"/>
              <a:t>Shutdown</a:t>
            </a:r>
            <a:r>
              <a:rPr lang="en-US" sz="2000" dirty="0"/>
              <a:t>(</a:t>
            </a:r>
            <a:r>
              <a:rPr lang="en-US" sz="2000" dirty="0" err="1"/>
              <a:t>SocketShutdown.Both</a:t>
            </a:r>
            <a:r>
              <a:rPr lang="en-US" sz="2000" dirty="0"/>
              <a:t>);</a:t>
            </a:r>
          </a:p>
          <a:p>
            <a:r>
              <a:rPr lang="en-US" sz="2000" dirty="0" err="1"/>
              <a:t>clientSock.</a:t>
            </a:r>
            <a:r>
              <a:rPr lang="en-US" sz="2000" b="1" dirty="0" err="1"/>
              <a:t>Close</a:t>
            </a:r>
            <a:r>
              <a:rPr lang="en-US" sz="2000" dirty="0"/>
              <a:t>();</a:t>
            </a:r>
          </a:p>
        </p:txBody>
      </p:sp>
      <p:sp>
        <p:nvSpPr>
          <p:cNvPr id="2" name="Title 1"/>
          <p:cNvSpPr>
            <a:spLocks noGrp="1"/>
          </p:cNvSpPr>
          <p:nvPr>
            <p:ph type="title"/>
          </p:nvPr>
        </p:nvSpPr>
        <p:spPr>
          <a:xfrm>
            <a:off x="762000" y="0"/>
            <a:ext cx="8229600" cy="1143000"/>
          </a:xfrm>
        </p:spPr>
        <p:txBody>
          <a:bodyPr/>
          <a:lstStyle/>
          <a:p>
            <a:r>
              <a:rPr lang="en-US" dirty="0"/>
              <a:t>The Server</a:t>
            </a:r>
          </a:p>
        </p:txBody>
      </p:sp>
    </p:spTree>
    <p:extLst>
      <p:ext uri="{BB962C8B-B14F-4D97-AF65-F5344CB8AC3E}">
        <p14:creationId xmlns:p14="http://schemas.microsoft.com/office/powerpoint/2010/main" val="358470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a:t>
            </a:r>
          </a:p>
        </p:txBody>
      </p:sp>
      <p:sp>
        <p:nvSpPr>
          <p:cNvPr id="4" name="TextBox 3"/>
          <p:cNvSpPr txBox="1"/>
          <p:nvPr/>
        </p:nvSpPr>
        <p:spPr>
          <a:xfrm>
            <a:off x="381000" y="1828800"/>
            <a:ext cx="8763000" cy="4401205"/>
          </a:xfrm>
          <a:prstGeom prst="rect">
            <a:avLst/>
          </a:prstGeom>
          <a:solidFill>
            <a:schemeClr val="bg1">
              <a:lumMod val="95000"/>
            </a:schemeClr>
          </a:solidFill>
        </p:spPr>
        <p:txBody>
          <a:bodyPr wrap="square" rtlCol="0">
            <a:spAutoFit/>
          </a:bodyPr>
          <a:lstStyle/>
          <a:p>
            <a:r>
              <a:rPr lang="en-US" sz="2800" dirty="0" err="1">
                <a:solidFill>
                  <a:srgbClr val="2B91AF"/>
                </a:solidFill>
              </a:rPr>
              <a:t>IPAddress</a:t>
            </a:r>
            <a:r>
              <a:rPr lang="en-US" sz="2800" dirty="0"/>
              <a:t> host = </a:t>
            </a:r>
            <a:r>
              <a:rPr lang="en-US" sz="2800" dirty="0" err="1">
                <a:solidFill>
                  <a:srgbClr val="2B91AF"/>
                </a:solidFill>
              </a:rPr>
              <a:t>IPAddress.Parse</a:t>
            </a:r>
            <a:r>
              <a:rPr lang="en-US" sz="2800" dirty="0"/>
              <a:t>(</a:t>
            </a:r>
            <a:r>
              <a:rPr lang="en-US" sz="2800" dirty="0">
                <a:solidFill>
                  <a:srgbClr val="A31515"/>
                </a:solidFill>
              </a:rPr>
              <a:t>"192.168.1.1"</a:t>
            </a:r>
            <a:r>
              <a:rPr lang="en-US" sz="2800" dirty="0"/>
              <a:t>); </a:t>
            </a:r>
          </a:p>
          <a:p>
            <a:r>
              <a:rPr lang="en-US" sz="2400" dirty="0">
                <a:solidFill>
                  <a:srgbClr val="008000"/>
                </a:solidFill>
              </a:rPr>
              <a:t>//192.168.1.1 refers to the server</a:t>
            </a:r>
          </a:p>
          <a:p>
            <a:r>
              <a:rPr lang="en-US" sz="2400" dirty="0">
                <a:solidFill>
                  <a:srgbClr val="008000"/>
                </a:solidFill>
              </a:rPr>
              <a:t>//Put down the IP of the computer next to you.</a:t>
            </a:r>
          </a:p>
          <a:p>
            <a:r>
              <a:rPr lang="en-US" sz="2400" dirty="0">
                <a:solidFill>
                  <a:srgbClr val="008000"/>
                </a:solidFill>
              </a:rPr>
              <a:t>//Or 127.0.0.1 if you’ll run both client and server on your machine</a:t>
            </a:r>
            <a:endParaRPr lang="en-US" sz="2400" dirty="0">
              <a:solidFill>
                <a:srgbClr val="2B91AF"/>
              </a:solidFill>
            </a:endParaRPr>
          </a:p>
          <a:p>
            <a:r>
              <a:rPr lang="en-US" sz="2800" dirty="0" err="1">
                <a:solidFill>
                  <a:srgbClr val="2B91AF"/>
                </a:solidFill>
              </a:rPr>
              <a:t>IPEndPoint</a:t>
            </a:r>
            <a:r>
              <a:rPr lang="en-US" sz="2800" dirty="0">
                <a:solidFill>
                  <a:srgbClr val="2B91AF"/>
                </a:solidFill>
              </a:rPr>
              <a:t> </a:t>
            </a:r>
            <a:r>
              <a:rPr lang="en-US" sz="2800" dirty="0" err="1"/>
              <a:t>hostEndpoint</a:t>
            </a:r>
            <a:r>
              <a:rPr lang="en-US" sz="2800" dirty="0">
                <a:solidFill>
                  <a:srgbClr val="2B91AF"/>
                </a:solidFill>
              </a:rPr>
              <a:t> </a:t>
            </a:r>
            <a:r>
              <a:rPr lang="en-US" sz="2800" dirty="0"/>
              <a:t>=</a:t>
            </a:r>
            <a:r>
              <a:rPr lang="en-US" sz="2800" dirty="0">
                <a:solidFill>
                  <a:srgbClr val="2B91AF"/>
                </a:solidFill>
              </a:rPr>
              <a:t> </a:t>
            </a:r>
            <a:r>
              <a:rPr lang="en-US" sz="2800" dirty="0">
                <a:solidFill>
                  <a:srgbClr val="0000FF"/>
                </a:solidFill>
              </a:rPr>
              <a:t>new </a:t>
            </a:r>
            <a:r>
              <a:rPr lang="en-US" sz="2800" dirty="0" err="1">
                <a:solidFill>
                  <a:srgbClr val="2B91AF"/>
                </a:solidFill>
              </a:rPr>
              <a:t>IPEndPoint</a:t>
            </a:r>
            <a:r>
              <a:rPr lang="en-US" sz="2800" dirty="0"/>
              <a:t>(host, 8000); </a:t>
            </a:r>
            <a:endParaRPr lang="en-US" sz="2800" dirty="0">
              <a:solidFill>
                <a:srgbClr val="008000"/>
              </a:solidFill>
            </a:endParaRPr>
          </a:p>
          <a:p>
            <a:r>
              <a:rPr lang="en-US" sz="2400" dirty="0">
                <a:solidFill>
                  <a:srgbClr val="008000"/>
                </a:solidFill>
              </a:rPr>
              <a:t>//8000 is the port number and must match that of the server.</a:t>
            </a:r>
          </a:p>
          <a:p>
            <a:endParaRPr lang="en-US" sz="2400" dirty="0">
              <a:solidFill>
                <a:srgbClr val="2B91AF"/>
              </a:solidFill>
            </a:endParaRPr>
          </a:p>
          <a:p>
            <a:r>
              <a:rPr lang="en-US" sz="2400" dirty="0">
                <a:solidFill>
                  <a:srgbClr val="2B91AF"/>
                </a:solidFill>
              </a:rPr>
              <a:t>Socket </a:t>
            </a:r>
            <a:r>
              <a:rPr lang="en-US" sz="2400" dirty="0" err="1"/>
              <a:t>clientSock</a:t>
            </a:r>
            <a:r>
              <a:rPr lang="en-US" sz="2400" dirty="0">
                <a:solidFill>
                  <a:srgbClr val="2B91AF"/>
                </a:solidFill>
              </a:rPr>
              <a:t> = </a:t>
            </a:r>
            <a:r>
              <a:rPr lang="en-US" sz="2400" dirty="0">
                <a:solidFill>
                  <a:srgbClr val="0000FF"/>
                </a:solidFill>
              </a:rPr>
              <a:t>new </a:t>
            </a:r>
            <a:r>
              <a:rPr lang="en-US" sz="2400" dirty="0">
                <a:solidFill>
                  <a:srgbClr val="2B91AF"/>
                </a:solidFill>
              </a:rPr>
              <a:t>Socket</a:t>
            </a:r>
            <a:r>
              <a:rPr lang="en-US" sz="2400" dirty="0"/>
              <a:t>(</a:t>
            </a:r>
            <a:r>
              <a:rPr lang="en-US" sz="2400" dirty="0" err="1">
                <a:solidFill>
                  <a:srgbClr val="2B91AF"/>
                </a:solidFill>
              </a:rPr>
              <a:t>AddressFamily.InterNetwork</a:t>
            </a:r>
            <a:r>
              <a:rPr lang="en-US" sz="2400" dirty="0"/>
              <a:t>,</a:t>
            </a:r>
            <a:r>
              <a:rPr lang="en-US" sz="2400" dirty="0">
                <a:solidFill>
                  <a:srgbClr val="2B91AF"/>
                </a:solidFill>
              </a:rPr>
              <a:t> </a:t>
            </a:r>
            <a:r>
              <a:rPr lang="en-US" sz="2400" dirty="0" err="1">
                <a:solidFill>
                  <a:srgbClr val="2B91AF"/>
                </a:solidFill>
              </a:rPr>
              <a:t>SocketType.Stream</a:t>
            </a:r>
            <a:r>
              <a:rPr lang="en-US" sz="2400" dirty="0"/>
              <a:t>,</a:t>
            </a:r>
            <a:r>
              <a:rPr lang="en-US" sz="2400" dirty="0">
                <a:solidFill>
                  <a:srgbClr val="2B91AF"/>
                </a:solidFill>
              </a:rPr>
              <a:t> </a:t>
            </a:r>
            <a:r>
              <a:rPr lang="en-US" sz="2400" dirty="0" err="1">
                <a:solidFill>
                  <a:srgbClr val="2B91AF"/>
                </a:solidFill>
              </a:rPr>
              <a:t>ProtocolType.IP</a:t>
            </a:r>
            <a:r>
              <a:rPr lang="en-US" sz="2400" dirty="0"/>
              <a:t>);</a:t>
            </a:r>
          </a:p>
          <a:p>
            <a:endParaRPr lang="en-US" sz="2800" dirty="0"/>
          </a:p>
          <a:p>
            <a:r>
              <a:rPr lang="en-US" sz="2800" dirty="0" err="1"/>
              <a:t>clientSock.Connect</a:t>
            </a:r>
            <a:r>
              <a:rPr lang="en-US" sz="2800" dirty="0"/>
              <a:t>(</a:t>
            </a:r>
            <a:r>
              <a:rPr lang="en-US" sz="2800" dirty="0" err="1"/>
              <a:t>hostEndpoint</a:t>
            </a:r>
            <a:r>
              <a:rPr lang="en-US" sz="2800" dirty="0"/>
              <a:t>);</a:t>
            </a:r>
            <a:r>
              <a:rPr lang="en-US" sz="2400" dirty="0">
                <a:solidFill>
                  <a:srgbClr val="2B91AF"/>
                </a:solidFill>
              </a:rPr>
              <a:t> </a:t>
            </a:r>
            <a:endParaRPr lang="en-US" dirty="0"/>
          </a:p>
        </p:txBody>
      </p:sp>
    </p:spTree>
    <p:extLst>
      <p:ext uri="{BB962C8B-B14F-4D97-AF65-F5344CB8AC3E}">
        <p14:creationId xmlns:p14="http://schemas.microsoft.com/office/powerpoint/2010/main" val="3839733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309420"/>
          </a:xfrm>
          <a:prstGeom prst="rect">
            <a:avLst/>
          </a:prstGeom>
          <a:solidFill>
            <a:schemeClr val="bg1">
              <a:lumMod val="95000"/>
            </a:schemeClr>
          </a:solidFill>
        </p:spPr>
        <p:txBody>
          <a:bodyPr wrap="square" rtlCol="0">
            <a:spAutoFit/>
          </a:bodyPr>
          <a:lstStyle/>
          <a:p>
            <a:r>
              <a:rPr lang="en-US" sz="2400" dirty="0">
                <a:solidFill>
                  <a:prstClr val="black"/>
                </a:solidFill>
              </a:rPr>
              <a:t> </a:t>
            </a:r>
            <a:r>
              <a:rPr lang="en-US" sz="2000" dirty="0">
                <a:solidFill>
                  <a:srgbClr val="0000FF"/>
                </a:solidFill>
              </a:rPr>
              <a:t>string </a:t>
            </a:r>
            <a:r>
              <a:rPr lang="en-US" sz="2000" dirty="0" err="1"/>
              <a:t>serverMessage</a:t>
            </a:r>
            <a:r>
              <a:rPr lang="en-US" sz="2000" dirty="0">
                <a:solidFill>
                  <a:srgbClr val="0000FF"/>
                </a:solidFill>
              </a:rPr>
              <a:t> </a:t>
            </a:r>
            <a:r>
              <a:rPr lang="en-US" sz="2000" dirty="0"/>
              <a:t>=</a:t>
            </a:r>
            <a:r>
              <a:rPr lang="en-US" sz="2000" dirty="0">
                <a:solidFill>
                  <a:srgbClr val="0000FF"/>
                </a:solidFill>
              </a:rPr>
              <a:t> </a:t>
            </a:r>
            <a:r>
              <a:rPr lang="en-US" sz="2000" dirty="0">
                <a:solidFill>
                  <a:srgbClr val="A31515"/>
                </a:solidFill>
              </a:rPr>
              <a:t>"";</a:t>
            </a:r>
          </a:p>
          <a:p>
            <a:r>
              <a:rPr lang="en-US" sz="2000" dirty="0">
                <a:solidFill>
                  <a:srgbClr val="0000FF"/>
                </a:solidFill>
              </a:rPr>
              <a:t>string </a:t>
            </a:r>
            <a:r>
              <a:rPr lang="en-US" sz="2000" dirty="0" err="1"/>
              <a:t>clientMessage</a:t>
            </a:r>
            <a:r>
              <a:rPr lang="en-US" sz="2000" dirty="0">
                <a:solidFill>
                  <a:srgbClr val="0000FF"/>
                </a:solidFill>
              </a:rPr>
              <a:t> </a:t>
            </a:r>
            <a:r>
              <a:rPr lang="en-US" sz="2000" dirty="0"/>
              <a:t>=</a:t>
            </a:r>
            <a:r>
              <a:rPr lang="en-US" sz="2000" dirty="0">
                <a:solidFill>
                  <a:srgbClr val="0000FF"/>
                </a:solidFill>
              </a:rPr>
              <a:t> </a:t>
            </a:r>
            <a:r>
              <a:rPr lang="en-US" sz="2000" dirty="0">
                <a:solidFill>
                  <a:srgbClr val="A31515"/>
                </a:solidFill>
              </a:rPr>
              <a:t>"";</a:t>
            </a:r>
          </a:p>
          <a:p>
            <a:r>
              <a:rPr lang="en-US" sz="2000" dirty="0">
                <a:solidFill>
                  <a:srgbClr val="0000FF"/>
                </a:solidFill>
              </a:rPr>
              <a:t>while </a:t>
            </a:r>
            <a:r>
              <a:rPr lang="en-US" sz="2000" dirty="0"/>
              <a:t>(</a:t>
            </a:r>
            <a:r>
              <a:rPr lang="en-US" sz="2000" dirty="0" err="1"/>
              <a:t>serverMessage.ToLower</a:t>
            </a:r>
            <a:r>
              <a:rPr lang="en-US" sz="2000" dirty="0"/>
              <a:t>() != </a:t>
            </a:r>
            <a:r>
              <a:rPr lang="en-US" sz="2000" dirty="0">
                <a:solidFill>
                  <a:srgbClr val="A31515"/>
                </a:solidFill>
              </a:rPr>
              <a:t>"bye" </a:t>
            </a:r>
            <a:r>
              <a:rPr lang="en-US" sz="2000" dirty="0"/>
              <a:t>&amp;&amp; </a:t>
            </a:r>
            <a:r>
              <a:rPr lang="en-US" sz="2000" dirty="0" err="1"/>
              <a:t>clientMessage.ToLower</a:t>
            </a:r>
            <a:r>
              <a:rPr lang="en-US" sz="2000" dirty="0"/>
              <a:t>() 	!=</a:t>
            </a:r>
            <a:r>
              <a:rPr lang="en-US" sz="2000" dirty="0">
                <a:solidFill>
                  <a:srgbClr val="A31515"/>
                </a:solidFill>
              </a:rPr>
              <a:t>"bye"</a:t>
            </a:r>
            <a:r>
              <a:rPr lang="en-US" sz="2000" dirty="0"/>
              <a:t>)</a:t>
            </a:r>
          </a:p>
          <a:p>
            <a:r>
              <a:rPr lang="en-US" sz="2000" dirty="0">
                <a:solidFill>
                  <a:srgbClr val="A31515"/>
                </a:solidFill>
              </a:rPr>
              <a:t>               </a:t>
            </a:r>
            <a:r>
              <a:rPr lang="en-US" sz="2000" dirty="0"/>
              <a:t> {</a:t>
            </a:r>
          </a:p>
          <a:p>
            <a:r>
              <a:rPr lang="en-US" sz="2000" dirty="0"/>
              <a:t>	   </a:t>
            </a:r>
            <a:r>
              <a:rPr lang="en-US" sz="2000" dirty="0">
                <a:solidFill>
                  <a:srgbClr val="008000"/>
                </a:solidFill>
              </a:rPr>
              <a:t>//wait for server to send you a message</a:t>
            </a:r>
            <a:endParaRPr lang="en-US" sz="2000" dirty="0"/>
          </a:p>
          <a:p>
            <a:r>
              <a:rPr lang="en-US" sz="2000" dirty="0">
                <a:solidFill>
                  <a:srgbClr val="A31515"/>
                </a:solidFill>
              </a:rPr>
              <a:t>	    </a:t>
            </a:r>
            <a:r>
              <a:rPr lang="en-US" sz="2000" dirty="0">
                <a:solidFill>
                  <a:srgbClr val="0000FF"/>
                </a:solidFill>
              </a:rPr>
              <a:t>byte[] </a:t>
            </a:r>
            <a:r>
              <a:rPr lang="en-US" sz="2000" dirty="0" err="1"/>
              <a:t>receivedData</a:t>
            </a:r>
            <a:r>
              <a:rPr lang="en-US" sz="2000" dirty="0">
                <a:solidFill>
                  <a:srgbClr val="0000FF"/>
                </a:solidFill>
              </a:rPr>
              <a:t> </a:t>
            </a:r>
            <a:r>
              <a:rPr lang="en-US" sz="2000" dirty="0"/>
              <a:t>=</a:t>
            </a:r>
            <a:r>
              <a:rPr lang="en-US" sz="2000" dirty="0">
                <a:solidFill>
                  <a:srgbClr val="0000FF"/>
                </a:solidFill>
              </a:rPr>
              <a:t> new byte</a:t>
            </a:r>
            <a:r>
              <a:rPr lang="en-US" sz="2000" dirty="0"/>
              <a:t>[1024];</a:t>
            </a:r>
          </a:p>
          <a:p>
            <a:r>
              <a:rPr lang="en-US" sz="2000" dirty="0">
                <a:solidFill>
                  <a:srgbClr val="0000FF"/>
                </a:solidFill>
              </a:rPr>
              <a:t>                    </a:t>
            </a:r>
            <a:r>
              <a:rPr lang="en-US" sz="2000" dirty="0" err="1">
                <a:solidFill>
                  <a:srgbClr val="0000FF"/>
                </a:solidFill>
              </a:rPr>
              <a:t>int</a:t>
            </a:r>
            <a:r>
              <a:rPr lang="en-US" sz="2000" dirty="0">
                <a:solidFill>
                  <a:srgbClr val="0000FF"/>
                </a:solidFill>
              </a:rPr>
              <a:t> </a:t>
            </a:r>
            <a:r>
              <a:rPr lang="en-US" sz="2000" dirty="0" err="1"/>
              <a:t>receivedBytesLen</a:t>
            </a:r>
            <a:r>
              <a:rPr lang="en-US" sz="2000" dirty="0">
                <a:solidFill>
                  <a:srgbClr val="0000FF"/>
                </a:solidFill>
              </a:rPr>
              <a:t> </a:t>
            </a:r>
            <a:r>
              <a:rPr lang="en-US" sz="2000" dirty="0"/>
              <a:t>= </a:t>
            </a:r>
            <a:r>
              <a:rPr lang="en-US" sz="2000" dirty="0" err="1"/>
              <a:t>clientSock</a:t>
            </a:r>
            <a:r>
              <a:rPr lang="en-US" sz="2000" b="1" dirty="0" err="1"/>
              <a:t>.Receive</a:t>
            </a:r>
            <a:r>
              <a:rPr lang="en-US" sz="2000" dirty="0"/>
              <a:t>(</a:t>
            </a:r>
            <a:r>
              <a:rPr lang="en-US" sz="2000" dirty="0" err="1"/>
              <a:t>receivedData</a:t>
            </a:r>
            <a:r>
              <a:rPr lang="en-US" sz="2000" dirty="0"/>
              <a:t>);</a:t>
            </a:r>
          </a:p>
          <a:p>
            <a:r>
              <a:rPr lang="en-US" sz="2000" dirty="0">
                <a:solidFill>
                  <a:srgbClr val="0000FF"/>
                </a:solidFill>
              </a:rPr>
              <a:t>                    </a:t>
            </a:r>
            <a:r>
              <a:rPr lang="en-US" sz="2000" dirty="0" err="1"/>
              <a:t>serverMessage</a:t>
            </a:r>
            <a:r>
              <a:rPr lang="en-US" sz="2000" dirty="0">
                <a:solidFill>
                  <a:srgbClr val="0000FF"/>
                </a:solidFill>
              </a:rPr>
              <a:t> = </a:t>
            </a:r>
            <a:r>
              <a:rPr lang="en-US" sz="2000" dirty="0" err="1">
                <a:solidFill>
                  <a:srgbClr val="2B91AF"/>
                </a:solidFill>
              </a:rPr>
              <a:t>Encoding.ASCII</a:t>
            </a:r>
            <a:r>
              <a:rPr lang="en-US" sz="2000" dirty="0" err="1"/>
              <a:t>.GetString</a:t>
            </a:r>
            <a:r>
              <a:rPr lang="en-US" sz="2000" dirty="0"/>
              <a:t>(receivedData,0, 	</a:t>
            </a:r>
            <a:r>
              <a:rPr lang="en-US" sz="2000" dirty="0" err="1"/>
              <a:t>receivedBytesLen</a:t>
            </a:r>
            <a:r>
              <a:rPr lang="en-US" sz="2000" dirty="0">
                <a:solidFill>
                  <a:srgbClr val="0000FF"/>
                </a:solidFill>
              </a:rPr>
              <a:t> </a:t>
            </a:r>
            <a:r>
              <a:rPr lang="en-US" sz="2000" dirty="0"/>
              <a:t>); </a:t>
            </a:r>
            <a:r>
              <a:rPr lang="en-US" sz="2000" dirty="0">
                <a:solidFill>
                  <a:srgbClr val="2B91AF"/>
                </a:solidFill>
              </a:rPr>
              <a:t>	</a:t>
            </a:r>
          </a:p>
          <a:p>
            <a:r>
              <a:rPr lang="en-US" sz="2000" dirty="0">
                <a:solidFill>
                  <a:srgbClr val="2B91AF"/>
                </a:solidFill>
              </a:rPr>
              <a:t>	    </a:t>
            </a:r>
            <a:r>
              <a:rPr lang="en-US" sz="2000" dirty="0" err="1">
                <a:solidFill>
                  <a:srgbClr val="2B91AF"/>
                </a:solidFill>
              </a:rPr>
              <a:t>Console</a:t>
            </a:r>
            <a:r>
              <a:rPr lang="en-US" sz="2000" dirty="0" err="1"/>
              <a:t>.WriteLine</a:t>
            </a:r>
            <a:r>
              <a:rPr lang="en-US" sz="2000" dirty="0"/>
              <a:t>(</a:t>
            </a:r>
            <a:r>
              <a:rPr lang="en-US" sz="2000" dirty="0">
                <a:solidFill>
                  <a:srgbClr val="A31515"/>
                </a:solidFill>
              </a:rPr>
              <a:t>"Server Said: {0}"</a:t>
            </a:r>
            <a:r>
              <a:rPr lang="en-US" sz="2000" dirty="0"/>
              <a:t>, </a:t>
            </a:r>
            <a:r>
              <a:rPr lang="en-US" sz="2000" dirty="0" err="1"/>
              <a:t>serverMessage</a:t>
            </a:r>
            <a:r>
              <a:rPr lang="en-US" sz="2000" dirty="0"/>
              <a:t>);</a:t>
            </a:r>
          </a:p>
          <a:p>
            <a:r>
              <a:rPr lang="en-US" sz="2000" dirty="0">
                <a:solidFill>
                  <a:srgbClr val="A31515"/>
                </a:solidFill>
              </a:rPr>
              <a:t>	   </a:t>
            </a:r>
            <a:r>
              <a:rPr lang="en-US" sz="2000" dirty="0">
                <a:solidFill>
                  <a:srgbClr val="008000"/>
                </a:solidFill>
              </a:rPr>
              <a:t> //Send Server a message</a:t>
            </a:r>
            <a:endParaRPr lang="en-US" sz="2000" dirty="0">
              <a:solidFill>
                <a:srgbClr val="A31515"/>
              </a:solidFill>
            </a:endParaRPr>
          </a:p>
          <a:p>
            <a:r>
              <a:rPr lang="en-US" sz="2000" dirty="0">
                <a:solidFill>
                  <a:srgbClr val="A31515"/>
                </a:solidFill>
              </a:rPr>
              <a:t>                    </a:t>
            </a:r>
            <a:r>
              <a:rPr lang="en-US" sz="2000" dirty="0" err="1">
                <a:solidFill>
                  <a:srgbClr val="2B91AF"/>
                </a:solidFill>
              </a:rPr>
              <a:t>Console.</a:t>
            </a:r>
            <a:r>
              <a:rPr lang="en-US" sz="2000" dirty="0" err="1"/>
              <a:t>WriteLine</a:t>
            </a:r>
            <a:r>
              <a:rPr lang="en-US" sz="2000" dirty="0"/>
              <a:t>(</a:t>
            </a:r>
            <a:r>
              <a:rPr lang="en-US" sz="2000" dirty="0">
                <a:solidFill>
                  <a:srgbClr val="A31515"/>
                </a:solidFill>
              </a:rPr>
              <a:t>"Write your message: "</a:t>
            </a:r>
            <a:r>
              <a:rPr lang="en-US" sz="2000" dirty="0"/>
              <a:t>);</a:t>
            </a:r>
          </a:p>
          <a:p>
            <a:r>
              <a:rPr lang="en-US" sz="2000" dirty="0">
                <a:solidFill>
                  <a:srgbClr val="A31515"/>
                </a:solidFill>
              </a:rPr>
              <a:t>                    </a:t>
            </a:r>
            <a:r>
              <a:rPr lang="en-US" sz="2000" dirty="0" err="1"/>
              <a:t>clientMessage</a:t>
            </a:r>
            <a:r>
              <a:rPr lang="en-US" sz="2000" dirty="0">
                <a:solidFill>
                  <a:srgbClr val="A31515"/>
                </a:solidFill>
              </a:rPr>
              <a:t> = </a:t>
            </a:r>
            <a:r>
              <a:rPr lang="en-US" sz="2000" dirty="0" err="1">
                <a:solidFill>
                  <a:srgbClr val="2B91AF"/>
                </a:solidFill>
              </a:rPr>
              <a:t>Console</a:t>
            </a:r>
            <a:r>
              <a:rPr lang="en-US" sz="2000" dirty="0" err="1"/>
              <a:t>.ReadLine</a:t>
            </a:r>
            <a:r>
              <a:rPr lang="en-US" sz="2000" dirty="0"/>
              <a:t>();</a:t>
            </a:r>
          </a:p>
          <a:p>
            <a:r>
              <a:rPr lang="en-US" sz="2000" dirty="0">
                <a:solidFill>
                  <a:srgbClr val="0000FF"/>
                </a:solidFill>
              </a:rPr>
              <a:t>	    byte[] </a:t>
            </a:r>
            <a:r>
              <a:rPr lang="en-US" sz="2000" dirty="0" err="1"/>
              <a:t>messageByteArray</a:t>
            </a:r>
            <a:r>
              <a:rPr lang="en-US" sz="2000" dirty="0"/>
              <a:t> =</a:t>
            </a:r>
            <a:r>
              <a:rPr lang="en-US" sz="2000" dirty="0">
                <a:solidFill>
                  <a:srgbClr val="0000FF"/>
                </a:solidFill>
              </a:rPr>
              <a:t> </a:t>
            </a:r>
            <a:r>
              <a:rPr lang="en-US" sz="2000" dirty="0" err="1">
                <a:solidFill>
                  <a:srgbClr val="2B91AF"/>
                </a:solidFill>
              </a:rPr>
              <a:t>Encoding.ASCII</a:t>
            </a:r>
            <a:r>
              <a:rPr lang="en-US" sz="2000" dirty="0" err="1"/>
              <a:t>.GetBytes</a:t>
            </a:r>
            <a:r>
              <a:rPr lang="en-US" sz="2000" dirty="0"/>
              <a:t>(</a:t>
            </a:r>
            <a:r>
              <a:rPr lang="en-US" sz="2000" dirty="0" err="1"/>
              <a:t>clientMessage</a:t>
            </a:r>
            <a:r>
              <a:rPr lang="en-US" sz="2000" dirty="0"/>
              <a:t>);</a:t>
            </a:r>
          </a:p>
          <a:p>
            <a:r>
              <a:rPr lang="en-US" sz="2000" dirty="0">
                <a:solidFill>
                  <a:srgbClr val="2B91AF"/>
                </a:solidFill>
              </a:rPr>
              <a:t>                    </a:t>
            </a:r>
            <a:r>
              <a:rPr lang="en-US" sz="2000" dirty="0" err="1"/>
              <a:t>clientSock.</a:t>
            </a:r>
            <a:r>
              <a:rPr lang="en-US" sz="2000" b="1" dirty="0" err="1"/>
              <a:t>Send</a:t>
            </a:r>
            <a:r>
              <a:rPr lang="en-US" sz="2000" dirty="0"/>
              <a:t>(</a:t>
            </a:r>
            <a:r>
              <a:rPr lang="en-US" sz="2000" dirty="0" err="1"/>
              <a:t>messageByteArray</a:t>
            </a:r>
            <a:r>
              <a:rPr lang="en-US" sz="2000" dirty="0"/>
              <a:t>);</a:t>
            </a:r>
          </a:p>
          <a:p>
            <a:r>
              <a:rPr lang="en-US" sz="2000" dirty="0">
                <a:solidFill>
                  <a:srgbClr val="2B91AF"/>
                </a:solidFill>
              </a:rPr>
              <a:t>                    </a:t>
            </a:r>
            <a:r>
              <a:rPr lang="en-US" sz="2000" dirty="0" err="1">
                <a:solidFill>
                  <a:srgbClr val="2B91AF"/>
                </a:solidFill>
              </a:rPr>
              <a:t>Console</a:t>
            </a:r>
            <a:r>
              <a:rPr lang="en-US" sz="2000" dirty="0" err="1"/>
              <a:t>.WriteLine</a:t>
            </a:r>
            <a:r>
              <a:rPr lang="en-US" sz="2000" dirty="0"/>
              <a:t>(</a:t>
            </a:r>
            <a:r>
              <a:rPr lang="en-US" sz="2000" dirty="0">
                <a:solidFill>
                  <a:srgbClr val="A31515"/>
                </a:solidFill>
              </a:rPr>
              <a:t>"Message has been sent."</a:t>
            </a:r>
            <a:r>
              <a:rPr lang="en-US" sz="2000" dirty="0"/>
              <a:t>); </a:t>
            </a:r>
          </a:p>
          <a:p>
            <a:r>
              <a:rPr lang="en-US" sz="2000" dirty="0"/>
              <a:t>	}</a:t>
            </a:r>
          </a:p>
          <a:p>
            <a:r>
              <a:rPr lang="en-US" sz="2000" dirty="0"/>
              <a:t> </a:t>
            </a:r>
            <a:r>
              <a:rPr lang="en-US" sz="2000" dirty="0" err="1"/>
              <a:t>Console.WriteLine</a:t>
            </a:r>
            <a:r>
              <a:rPr lang="en-US" sz="2000" dirty="0"/>
              <a:t>("Conversation Ended");</a:t>
            </a:r>
          </a:p>
          <a:p>
            <a:r>
              <a:rPr lang="en-US" sz="2000" dirty="0" err="1"/>
              <a:t>clientSock.</a:t>
            </a:r>
            <a:r>
              <a:rPr lang="en-US" sz="2000" b="1" dirty="0" err="1"/>
              <a:t>Shutdown</a:t>
            </a:r>
            <a:r>
              <a:rPr lang="en-US" sz="2000" dirty="0"/>
              <a:t>(</a:t>
            </a:r>
            <a:r>
              <a:rPr lang="en-US" sz="2000" dirty="0" err="1"/>
              <a:t>SocketShutdown.Both</a:t>
            </a:r>
            <a:r>
              <a:rPr lang="en-US" sz="2000" dirty="0"/>
              <a:t>);</a:t>
            </a:r>
          </a:p>
          <a:p>
            <a:r>
              <a:rPr lang="en-US" sz="2000" dirty="0" err="1"/>
              <a:t>clientSock.</a:t>
            </a:r>
            <a:r>
              <a:rPr lang="en-US" sz="2000" b="1" dirty="0" err="1"/>
              <a:t>Close</a:t>
            </a:r>
            <a:r>
              <a:rPr lang="en-US" sz="2000" dirty="0"/>
              <a:t>();</a:t>
            </a:r>
          </a:p>
        </p:txBody>
      </p:sp>
      <p:sp>
        <p:nvSpPr>
          <p:cNvPr id="2" name="Title 1"/>
          <p:cNvSpPr>
            <a:spLocks noGrp="1"/>
          </p:cNvSpPr>
          <p:nvPr>
            <p:ph type="title"/>
          </p:nvPr>
        </p:nvSpPr>
        <p:spPr>
          <a:xfrm>
            <a:off x="914400" y="-228600"/>
            <a:ext cx="8229600" cy="1143000"/>
          </a:xfrm>
        </p:spPr>
        <p:txBody>
          <a:bodyPr/>
          <a:lstStyle/>
          <a:p>
            <a:r>
              <a:rPr lang="en-US" dirty="0"/>
              <a:t>The client</a:t>
            </a:r>
          </a:p>
        </p:txBody>
      </p:sp>
    </p:spTree>
    <p:extLst>
      <p:ext uri="{BB962C8B-B14F-4D97-AF65-F5344CB8AC3E}">
        <p14:creationId xmlns:p14="http://schemas.microsoft.com/office/powerpoint/2010/main" val="165491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Client/Server apps</a:t>
            </a:r>
          </a:p>
        </p:txBody>
      </p:sp>
      <p:sp>
        <p:nvSpPr>
          <p:cNvPr id="3" name="Content Placeholder 2"/>
          <p:cNvSpPr>
            <a:spLocks noGrp="1"/>
          </p:cNvSpPr>
          <p:nvPr>
            <p:ph idx="1"/>
          </p:nvPr>
        </p:nvSpPr>
        <p:spPr/>
        <p:txBody>
          <a:bodyPr/>
          <a:lstStyle/>
          <a:p>
            <a:r>
              <a:rPr lang="en-US" dirty="0"/>
              <a:t>Build each project</a:t>
            </a:r>
          </a:p>
          <a:p>
            <a:r>
              <a:rPr lang="en-US" dirty="0"/>
              <a:t>Right click on the “server” project -&gt; Debug -&gt;Start new instance.</a:t>
            </a:r>
          </a:p>
          <a:p>
            <a:r>
              <a:rPr lang="en-US" dirty="0"/>
              <a:t>Right click on the “Client” project-&gt; Debug -&gt;Start new instance.</a:t>
            </a:r>
          </a:p>
          <a:p>
            <a:endParaRPr lang="en-US" dirty="0"/>
          </a:p>
        </p:txBody>
      </p:sp>
    </p:spTree>
    <p:extLst>
      <p:ext uri="{BB962C8B-B14F-4D97-AF65-F5344CB8AC3E}">
        <p14:creationId xmlns:p14="http://schemas.microsoft.com/office/powerpoint/2010/main" val="260572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Where are we</a:t>
            </a:r>
          </a:p>
        </p:txBody>
      </p:sp>
      <p:sp>
        <p:nvSpPr>
          <p:cNvPr id="4" name="Rounded Rectangle 3"/>
          <p:cNvSpPr/>
          <p:nvPr/>
        </p:nvSpPr>
        <p:spPr>
          <a:xfrm>
            <a:off x="990600" y="2133600"/>
            <a:ext cx="3505200" cy="36576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001485" y="2971800"/>
            <a:ext cx="35052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79714" y="3844498"/>
            <a:ext cx="35052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79714" y="4911298"/>
            <a:ext cx="35052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82485" y="2408367"/>
            <a:ext cx="2743200" cy="461665"/>
          </a:xfrm>
          <a:prstGeom prst="rect">
            <a:avLst/>
          </a:prstGeom>
          <a:noFill/>
        </p:spPr>
        <p:txBody>
          <a:bodyPr wrap="square" rtlCol="0">
            <a:spAutoFit/>
          </a:bodyPr>
          <a:lstStyle/>
          <a:p>
            <a:pPr algn="ctr"/>
            <a:r>
              <a:rPr lang="en-US" sz="2400" b="1" dirty="0"/>
              <a:t>Application Layer</a:t>
            </a:r>
          </a:p>
        </p:txBody>
      </p:sp>
      <p:sp>
        <p:nvSpPr>
          <p:cNvPr id="11" name="TextBox 10"/>
          <p:cNvSpPr txBox="1"/>
          <p:nvPr/>
        </p:nvSpPr>
        <p:spPr>
          <a:xfrm>
            <a:off x="1360714" y="3158698"/>
            <a:ext cx="2743200" cy="461665"/>
          </a:xfrm>
          <a:prstGeom prst="rect">
            <a:avLst/>
          </a:prstGeom>
          <a:noFill/>
        </p:spPr>
        <p:txBody>
          <a:bodyPr wrap="square" rtlCol="0">
            <a:spAutoFit/>
          </a:bodyPr>
          <a:lstStyle/>
          <a:p>
            <a:pPr algn="ctr"/>
            <a:r>
              <a:rPr lang="en-US" sz="2400" b="1" dirty="0"/>
              <a:t>Transport Layer</a:t>
            </a:r>
          </a:p>
        </p:txBody>
      </p:sp>
      <p:sp>
        <p:nvSpPr>
          <p:cNvPr id="12" name="TextBox 11"/>
          <p:cNvSpPr txBox="1"/>
          <p:nvPr/>
        </p:nvSpPr>
        <p:spPr>
          <a:xfrm>
            <a:off x="1170214" y="3962400"/>
            <a:ext cx="3124200" cy="830997"/>
          </a:xfrm>
          <a:prstGeom prst="rect">
            <a:avLst/>
          </a:prstGeom>
          <a:noFill/>
        </p:spPr>
        <p:txBody>
          <a:bodyPr wrap="square" rtlCol="0">
            <a:spAutoFit/>
          </a:bodyPr>
          <a:lstStyle/>
          <a:p>
            <a:pPr algn="ctr"/>
            <a:r>
              <a:rPr lang="en-US" sz="2400" b="1" dirty="0"/>
              <a:t>Network / Internet Layer</a:t>
            </a:r>
          </a:p>
        </p:txBody>
      </p:sp>
      <p:sp>
        <p:nvSpPr>
          <p:cNvPr id="13" name="TextBox 12"/>
          <p:cNvSpPr txBox="1"/>
          <p:nvPr/>
        </p:nvSpPr>
        <p:spPr>
          <a:xfrm>
            <a:off x="1181100" y="5036402"/>
            <a:ext cx="3124200" cy="461665"/>
          </a:xfrm>
          <a:prstGeom prst="rect">
            <a:avLst/>
          </a:prstGeom>
          <a:noFill/>
        </p:spPr>
        <p:txBody>
          <a:bodyPr wrap="square" rtlCol="0">
            <a:spAutoFit/>
          </a:bodyPr>
          <a:lstStyle/>
          <a:p>
            <a:pPr algn="ctr"/>
            <a:r>
              <a:rPr lang="en-US" sz="2400" b="1" dirty="0"/>
              <a:t>Link Layer</a:t>
            </a:r>
          </a:p>
        </p:txBody>
      </p:sp>
      <p:sp>
        <p:nvSpPr>
          <p:cNvPr id="14" name="TextBox 13"/>
          <p:cNvSpPr txBox="1"/>
          <p:nvPr/>
        </p:nvSpPr>
        <p:spPr>
          <a:xfrm>
            <a:off x="4528457" y="2408367"/>
            <a:ext cx="3124200" cy="400110"/>
          </a:xfrm>
          <a:prstGeom prst="rect">
            <a:avLst/>
          </a:prstGeom>
          <a:noFill/>
        </p:spPr>
        <p:txBody>
          <a:bodyPr wrap="square" rtlCol="0">
            <a:spAutoFit/>
          </a:bodyPr>
          <a:lstStyle/>
          <a:p>
            <a:pPr algn="ctr"/>
            <a:r>
              <a:rPr lang="en-US" sz="2000" b="1" dirty="0"/>
              <a:t>HTTP/ HTTPS/ FTP/ SMTP</a:t>
            </a:r>
          </a:p>
        </p:txBody>
      </p:sp>
      <p:sp>
        <p:nvSpPr>
          <p:cNvPr id="15" name="TextBox 14"/>
          <p:cNvSpPr txBox="1"/>
          <p:nvPr/>
        </p:nvSpPr>
        <p:spPr>
          <a:xfrm>
            <a:off x="4517571" y="3214637"/>
            <a:ext cx="2329543" cy="400110"/>
          </a:xfrm>
          <a:prstGeom prst="rect">
            <a:avLst/>
          </a:prstGeom>
          <a:noFill/>
        </p:spPr>
        <p:txBody>
          <a:bodyPr wrap="square" rtlCol="0">
            <a:spAutoFit/>
          </a:bodyPr>
          <a:lstStyle/>
          <a:p>
            <a:pPr algn="ctr"/>
            <a:r>
              <a:rPr lang="en-US" sz="2000" b="1" dirty="0"/>
              <a:t>TCP/ UDP</a:t>
            </a:r>
          </a:p>
        </p:txBody>
      </p:sp>
      <p:sp>
        <p:nvSpPr>
          <p:cNvPr id="16" name="TextBox 15"/>
          <p:cNvSpPr txBox="1"/>
          <p:nvPr/>
        </p:nvSpPr>
        <p:spPr>
          <a:xfrm>
            <a:off x="4495799" y="4074715"/>
            <a:ext cx="1948543" cy="400110"/>
          </a:xfrm>
          <a:prstGeom prst="rect">
            <a:avLst/>
          </a:prstGeom>
          <a:noFill/>
        </p:spPr>
        <p:txBody>
          <a:bodyPr wrap="square" rtlCol="0">
            <a:spAutoFit/>
          </a:bodyPr>
          <a:lstStyle/>
          <a:p>
            <a:pPr algn="ctr"/>
            <a:r>
              <a:rPr lang="en-US" sz="2000" b="1" dirty="0"/>
              <a:t>IP</a:t>
            </a:r>
          </a:p>
        </p:txBody>
      </p:sp>
      <p:sp>
        <p:nvSpPr>
          <p:cNvPr id="17" name="TextBox 16"/>
          <p:cNvSpPr txBox="1"/>
          <p:nvPr/>
        </p:nvSpPr>
        <p:spPr>
          <a:xfrm>
            <a:off x="4495800" y="5036402"/>
            <a:ext cx="2133600" cy="400110"/>
          </a:xfrm>
          <a:prstGeom prst="rect">
            <a:avLst/>
          </a:prstGeom>
          <a:noFill/>
        </p:spPr>
        <p:txBody>
          <a:bodyPr wrap="square" rtlCol="0">
            <a:spAutoFit/>
          </a:bodyPr>
          <a:lstStyle/>
          <a:p>
            <a:pPr algn="ctr"/>
            <a:r>
              <a:rPr lang="en-US" sz="2000" b="1" dirty="0"/>
              <a:t>Ethernet</a:t>
            </a:r>
          </a:p>
        </p:txBody>
      </p:sp>
      <p:sp>
        <p:nvSpPr>
          <p:cNvPr id="18" name="Oval 17"/>
          <p:cNvSpPr/>
          <p:nvPr/>
        </p:nvSpPr>
        <p:spPr>
          <a:xfrm>
            <a:off x="5029200" y="3158698"/>
            <a:ext cx="1415142" cy="5613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298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14" grpId="0"/>
      <p:bldP spid="15" grpId="0"/>
      <p:bldP spid="16" grpId="0"/>
      <p:bldP spid="17" grpId="0"/>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a:xfrm>
            <a:off x="457200" y="1600201"/>
            <a:ext cx="8229600" cy="1752599"/>
          </a:xfrm>
        </p:spPr>
        <p:txBody>
          <a:bodyPr>
            <a:normAutofit fontScale="92500" lnSpcReduction="20000"/>
          </a:bodyPr>
          <a:lstStyle/>
          <a:p>
            <a:r>
              <a:rPr lang="en-US" dirty="0"/>
              <a:t>Server sends a specific file to every client that connects to it.</a:t>
            </a:r>
          </a:p>
          <a:p>
            <a:r>
              <a:rPr lang="en-US" dirty="0"/>
              <a:t>The file name should be sent with the file data in the same byte array.</a:t>
            </a:r>
          </a:p>
          <a:p>
            <a:endParaRPr lang="en-US" dirty="0"/>
          </a:p>
          <a:p>
            <a:endParaRPr lang="en-US" dirty="0"/>
          </a:p>
        </p:txBody>
      </p:sp>
      <p:pic>
        <p:nvPicPr>
          <p:cNvPr id="1026" name="Picture 2"/>
          <p:cNvPicPr>
            <a:picLocks noChangeAspect="1" noChangeArrowheads="1"/>
          </p:cNvPicPr>
          <p:nvPr/>
        </p:nvPicPr>
        <p:blipFill>
          <a:blip r:embed="rId2"/>
          <a:srcRect/>
          <a:stretch>
            <a:fillRect/>
          </a:stretch>
        </p:blipFill>
        <p:spPr bwMode="auto">
          <a:xfrm>
            <a:off x="1" y="3347490"/>
            <a:ext cx="9144000" cy="843509"/>
          </a:xfrm>
          <a:prstGeom prst="rect">
            <a:avLst/>
          </a:prstGeom>
          <a:noFill/>
          <a:ln w="9525">
            <a:noFill/>
            <a:miter lim="800000"/>
            <a:headEnd/>
            <a:tailEnd/>
          </a:ln>
          <a:effectLst/>
        </p:spPr>
      </p:pic>
      <p:sp>
        <p:nvSpPr>
          <p:cNvPr id="5" name="Content Placeholder 2"/>
          <p:cNvSpPr txBox="1">
            <a:spLocks/>
          </p:cNvSpPr>
          <p:nvPr/>
        </p:nvSpPr>
        <p:spPr>
          <a:xfrm>
            <a:off x="457200" y="4267201"/>
            <a:ext cx="8229600" cy="2362199"/>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a:t>The first 4 bytes should represent an integer that represents the length of the file name.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If</a:t>
            </a:r>
            <a:r>
              <a:rPr kumimoji="0" lang="en-US" sz="3200" b="0" i="0" u="none" strike="noStrike" kern="1200" cap="none" spc="0" normalizeH="0" noProof="0" dirty="0">
                <a:ln>
                  <a:noFill/>
                </a:ln>
                <a:solidFill>
                  <a:schemeClr val="tx1"/>
                </a:solidFill>
                <a:effectLst/>
                <a:uLnTx/>
                <a:uFillTx/>
                <a:latin typeface="+mn-lt"/>
                <a:ea typeface="+mn-ea"/>
                <a:cs typeface="+mn-cs"/>
              </a:rPr>
              <a:t> the file name is “file.txt” and has “</a:t>
            </a:r>
            <a:r>
              <a:rPr kumimoji="0" lang="en-US" sz="3200" b="0" i="0" u="none" strike="noStrike" kern="1200" cap="none" spc="0" normalizeH="0" noProof="0" dirty="0" err="1">
                <a:ln>
                  <a:noFill/>
                </a:ln>
                <a:solidFill>
                  <a:schemeClr val="tx1"/>
                </a:solidFill>
                <a:effectLst/>
                <a:uLnTx/>
                <a:uFillTx/>
                <a:latin typeface="+mn-lt"/>
                <a:ea typeface="+mn-ea"/>
                <a:cs typeface="+mn-cs"/>
              </a:rPr>
              <a:t>abcdefgh</a:t>
            </a:r>
            <a:r>
              <a:rPr kumimoji="0" lang="en-US" sz="3200" b="0" i="0" u="none" strike="noStrike" kern="1200" cap="none" spc="0" normalizeH="0" noProof="0" dirty="0">
                <a:ln>
                  <a:noFill/>
                </a:ln>
                <a:solidFill>
                  <a:schemeClr val="tx1"/>
                </a:solidFill>
                <a:effectLst/>
                <a:uLnTx/>
                <a:uFillTx/>
                <a:latin typeface="+mn-lt"/>
                <a:ea typeface="+mn-ea"/>
                <a:cs typeface="+mn-cs"/>
              </a:rPr>
              <a:t>” as content  then the first 4 bytes should be the binary representation of the number “8” (length of “file.txt”)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302945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a:t>Then the next 8 bytes should represent the 8 characters of the file name “file.txt”</a:t>
            </a:r>
          </a:p>
          <a:p>
            <a:pPr lvl="1"/>
            <a:r>
              <a:rPr lang="en-US" dirty="0"/>
              <a:t>byte  #4 -&gt; </a:t>
            </a:r>
            <a:r>
              <a:rPr lang="en-US" dirty="0" err="1"/>
              <a:t>ascii</a:t>
            </a:r>
            <a:r>
              <a:rPr lang="en-US" dirty="0"/>
              <a:t> of ‘f’</a:t>
            </a:r>
          </a:p>
          <a:p>
            <a:pPr lvl="1"/>
            <a:r>
              <a:rPr lang="en-US" dirty="0"/>
              <a:t>byte  #5-&gt; </a:t>
            </a:r>
            <a:r>
              <a:rPr lang="en-US" dirty="0" err="1"/>
              <a:t>ascii</a:t>
            </a:r>
            <a:r>
              <a:rPr lang="en-US" dirty="0"/>
              <a:t> of ‘</a:t>
            </a:r>
            <a:r>
              <a:rPr lang="en-US" dirty="0" err="1"/>
              <a:t>i</a:t>
            </a:r>
            <a:r>
              <a:rPr lang="en-US" dirty="0"/>
              <a:t>’</a:t>
            </a:r>
          </a:p>
          <a:p>
            <a:pPr lvl="1"/>
            <a:r>
              <a:rPr lang="en-US" dirty="0"/>
              <a:t>….</a:t>
            </a:r>
          </a:p>
          <a:p>
            <a:pPr lvl="1"/>
            <a:endParaRPr lang="en-US" dirty="0"/>
          </a:p>
          <a:p>
            <a:r>
              <a:rPr lang="en-US" dirty="0"/>
              <a:t>The rest of the bytes should be the file contents.</a:t>
            </a:r>
          </a:p>
          <a:p>
            <a:r>
              <a:rPr lang="en-US" dirty="0"/>
              <a:t>You </a:t>
            </a:r>
            <a:r>
              <a:rPr lang="en-US" b="1" dirty="0"/>
              <a:t>cannot</a:t>
            </a:r>
            <a:r>
              <a:rPr lang="en-US" dirty="0"/>
              <a:t> use the “</a:t>
            </a:r>
            <a:r>
              <a:rPr lang="en-US" dirty="0" err="1"/>
              <a:t>Socket.SendFile</a:t>
            </a:r>
            <a:r>
              <a:rPr lang="en-US" dirty="0"/>
              <a:t>” method.</a:t>
            </a:r>
          </a:p>
          <a:p>
            <a:r>
              <a:rPr lang="en-US" dirty="0"/>
              <a:t>Hint: use </a:t>
            </a:r>
            <a:r>
              <a:rPr lang="en-US" b="1" dirty="0" err="1"/>
              <a:t>BitConverter.GetBytes</a:t>
            </a:r>
            <a:r>
              <a:rPr lang="en-US" dirty="0"/>
              <a:t> to convert </a:t>
            </a:r>
            <a:r>
              <a:rPr lang="en-US" dirty="0" err="1"/>
              <a:t>int</a:t>
            </a:r>
            <a:r>
              <a:rPr lang="en-US" dirty="0"/>
              <a:t> to byte array.</a:t>
            </a:r>
          </a:p>
          <a:p>
            <a:r>
              <a:rPr lang="en-US" dirty="0"/>
              <a:t>Hint: use </a:t>
            </a:r>
            <a:r>
              <a:rPr lang="en-US" b="1" dirty="0" err="1"/>
              <a:t>CopyTo</a:t>
            </a:r>
            <a:r>
              <a:rPr lang="en-US" dirty="0"/>
              <a:t> method in the array to copy array into another at specific indices.</a:t>
            </a:r>
          </a:p>
        </p:txBody>
      </p:sp>
      <p:graphicFrame>
        <p:nvGraphicFramePr>
          <p:cNvPr id="4" name="Table 3"/>
          <p:cNvGraphicFramePr>
            <a:graphicFrameLocks noGrp="1"/>
          </p:cNvGraphicFramePr>
          <p:nvPr/>
        </p:nvGraphicFramePr>
        <p:xfrm>
          <a:off x="838200" y="3581400"/>
          <a:ext cx="7848600" cy="370840"/>
        </p:xfrm>
        <a:graphic>
          <a:graphicData uri="http://schemas.openxmlformats.org/drawingml/2006/table">
            <a:tbl>
              <a:tblPr firstRow="1" bandRow="1">
                <a:tableStyleId>{5940675A-B579-460E-94D1-54222C63F5DA}</a:tableStyleId>
              </a:tblPr>
              <a:tblGrid>
                <a:gridCol w="392430">
                  <a:extLst>
                    <a:ext uri="{9D8B030D-6E8A-4147-A177-3AD203B41FA5}">
                      <a16:colId xmlns:a16="http://schemas.microsoft.com/office/drawing/2014/main" xmlns="" val="20000"/>
                    </a:ext>
                  </a:extLst>
                </a:gridCol>
                <a:gridCol w="392430">
                  <a:extLst>
                    <a:ext uri="{9D8B030D-6E8A-4147-A177-3AD203B41FA5}">
                      <a16:colId xmlns:a16="http://schemas.microsoft.com/office/drawing/2014/main" xmlns="" val="20001"/>
                    </a:ext>
                  </a:extLst>
                </a:gridCol>
                <a:gridCol w="392430">
                  <a:extLst>
                    <a:ext uri="{9D8B030D-6E8A-4147-A177-3AD203B41FA5}">
                      <a16:colId xmlns:a16="http://schemas.microsoft.com/office/drawing/2014/main" xmlns="" val="20002"/>
                    </a:ext>
                  </a:extLst>
                </a:gridCol>
                <a:gridCol w="392430">
                  <a:extLst>
                    <a:ext uri="{9D8B030D-6E8A-4147-A177-3AD203B41FA5}">
                      <a16:colId xmlns:a16="http://schemas.microsoft.com/office/drawing/2014/main" xmlns="" val="20003"/>
                    </a:ext>
                  </a:extLst>
                </a:gridCol>
                <a:gridCol w="392430">
                  <a:extLst>
                    <a:ext uri="{9D8B030D-6E8A-4147-A177-3AD203B41FA5}">
                      <a16:colId xmlns:a16="http://schemas.microsoft.com/office/drawing/2014/main" xmlns="" val="20004"/>
                    </a:ext>
                  </a:extLst>
                </a:gridCol>
                <a:gridCol w="392430">
                  <a:extLst>
                    <a:ext uri="{9D8B030D-6E8A-4147-A177-3AD203B41FA5}">
                      <a16:colId xmlns:a16="http://schemas.microsoft.com/office/drawing/2014/main" xmlns="" val="20005"/>
                    </a:ext>
                  </a:extLst>
                </a:gridCol>
                <a:gridCol w="392430">
                  <a:extLst>
                    <a:ext uri="{9D8B030D-6E8A-4147-A177-3AD203B41FA5}">
                      <a16:colId xmlns:a16="http://schemas.microsoft.com/office/drawing/2014/main" xmlns="" val="20006"/>
                    </a:ext>
                  </a:extLst>
                </a:gridCol>
                <a:gridCol w="392430">
                  <a:extLst>
                    <a:ext uri="{9D8B030D-6E8A-4147-A177-3AD203B41FA5}">
                      <a16:colId xmlns:a16="http://schemas.microsoft.com/office/drawing/2014/main" xmlns="" val="20007"/>
                    </a:ext>
                  </a:extLst>
                </a:gridCol>
                <a:gridCol w="392430">
                  <a:extLst>
                    <a:ext uri="{9D8B030D-6E8A-4147-A177-3AD203B41FA5}">
                      <a16:colId xmlns:a16="http://schemas.microsoft.com/office/drawing/2014/main" xmlns="" val="20008"/>
                    </a:ext>
                  </a:extLst>
                </a:gridCol>
                <a:gridCol w="392430">
                  <a:extLst>
                    <a:ext uri="{9D8B030D-6E8A-4147-A177-3AD203B41FA5}">
                      <a16:colId xmlns:a16="http://schemas.microsoft.com/office/drawing/2014/main" xmlns="" val="20009"/>
                    </a:ext>
                  </a:extLst>
                </a:gridCol>
                <a:gridCol w="392430">
                  <a:extLst>
                    <a:ext uri="{9D8B030D-6E8A-4147-A177-3AD203B41FA5}">
                      <a16:colId xmlns:a16="http://schemas.microsoft.com/office/drawing/2014/main" xmlns="" val="20010"/>
                    </a:ext>
                  </a:extLst>
                </a:gridCol>
                <a:gridCol w="392430">
                  <a:extLst>
                    <a:ext uri="{9D8B030D-6E8A-4147-A177-3AD203B41FA5}">
                      <a16:colId xmlns:a16="http://schemas.microsoft.com/office/drawing/2014/main" xmlns="" val="20011"/>
                    </a:ext>
                  </a:extLst>
                </a:gridCol>
                <a:gridCol w="392430">
                  <a:extLst>
                    <a:ext uri="{9D8B030D-6E8A-4147-A177-3AD203B41FA5}">
                      <a16:colId xmlns:a16="http://schemas.microsoft.com/office/drawing/2014/main" xmlns="" val="20012"/>
                    </a:ext>
                  </a:extLst>
                </a:gridCol>
                <a:gridCol w="392430">
                  <a:extLst>
                    <a:ext uri="{9D8B030D-6E8A-4147-A177-3AD203B41FA5}">
                      <a16:colId xmlns:a16="http://schemas.microsoft.com/office/drawing/2014/main" xmlns="" val="20013"/>
                    </a:ext>
                  </a:extLst>
                </a:gridCol>
                <a:gridCol w="392430">
                  <a:extLst>
                    <a:ext uri="{9D8B030D-6E8A-4147-A177-3AD203B41FA5}">
                      <a16:colId xmlns:a16="http://schemas.microsoft.com/office/drawing/2014/main" xmlns="" val="20014"/>
                    </a:ext>
                  </a:extLst>
                </a:gridCol>
                <a:gridCol w="392430">
                  <a:extLst>
                    <a:ext uri="{9D8B030D-6E8A-4147-A177-3AD203B41FA5}">
                      <a16:colId xmlns:a16="http://schemas.microsoft.com/office/drawing/2014/main" xmlns="" val="20015"/>
                    </a:ext>
                  </a:extLst>
                </a:gridCol>
                <a:gridCol w="392430">
                  <a:extLst>
                    <a:ext uri="{9D8B030D-6E8A-4147-A177-3AD203B41FA5}">
                      <a16:colId xmlns:a16="http://schemas.microsoft.com/office/drawing/2014/main" xmlns="" val="20016"/>
                    </a:ext>
                  </a:extLst>
                </a:gridCol>
                <a:gridCol w="392430">
                  <a:extLst>
                    <a:ext uri="{9D8B030D-6E8A-4147-A177-3AD203B41FA5}">
                      <a16:colId xmlns:a16="http://schemas.microsoft.com/office/drawing/2014/main" xmlns="" val="20017"/>
                    </a:ext>
                  </a:extLst>
                </a:gridCol>
                <a:gridCol w="392430">
                  <a:extLst>
                    <a:ext uri="{9D8B030D-6E8A-4147-A177-3AD203B41FA5}">
                      <a16:colId xmlns:a16="http://schemas.microsoft.com/office/drawing/2014/main" xmlns="" val="20018"/>
                    </a:ext>
                  </a:extLst>
                </a:gridCol>
                <a:gridCol w="392430">
                  <a:extLst>
                    <a:ext uri="{9D8B030D-6E8A-4147-A177-3AD203B41FA5}">
                      <a16:colId xmlns:a16="http://schemas.microsoft.com/office/drawing/2014/main" xmlns="" val="20019"/>
                    </a:ext>
                  </a:extLst>
                </a:gridCol>
              </a:tblGrid>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8</a:t>
                      </a:r>
                    </a:p>
                  </a:txBody>
                  <a:tcPr/>
                </a:tc>
                <a:tc>
                  <a:txBody>
                    <a:bodyPr/>
                    <a:lstStyle/>
                    <a:p>
                      <a:r>
                        <a:rPr lang="en-US" dirty="0"/>
                        <a:t>f</a:t>
                      </a:r>
                    </a:p>
                  </a:txBody>
                  <a:tcPr/>
                </a:tc>
                <a:tc>
                  <a:txBody>
                    <a:bodyPr/>
                    <a:lstStyle/>
                    <a:p>
                      <a:r>
                        <a:rPr lang="en-US" dirty="0" err="1"/>
                        <a:t>i</a:t>
                      </a:r>
                      <a:endParaRPr lang="en-US" dirty="0"/>
                    </a:p>
                  </a:txBody>
                  <a:tcPr/>
                </a:tc>
                <a:tc>
                  <a:txBody>
                    <a:bodyPr/>
                    <a:lstStyle/>
                    <a:p>
                      <a:r>
                        <a:rPr lang="en-US" dirty="0"/>
                        <a:t>l</a:t>
                      </a:r>
                    </a:p>
                  </a:txBody>
                  <a:tcPr/>
                </a:tc>
                <a:tc>
                  <a:txBody>
                    <a:bodyPr/>
                    <a:lstStyle/>
                    <a:p>
                      <a:r>
                        <a:rPr lang="en-US" dirty="0"/>
                        <a:t>e</a:t>
                      </a:r>
                    </a:p>
                  </a:txBody>
                  <a:tcPr/>
                </a:tc>
                <a:tc>
                  <a:txBody>
                    <a:bodyPr/>
                    <a:lstStyle/>
                    <a:p>
                      <a:r>
                        <a:rPr lang="en-US" dirty="0"/>
                        <a:t>.</a:t>
                      </a:r>
                    </a:p>
                  </a:txBody>
                  <a:tcPr/>
                </a:tc>
                <a:tc>
                  <a:txBody>
                    <a:bodyPr/>
                    <a:lstStyle/>
                    <a:p>
                      <a:r>
                        <a:rPr lang="en-US" dirty="0"/>
                        <a:t>t</a:t>
                      </a:r>
                    </a:p>
                  </a:txBody>
                  <a:tcPr/>
                </a:tc>
                <a:tc>
                  <a:txBody>
                    <a:bodyPr/>
                    <a:lstStyle/>
                    <a:p>
                      <a:r>
                        <a:rPr lang="en-US" dirty="0"/>
                        <a:t>x</a:t>
                      </a:r>
                    </a:p>
                  </a:txBody>
                  <a:tcPr/>
                </a:tc>
                <a:tc>
                  <a:txBody>
                    <a:bodyPr/>
                    <a:lstStyle/>
                    <a:p>
                      <a:r>
                        <a:rPr lang="en-US" dirty="0"/>
                        <a:t>t</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136422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Delivery Rules</a:t>
            </a:r>
          </a:p>
        </p:txBody>
      </p:sp>
      <p:sp>
        <p:nvSpPr>
          <p:cNvPr id="3" name="Content Placeholder 2"/>
          <p:cNvSpPr>
            <a:spLocks noGrp="1"/>
          </p:cNvSpPr>
          <p:nvPr>
            <p:ph idx="1"/>
          </p:nvPr>
        </p:nvSpPr>
        <p:spPr/>
        <p:txBody>
          <a:bodyPr>
            <a:normAutofit/>
          </a:bodyPr>
          <a:lstStyle/>
          <a:p>
            <a:r>
              <a:rPr lang="en-US" dirty="0"/>
              <a:t>Console Application for each of the Server and client.</a:t>
            </a:r>
          </a:p>
          <a:p>
            <a:r>
              <a:rPr lang="en-US" dirty="0"/>
              <a:t>We will test the server using our own client, so the server must send with the specified format.</a:t>
            </a:r>
          </a:p>
          <a:p>
            <a:r>
              <a:rPr lang="en-US" dirty="0"/>
              <a:t>At the application startup, write your </a:t>
            </a:r>
            <a:r>
              <a:rPr lang="en-US" b="1" dirty="0"/>
              <a:t>name</a:t>
            </a:r>
            <a:r>
              <a:rPr lang="en-US" dirty="0"/>
              <a:t> and </a:t>
            </a:r>
            <a:r>
              <a:rPr lang="en-US" b="1" dirty="0"/>
              <a:t>section</a:t>
            </a:r>
            <a:r>
              <a:rPr lang="en-US" dirty="0"/>
              <a:t> and </a:t>
            </a:r>
            <a:r>
              <a:rPr lang="en-US" b="1" dirty="0"/>
              <a:t>department</a:t>
            </a:r>
            <a:r>
              <a:rPr lang="en-US" dirty="0"/>
              <a:t> exactly as in the screenshot.</a:t>
            </a:r>
          </a:p>
          <a:p>
            <a:endParaRPr lang="en-US" dirty="0"/>
          </a:p>
          <a:p>
            <a:endParaRPr lang="en-US" dirty="0"/>
          </a:p>
        </p:txBody>
      </p:sp>
    </p:spTree>
    <p:extLst>
      <p:ext uri="{BB962C8B-B14F-4D97-AF65-F5344CB8AC3E}">
        <p14:creationId xmlns:p14="http://schemas.microsoft.com/office/powerpoint/2010/main" val="2793779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Delivery Rules</a:t>
            </a:r>
          </a:p>
        </p:txBody>
      </p:sp>
      <p:sp>
        <p:nvSpPr>
          <p:cNvPr id="3" name="Content Placeholder 2"/>
          <p:cNvSpPr>
            <a:spLocks noGrp="1"/>
          </p:cNvSpPr>
          <p:nvPr>
            <p:ph idx="1"/>
          </p:nvPr>
        </p:nvSpPr>
        <p:spPr/>
        <p:txBody>
          <a:bodyPr/>
          <a:lstStyle/>
          <a:p>
            <a:r>
              <a:rPr lang="en-US" dirty="0"/>
              <a:t>The server should listen for connection on IP address: 127.0.0.1 and </a:t>
            </a:r>
            <a:r>
              <a:rPr lang="en-US"/>
              <a:t>Port 8000.</a:t>
            </a:r>
            <a:endParaRPr lang="en-US" dirty="0"/>
          </a:p>
          <a:p>
            <a:r>
              <a:rPr lang="en-US" dirty="0"/>
              <a:t>The file name will be passed to the server as a command line argument.</a:t>
            </a:r>
          </a:p>
          <a:p>
            <a:r>
              <a:rPr lang="en-US" dirty="0"/>
              <a:t>You can set the argument in the debug time by opening the project properties and setting the command line arguments in the Debug tab.</a:t>
            </a:r>
          </a:p>
        </p:txBody>
      </p:sp>
    </p:spTree>
    <p:extLst>
      <p:ext uri="{BB962C8B-B14F-4D97-AF65-F5344CB8AC3E}">
        <p14:creationId xmlns:p14="http://schemas.microsoft.com/office/powerpoint/2010/main" val="3235277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Delivery Rules</a:t>
            </a:r>
          </a:p>
        </p:txBody>
      </p:sp>
      <p:sp>
        <p:nvSpPr>
          <p:cNvPr id="3" name="Content Placeholder 2"/>
          <p:cNvSpPr>
            <a:spLocks noGrp="1"/>
          </p:cNvSpPr>
          <p:nvPr>
            <p:ph idx="1"/>
          </p:nvPr>
        </p:nvSpPr>
        <p:spPr>
          <a:xfrm>
            <a:off x="457200" y="1600201"/>
            <a:ext cx="8229600" cy="685799"/>
          </a:xfrm>
        </p:spPr>
        <p:txBody>
          <a:bodyPr/>
          <a:lstStyle/>
          <a:p>
            <a:r>
              <a:rPr lang="en-US" dirty="0"/>
              <a:t>Running the exe using cmd.</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 y="2209800"/>
            <a:ext cx="8172650" cy="451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6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What</a:t>
            </a:r>
          </a:p>
        </p:txBody>
      </p:sp>
      <p:sp>
        <p:nvSpPr>
          <p:cNvPr id="5" name="Content Placeholder 4"/>
          <p:cNvSpPr>
            <a:spLocks noGrp="1"/>
          </p:cNvSpPr>
          <p:nvPr>
            <p:ph idx="1"/>
          </p:nvPr>
        </p:nvSpPr>
        <p:spPr/>
        <p:txBody>
          <a:bodyPr>
            <a:normAutofit/>
          </a:bodyPr>
          <a:lstStyle/>
          <a:p>
            <a:r>
              <a:rPr lang="en-US" dirty="0"/>
              <a:t>A collection of system calls (APIs) to write a networking program at user-level.</a:t>
            </a:r>
          </a:p>
          <a:p>
            <a:r>
              <a:rPr lang="en-US" dirty="0"/>
              <a:t>API is similar to file I/O in many respects: open, close, read, write.</a:t>
            </a:r>
          </a:p>
          <a:p>
            <a:pPr lvl="1"/>
            <a:r>
              <a:rPr lang="en-US" dirty="0"/>
              <a:t> Data written into socket on one host can be read out of socket on other host</a:t>
            </a:r>
          </a:p>
          <a:p>
            <a:pPr lvl="1"/>
            <a:r>
              <a:rPr lang="en-US" dirty="0"/>
              <a:t> The difference from files: networking has notion of client and server.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What</a:t>
            </a:r>
          </a:p>
        </p:txBody>
      </p:sp>
      <p:sp>
        <p:nvSpPr>
          <p:cNvPr id="3" name="Content Placeholder 2"/>
          <p:cNvSpPr>
            <a:spLocks noGrp="1"/>
          </p:cNvSpPr>
          <p:nvPr>
            <p:ph idx="1"/>
          </p:nvPr>
        </p:nvSpPr>
        <p:spPr>
          <a:xfrm>
            <a:off x="533400" y="5486400"/>
            <a:ext cx="8229600" cy="1371600"/>
          </a:xfrm>
        </p:spPr>
        <p:txBody>
          <a:bodyPr>
            <a:normAutofit/>
          </a:bodyPr>
          <a:lstStyle/>
          <a:p>
            <a:pPr>
              <a:buNone/>
            </a:pPr>
            <a:r>
              <a:rPr lang="en-US" dirty="0"/>
              <a:t>Sockets functions between Transport Layer (TCP</a:t>
            </a:r>
            <a:r>
              <a:rPr lang="ar-EG" dirty="0"/>
              <a:t> </a:t>
            </a:r>
            <a:r>
              <a:rPr lang="en-US" dirty="0"/>
              <a:t>or UDP) and Application Layer (Your program) </a:t>
            </a:r>
          </a:p>
        </p:txBody>
      </p:sp>
      <p:pic>
        <p:nvPicPr>
          <p:cNvPr id="17411" name="Picture 3"/>
          <p:cNvPicPr>
            <a:picLocks noChangeAspect="1" noChangeArrowheads="1"/>
          </p:cNvPicPr>
          <p:nvPr/>
        </p:nvPicPr>
        <p:blipFill>
          <a:blip r:embed="rId3"/>
          <a:srcRect l="18125" t="38000" r="15000" b="11000"/>
          <a:stretch>
            <a:fillRect/>
          </a:stretch>
        </p:blipFill>
        <p:spPr bwMode="auto">
          <a:xfrm>
            <a:off x="609600" y="1600200"/>
            <a:ext cx="8153400" cy="3886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What</a:t>
            </a:r>
          </a:p>
        </p:txBody>
      </p:sp>
      <p:sp>
        <p:nvSpPr>
          <p:cNvPr id="3" name="Content Placeholder 2"/>
          <p:cNvSpPr>
            <a:spLocks noGrp="1"/>
          </p:cNvSpPr>
          <p:nvPr>
            <p:ph idx="1"/>
          </p:nvPr>
        </p:nvSpPr>
        <p:spPr/>
        <p:txBody>
          <a:bodyPr/>
          <a:lstStyle/>
          <a:p>
            <a:r>
              <a:rPr lang="en-US" dirty="0"/>
              <a:t>In socket-based network programming, you do not directly access the network interface device to send and receive packets. </a:t>
            </a:r>
          </a:p>
          <a:p>
            <a:r>
              <a:rPr lang="en-US" dirty="0"/>
              <a:t>Instead, an intermediary file descriptor (Socket) is created to handle the programming interface to the network.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What</a:t>
            </a:r>
          </a:p>
        </p:txBody>
      </p:sp>
      <p:pic>
        <p:nvPicPr>
          <p:cNvPr id="18434" name="Picture 2"/>
          <p:cNvPicPr>
            <a:picLocks noChangeAspect="1" noChangeArrowheads="1"/>
          </p:cNvPicPr>
          <p:nvPr/>
        </p:nvPicPr>
        <p:blipFill>
          <a:blip r:embed="rId3"/>
          <a:srcRect l="17500" t="9000" r="7500" b="39000"/>
          <a:stretch>
            <a:fillRect/>
          </a:stretch>
        </p:blipFill>
        <p:spPr bwMode="auto">
          <a:xfrm>
            <a:off x="304800" y="1559560"/>
            <a:ext cx="8534400" cy="3698240"/>
          </a:xfrm>
          <a:prstGeom prst="rect">
            <a:avLst/>
          </a:prstGeom>
          <a:noFill/>
          <a:ln w="9525">
            <a:noFill/>
            <a:miter lim="800000"/>
            <a:headEnd/>
            <a:tailEnd/>
          </a:ln>
          <a:effectLst/>
        </p:spPr>
      </p:pic>
      <p:sp>
        <p:nvSpPr>
          <p:cNvPr id="5" name="TextBox 4"/>
          <p:cNvSpPr txBox="1"/>
          <p:nvPr/>
        </p:nvSpPr>
        <p:spPr>
          <a:xfrm>
            <a:off x="457200" y="5181600"/>
            <a:ext cx="8229600" cy="1569660"/>
          </a:xfrm>
          <a:prstGeom prst="rect">
            <a:avLst/>
          </a:prstGeom>
          <a:noFill/>
        </p:spPr>
        <p:txBody>
          <a:bodyPr wrap="square" rtlCol="0">
            <a:spAutoFit/>
          </a:bodyPr>
          <a:lstStyle/>
          <a:p>
            <a:r>
              <a:rPr lang="en-US" sz="2400" dirty="0"/>
              <a:t>After the socket is created, it must be bound to either a specific network address and port on the system, or to a remote network address and port. Once the socket is bound, it can be used to send and receive data from the network.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a Nutshell</a:t>
            </a:r>
          </a:p>
        </p:txBody>
      </p:sp>
      <p:sp>
        <p:nvSpPr>
          <p:cNvPr id="3" name="Content Placeholder 2"/>
          <p:cNvSpPr>
            <a:spLocks noGrp="1"/>
          </p:cNvSpPr>
          <p:nvPr>
            <p:ph idx="1"/>
          </p:nvPr>
        </p:nvSpPr>
        <p:spPr/>
        <p:txBody>
          <a:bodyPr/>
          <a:lstStyle/>
          <a:p>
            <a:r>
              <a:rPr lang="en-US" dirty="0"/>
              <a:t>Sockets are interfaces that can "plug into" each other over a network. Once so "plugged in", the programs so connected communicate.</a:t>
            </a:r>
          </a:p>
        </p:txBody>
      </p:sp>
    </p:spTree>
  </p:cSld>
  <p:clrMapOvr>
    <a:masterClrMapping/>
  </p:clrMapOvr>
</p:sld>
</file>

<file path=ppt/theme/theme1.xml><?xml version="1.0" encoding="utf-8"?>
<a:theme xmlns:a="http://schemas.openxmlformats.org/drawingml/2006/main" name="Lab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Lab1</Template>
  <TotalTime>15013</TotalTime>
  <Words>2561</Words>
  <Application>Microsoft Office PowerPoint</Application>
  <PresentationFormat>On-screen Show (4:3)</PresentationFormat>
  <Paragraphs>383</Paragraphs>
  <Slides>44</Slides>
  <Notes>23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Lab1</vt:lpstr>
      <vt:lpstr>Computer Networks</vt:lpstr>
      <vt:lpstr>Socket Programming</vt:lpstr>
      <vt:lpstr>Agenda</vt:lpstr>
      <vt:lpstr>Where are we</vt:lpstr>
      <vt:lpstr>The What</vt:lpstr>
      <vt:lpstr>The What</vt:lpstr>
      <vt:lpstr>The What</vt:lpstr>
      <vt:lpstr>The What</vt:lpstr>
      <vt:lpstr>In a Nutshell</vt:lpstr>
      <vt:lpstr>The Why</vt:lpstr>
      <vt:lpstr>The How</vt:lpstr>
      <vt:lpstr>Client-Server Model</vt:lpstr>
      <vt:lpstr>Socket Types</vt:lpstr>
      <vt:lpstr>Connection Oriented</vt:lpstr>
      <vt:lpstr>Connectionless </vt:lpstr>
      <vt:lpstr>Sockets in .net</vt:lpstr>
      <vt:lpstr>Sockets in .Net</vt:lpstr>
      <vt:lpstr>Initiating Connection Oriented Socket</vt:lpstr>
      <vt:lpstr>Server says “Hello” to Client</vt:lpstr>
      <vt:lpstr>Initiating Connection Oriented Socket</vt:lpstr>
      <vt:lpstr>Using Connection Oriented Socket</vt:lpstr>
      <vt:lpstr>Using Connection Oriented Socket</vt:lpstr>
      <vt:lpstr>IPAddress Class</vt:lpstr>
      <vt:lpstr>IPEndPoint Class</vt:lpstr>
      <vt:lpstr>Ports</vt:lpstr>
      <vt:lpstr>Socket Class</vt:lpstr>
      <vt:lpstr>Socket Class</vt:lpstr>
      <vt:lpstr>Socket Class</vt:lpstr>
      <vt:lpstr>Using Connection Oriented Socket</vt:lpstr>
      <vt:lpstr>Closing the Socket Connection</vt:lpstr>
      <vt:lpstr>Socket Shut Down</vt:lpstr>
      <vt:lpstr>Closing a Socket Connection</vt:lpstr>
      <vt:lpstr>Hands on – chat Program using tcp</vt:lpstr>
      <vt:lpstr>Let’s Chat</vt:lpstr>
      <vt:lpstr>The Server</vt:lpstr>
      <vt:lpstr>The Server</vt:lpstr>
      <vt:lpstr>The Client</vt:lpstr>
      <vt:lpstr>The client</vt:lpstr>
      <vt:lpstr>Testing the Client/Server apps</vt:lpstr>
      <vt:lpstr>Assignment</vt:lpstr>
      <vt:lpstr>Assignment</vt:lpstr>
      <vt:lpstr>Assignment Delivery Rules</vt:lpstr>
      <vt:lpstr>Assignment Delivery Rules</vt:lpstr>
      <vt:lpstr>Assignment Delivery Rules</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 Programming</dc:title>
  <dc:creator>Menna Mostafa</dc:creator>
  <cp:lastModifiedBy>hp</cp:lastModifiedBy>
  <cp:revision>299</cp:revision>
  <dcterms:created xsi:type="dcterms:W3CDTF">2011-10-09T03:26:11Z</dcterms:created>
  <dcterms:modified xsi:type="dcterms:W3CDTF">2016-10-08T18:04:16Z</dcterms:modified>
</cp:coreProperties>
</file>