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2BA4-716E-4141-8BD3-47DF857EC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37DFC-6452-4032-8B8D-9FD245E5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CC69-EBDA-4788-A271-2218B4CB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B56A-51AC-4F45-B6A3-40D8B80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2FEC-500B-4363-B783-54AF64A9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94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8428-6D9F-4CA0-BFFD-03F68B09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4B5B2-91C4-4B2B-92C9-AFAFD917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C82D-6543-4466-B739-48753EFD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9EE7-C0EF-4527-8F67-012487E3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B097-B713-410F-ADC6-0DB73764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1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A2D1-2ACD-4C02-A606-1FB379D8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CB3C-D490-480F-AD9E-151E86BD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1B52-3E54-4BF7-BB19-64697959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22C6-3067-4FDD-BB20-A7FB4178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E0E4-DCC8-4A4B-8E84-569E1A6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5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C766-190A-4301-9719-668284E7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3DFC-D152-4247-80E2-FFF4CF34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6621-DB9E-4119-B1E7-F7AF3D52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706F-50B6-48EF-BE37-C8C5FE5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0F9D-EDB2-40AE-98C9-6FD60A9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48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3298-3E61-4EDF-BAFA-F61CCBAD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DCF8-2CC4-42C7-94FC-E300085A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9B70-7617-45C4-993D-647E2D7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8001-4A81-460A-A240-C3329109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382A-6F07-4497-9149-38C30CD7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97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6BCB-E8D3-403D-B670-450A5836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41AB-1512-4149-9089-BD9B2F697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039DA-105D-4FED-BD9F-8CF73952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DBDB-58F0-467F-BBC7-2CEDA3BB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34D4-3172-4BC2-A2DF-C0D7A569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E7E2-1768-4159-98A0-C6B18FF6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54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507-D2D6-45D1-83A7-19132B2B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F8DD-DF6E-4A63-BE18-599AAB7A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CC8B3-E65B-4F1C-BE64-0ACD6C55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6CC4F-2AAB-4E10-9922-40047AB0A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F426C-A325-47E6-B4FD-2C0D4B86F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3070F-CC76-492D-BEE8-88C130C5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1DB7E-7BD9-471B-AB0C-43B056A4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6FDF5-E717-45DE-814E-0A170B6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85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2AB6-D759-41A4-BED3-4366F11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6F171-A9C6-477D-8F29-D7CBEC65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9AB59-46EF-4B11-BAC9-1E801E65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D858F-B0B6-4E24-994F-DB01DFE2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27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1106C-8088-4ECB-9BDC-719DCD4F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4F8-61B3-443E-8B6C-BC02D09C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0365B-E53D-4A59-BA27-E0DBCDE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845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5FAF-FF28-4E7F-9BBC-009F0D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E5F2-9913-496F-A003-82BB96D8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49853-FF65-4696-9344-4532E471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210C-9AC5-4A21-BBD5-3367110A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EE3D4-5316-4DFC-9FDE-0005BFEA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7E86F-F027-4895-81FD-441B745C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9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520B-103E-40EE-896C-BFFC92E3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0139-A4FC-4679-AE23-6CDE9482B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B8CE-34F4-43BE-9CFF-8D2E1863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A2B7-2E4D-43A3-A90B-3327B294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62C2-60DF-469C-8769-21C2663C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A479-0E13-4160-AB2C-F876FB5A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02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31D11-B551-451B-B3A0-431EECBD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3958-C09E-4058-9926-CB3E3418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14B0-92F3-483D-A5FA-DD270F6E7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BE52-A25B-41C9-9F16-076D020D7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DD58-5AF3-4242-BB4A-4B985AA2C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11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09C969-2ED3-4305-9D0D-642A7C8047E6}"/>
              </a:ext>
            </a:extLst>
          </p:cNvPr>
          <p:cNvSpPr>
            <a:spLocks/>
          </p:cNvSpPr>
          <p:nvPr/>
        </p:nvSpPr>
        <p:spPr>
          <a:xfrm>
            <a:off x="-1398" y="0"/>
            <a:ext cx="12192000" cy="6858000"/>
          </a:xfrm>
          <a:prstGeom prst="rect">
            <a:avLst/>
          </a:prstGeom>
          <a:gradFill flip="none" rotWithShape="1">
            <a:gsLst>
              <a:gs pos="85000">
                <a:schemeClr val="accent4">
                  <a:lumMod val="96000"/>
                  <a:alpha val="32000"/>
                </a:schemeClr>
              </a:gs>
              <a:gs pos="100000">
                <a:schemeClr val="accent4">
                  <a:lumMod val="89000"/>
                </a:schemeClr>
              </a:gs>
              <a:gs pos="100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7B052-2E2D-4B70-A151-773F40938570}"/>
              </a:ext>
            </a:extLst>
          </p:cNvPr>
          <p:cNvSpPr/>
          <p:nvPr/>
        </p:nvSpPr>
        <p:spPr>
          <a:xfrm>
            <a:off x="520117" y="352338"/>
            <a:ext cx="1224794" cy="1417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Classified Twitter Users</a:t>
            </a:r>
            <a:br>
              <a:rPr lang="en-US" sz="1600" dirty="0"/>
            </a:br>
            <a:r>
              <a:rPr lang="en-US" sz="1600" dirty="0"/>
              <a:t>(Type: User)</a:t>
            </a:r>
            <a:endParaRPr lang="en-I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37CBB-4797-4768-A9DE-6688AAA1041B}"/>
              </a:ext>
            </a:extLst>
          </p:cNvPr>
          <p:cNvSpPr/>
          <p:nvPr/>
        </p:nvSpPr>
        <p:spPr>
          <a:xfrm>
            <a:off x="1392571" y="2365695"/>
            <a:ext cx="1249960" cy="132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 Feature Extractor</a:t>
            </a:r>
            <a:endParaRPr lang="en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51BD5-A321-4229-B10A-6FC281EB9A20}"/>
              </a:ext>
            </a:extLst>
          </p:cNvPr>
          <p:cNvCxnSpPr>
            <a:stCxn id="5" idx="3"/>
          </p:cNvCxnSpPr>
          <p:nvPr/>
        </p:nvCxnSpPr>
        <p:spPr>
          <a:xfrm>
            <a:off x="1744911" y="1061208"/>
            <a:ext cx="119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37FD-3E86-45C7-8969-976BCEFED94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17551" y="1061208"/>
            <a:ext cx="0" cy="130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1B05D-8F98-450D-9A3B-2A384651895F}"/>
              </a:ext>
            </a:extLst>
          </p:cNvPr>
          <p:cNvSpPr txBox="1"/>
          <p:nvPr/>
        </p:nvSpPr>
        <p:spPr>
          <a:xfrm>
            <a:off x="2292976" y="1721139"/>
            <a:ext cx="127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Tweets</a:t>
            </a:r>
            <a:br>
              <a:rPr lang="en-US" sz="1600" dirty="0"/>
            </a:br>
            <a:r>
              <a:rPr lang="en-US" sz="1600" dirty="0"/>
              <a:t>(text + time)</a:t>
            </a:r>
            <a:endParaRPr lang="en-IL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78692-4027-4BE8-924E-00DB61636871}"/>
              </a:ext>
            </a:extLst>
          </p:cNvPr>
          <p:cNvCxnSpPr>
            <a:cxnSpLocks/>
          </p:cNvCxnSpPr>
          <p:nvPr/>
        </p:nvCxnSpPr>
        <p:spPr>
          <a:xfrm>
            <a:off x="2013357" y="2063692"/>
            <a:ext cx="159391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A403C4-A8B0-46CA-8DBF-C0E46494ACE9}"/>
              </a:ext>
            </a:extLst>
          </p:cNvPr>
          <p:cNvCxnSpPr>
            <a:cxnSpLocks/>
          </p:cNvCxnSpPr>
          <p:nvPr/>
        </p:nvCxnSpPr>
        <p:spPr>
          <a:xfrm>
            <a:off x="2021746" y="2063692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E59765-2426-4168-B888-30C3FBA5A258}"/>
              </a:ext>
            </a:extLst>
          </p:cNvPr>
          <p:cNvCxnSpPr>
            <a:cxnSpLocks/>
          </p:cNvCxnSpPr>
          <p:nvPr/>
        </p:nvCxnSpPr>
        <p:spPr>
          <a:xfrm flipH="1">
            <a:off x="1862355" y="2063692"/>
            <a:ext cx="151003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D0F394-5614-4F39-8D6F-8DE4453C0FAD}"/>
              </a:ext>
            </a:extLst>
          </p:cNvPr>
          <p:cNvCxnSpPr>
            <a:cxnSpLocks/>
          </p:cNvCxnSpPr>
          <p:nvPr/>
        </p:nvCxnSpPr>
        <p:spPr>
          <a:xfrm flipH="1">
            <a:off x="1687584" y="2056701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4FC469-E1E6-418F-9FBC-B05878A45767}"/>
              </a:ext>
            </a:extLst>
          </p:cNvPr>
          <p:cNvCxnSpPr>
            <a:cxnSpLocks/>
          </p:cNvCxnSpPr>
          <p:nvPr/>
        </p:nvCxnSpPr>
        <p:spPr>
          <a:xfrm>
            <a:off x="2021746" y="1061208"/>
            <a:ext cx="1718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81A4565-36F4-4824-86D5-8FF09439E4F8}"/>
              </a:ext>
            </a:extLst>
          </p:cNvPr>
          <p:cNvSpPr/>
          <p:nvPr/>
        </p:nvSpPr>
        <p:spPr>
          <a:xfrm>
            <a:off x="6160314" y="3028426"/>
            <a:ext cx="1117134" cy="10549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GDELT</a:t>
            </a:r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8050CB-48EC-47E3-8D83-B009DB2B1863}"/>
              </a:ext>
            </a:extLst>
          </p:cNvPr>
          <p:cNvSpPr/>
          <p:nvPr/>
        </p:nvSpPr>
        <p:spPr>
          <a:xfrm>
            <a:off x="6099502" y="1612084"/>
            <a:ext cx="1238759" cy="11912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Wikidata</a:t>
            </a:r>
            <a:endParaRPr lang="en-IL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4F20C-7422-4188-BA48-1A82458673D4}"/>
              </a:ext>
            </a:extLst>
          </p:cNvPr>
          <p:cNvSpPr/>
          <p:nvPr/>
        </p:nvSpPr>
        <p:spPr>
          <a:xfrm>
            <a:off x="3112315" y="2365694"/>
            <a:ext cx="1238759" cy="1325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Outside Info Features Creation (</a:t>
            </a:r>
            <a:r>
              <a:rPr lang="en-US" sz="1400" dirty="0" err="1"/>
              <a:t>Wikidata</a:t>
            </a:r>
            <a:r>
              <a:rPr lang="en-US" sz="1400" dirty="0"/>
              <a:t> similarity)</a:t>
            </a:r>
            <a:endParaRPr lang="en-IL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C02806-37A0-448B-9AF8-215FFBAA68A1}"/>
              </a:ext>
            </a:extLst>
          </p:cNvPr>
          <p:cNvCxnSpPr/>
          <p:nvPr/>
        </p:nvCxnSpPr>
        <p:spPr>
          <a:xfrm>
            <a:off x="3740091" y="1061208"/>
            <a:ext cx="0" cy="130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B6D464-2CC6-4808-9DF3-BA49D6DAB897}"/>
              </a:ext>
            </a:extLst>
          </p:cNvPr>
          <p:cNvCxnSpPr>
            <a:cxnSpLocks/>
          </p:cNvCxnSpPr>
          <p:nvPr/>
        </p:nvCxnSpPr>
        <p:spPr>
          <a:xfrm>
            <a:off x="3735897" y="2063692"/>
            <a:ext cx="159391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844865-2265-4666-B35A-392EB24017D2}"/>
              </a:ext>
            </a:extLst>
          </p:cNvPr>
          <p:cNvCxnSpPr>
            <a:cxnSpLocks/>
          </p:cNvCxnSpPr>
          <p:nvPr/>
        </p:nvCxnSpPr>
        <p:spPr>
          <a:xfrm>
            <a:off x="3744286" y="2063692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A3F272-BEBB-4673-9ECD-B1303ED000EE}"/>
              </a:ext>
            </a:extLst>
          </p:cNvPr>
          <p:cNvCxnSpPr>
            <a:cxnSpLocks/>
          </p:cNvCxnSpPr>
          <p:nvPr/>
        </p:nvCxnSpPr>
        <p:spPr>
          <a:xfrm flipH="1">
            <a:off x="3584895" y="2063692"/>
            <a:ext cx="151003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87BA5-4A68-4489-BA22-7BA3653598E4}"/>
              </a:ext>
            </a:extLst>
          </p:cNvPr>
          <p:cNvCxnSpPr>
            <a:cxnSpLocks/>
          </p:cNvCxnSpPr>
          <p:nvPr/>
        </p:nvCxnSpPr>
        <p:spPr>
          <a:xfrm flipH="1">
            <a:off x="3410124" y="2056701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E458CCC-EC78-4FCF-ADB7-B5A589FF2D21}"/>
              </a:ext>
            </a:extLst>
          </p:cNvPr>
          <p:cNvCxnSpPr>
            <a:stCxn id="35" idx="2"/>
            <a:endCxn id="37" idx="3"/>
          </p:cNvCxnSpPr>
          <p:nvPr/>
        </p:nvCxnSpPr>
        <p:spPr>
          <a:xfrm rot="10800000" flipV="1">
            <a:off x="4351074" y="2207701"/>
            <a:ext cx="1748428" cy="820723"/>
          </a:xfrm>
          <a:prstGeom prst="bentConnector3">
            <a:avLst>
              <a:gd name="adj1" fmla="val 48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99203CD-7497-4F0E-B8A7-C38B5D1682F4}"/>
              </a:ext>
            </a:extLst>
          </p:cNvPr>
          <p:cNvCxnSpPr>
            <a:cxnSpLocks/>
            <a:stCxn id="34" idx="2"/>
            <a:endCxn id="37" idx="3"/>
          </p:cNvCxnSpPr>
          <p:nvPr/>
        </p:nvCxnSpPr>
        <p:spPr>
          <a:xfrm rot="10800000">
            <a:off x="4351074" y="3028426"/>
            <a:ext cx="1809240" cy="527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DC2FC5-F763-4C6F-824F-A39DDC7208F4}"/>
              </a:ext>
            </a:extLst>
          </p:cNvPr>
          <p:cNvCxnSpPr>
            <a:cxnSpLocks/>
          </p:cNvCxnSpPr>
          <p:nvPr/>
        </p:nvCxnSpPr>
        <p:spPr>
          <a:xfrm flipH="1">
            <a:off x="2011959" y="3691155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BEAE22-2816-46E8-96F6-4693A2E85554}"/>
              </a:ext>
            </a:extLst>
          </p:cNvPr>
          <p:cNvCxnSpPr/>
          <p:nvPr/>
        </p:nvCxnSpPr>
        <p:spPr>
          <a:xfrm flipH="1">
            <a:off x="2167156" y="3695348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348591-DD53-456B-A6A9-0AE942502C41}"/>
              </a:ext>
            </a:extLst>
          </p:cNvPr>
          <p:cNvCxnSpPr/>
          <p:nvPr/>
        </p:nvCxnSpPr>
        <p:spPr>
          <a:xfrm flipH="1">
            <a:off x="1686186" y="3693253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403269-0D00-4C65-9574-44570B071BE8}"/>
              </a:ext>
            </a:extLst>
          </p:cNvPr>
          <p:cNvCxnSpPr/>
          <p:nvPr/>
        </p:nvCxnSpPr>
        <p:spPr>
          <a:xfrm flipH="1">
            <a:off x="1845577" y="3694647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C1A13-88DC-4744-840E-1E035F3A3C99}"/>
              </a:ext>
            </a:extLst>
          </p:cNvPr>
          <p:cNvCxnSpPr/>
          <p:nvPr/>
        </p:nvCxnSpPr>
        <p:spPr>
          <a:xfrm flipH="1">
            <a:off x="2347518" y="3693951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8B683A-A0AC-4892-874E-B3C75ED9F342}"/>
              </a:ext>
            </a:extLst>
          </p:cNvPr>
          <p:cNvCxnSpPr>
            <a:cxnSpLocks/>
          </p:cNvCxnSpPr>
          <p:nvPr/>
        </p:nvCxnSpPr>
        <p:spPr>
          <a:xfrm flipH="1">
            <a:off x="3735897" y="3689757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0205F44-1A0A-4ADF-8AE3-C1ABAD83E0B6}"/>
              </a:ext>
            </a:extLst>
          </p:cNvPr>
          <p:cNvCxnSpPr/>
          <p:nvPr/>
        </p:nvCxnSpPr>
        <p:spPr>
          <a:xfrm flipH="1">
            <a:off x="3891094" y="3693950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8FC8A1-FD0B-4643-858A-04DB1EA2B57A}"/>
              </a:ext>
            </a:extLst>
          </p:cNvPr>
          <p:cNvCxnSpPr/>
          <p:nvPr/>
        </p:nvCxnSpPr>
        <p:spPr>
          <a:xfrm flipH="1">
            <a:off x="3410124" y="3691855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C7A26F-4071-4EC9-8331-A1B950793C3D}"/>
              </a:ext>
            </a:extLst>
          </p:cNvPr>
          <p:cNvCxnSpPr/>
          <p:nvPr/>
        </p:nvCxnSpPr>
        <p:spPr>
          <a:xfrm flipH="1">
            <a:off x="3569515" y="3693249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05CBB5-5B71-4BDD-9D60-C82E0FC1AE11}"/>
              </a:ext>
            </a:extLst>
          </p:cNvPr>
          <p:cNvCxnSpPr/>
          <p:nvPr/>
        </p:nvCxnSpPr>
        <p:spPr>
          <a:xfrm flipH="1">
            <a:off x="4071456" y="3692553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D35871-C451-461C-BF00-B423196F068F}"/>
              </a:ext>
            </a:extLst>
          </p:cNvPr>
          <p:cNvSpPr txBox="1"/>
          <p:nvPr/>
        </p:nvSpPr>
        <p:spPr>
          <a:xfrm>
            <a:off x="497040" y="3752522"/>
            <a:ext cx="1303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Vector (per tweet)</a:t>
            </a:r>
            <a:endParaRPr lang="en-IL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CF383E-8FB2-4110-815A-D2FEA319D595}"/>
              </a:ext>
            </a:extLst>
          </p:cNvPr>
          <p:cNvSpPr txBox="1"/>
          <p:nvPr/>
        </p:nvSpPr>
        <p:spPr>
          <a:xfrm>
            <a:off x="4064450" y="3749378"/>
            <a:ext cx="150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Similarity Feature</a:t>
            </a:r>
            <a:br>
              <a:rPr lang="en-US" sz="1400" dirty="0"/>
            </a:br>
            <a:r>
              <a:rPr lang="en-US" sz="1400" dirty="0"/>
              <a:t>(per tweet)</a:t>
            </a:r>
            <a:endParaRPr lang="en-IL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2D74A78-1AAE-4A7E-A455-4D2B20FF408A}"/>
              </a:ext>
            </a:extLst>
          </p:cNvPr>
          <p:cNvSpPr/>
          <p:nvPr/>
        </p:nvSpPr>
        <p:spPr>
          <a:xfrm>
            <a:off x="1310806" y="4353328"/>
            <a:ext cx="316685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Tweets Combiner</a:t>
            </a:r>
            <a:endParaRPr lang="en-IL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F81CE71-2A0A-48E0-9923-B2ACDAFE4C3C}"/>
              </a:ext>
            </a:extLst>
          </p:cNvPr>
          <p:cNvSpPr/>
          <p:nvPr/>
        </p:nvSpPr>
        <p:spPr>
          <a:xfrm>
            <a:off x="4875886" y="5343229"/>
            <a:ext cx="198576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  <a:endParaRPr lang="en-IL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14230A-7313-4F8A-A08A-7DA035596AF2}"/>
              </a:ext>
            </a:extLst>
          </p:cNvPr>
          <p:cNvSpPr/>
          <p:nvPr/>
        </p:nvSpPr>
        <p:spPr>
          <a:xfrm>
            <a:off x="8042734" y="5343228"/>
            <a:ext cx="198576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en-IL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78660C-2992-4E3C-9F1C-03438378F7F3}"/>
              </a:ext>
            </a:extLst>
          </p:cNvPr>
          <p:cNvCxnSpPr>
            <a:stCxn id="75" idx="2"/>
            <a:endCxn id="79" idx="1"/>
          </p:cNvCxnSpPr>
          <p:nvPr/>
        </p:nvCxnSpPr>
        <p:spPr>
          <a:xfrm rot="16200000" flipH="1">
            <a:off x="3698403" y="4782336"/>
            <a:ext cx="373311" cy="198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FBBBB3-5362-4432-9BAE-D19344544B57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6861646" y="5959819"/>
            <a:ext cx="11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A15E192-50DE-434D-A990-1C2F12DDE77F}"/>
              </a:ext>
            </a:extLst>
          </p:cNvPr>
          <p:cNvSpPr txBox="1"/>
          <p:nvPr/>
        </p:nvSpPr>
        <p:spPr>
          <a:xfrm>
            <a:off x="2894231" y="6021174"/>
            <a:ext cx="147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Unified Features</a:t>
            </a:r>
            <a:br>
              <a:rPr lang="en-US" sz="1400" dirty="0"/>
            </a:br>
            <a:r>
              <a:rPr lang="en-US" sz="1400" dirty="0"/>
              <a:t>(per User)</a:t>
            </a:r>
            <a:endParaRPr lang="en-IL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C5798B-5BCD-411F-B373-B58F505727AB}"/>
              </a:ext>
            </a:extLst>
          </p:cNvPr>
          <p:cNvSpPr txBox="1"/>
          <p:nvPr/>
        </p:nvSpPr>
        <p:spPr>
          <a:xfrm>
            <a:off x="6797878" y="5049041"/>
            <a:ext cx="147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Unified Features</a:t>
            </a:r>
            <a:br>
              <a:rPr lang="en-US" sz="1400" dirty="0"/>
            </a:br>
            <a:r>
              <a:rPr lang="en-US" sz="1400" dirty="0"/>
              <a:t>(per User)</a:t>
            </a:r>
            <a:endParaRPr lang="en-IL" sz="14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4D6EE31-7167-4505-9589-7ACB66967414}"/>
              </a:ext>
            </a:extLst>
          </p:cNvPr>
          <p:cNvCxnSpPr>
            <a:stCxn id="80" idx="3"/>
          </p:cNvCxnSpPr>
          <p:nvPr/>
        </p:nvCxnSpPr>
        <p:spPr>
          <a:xfrm flipV="1">
            <a:off x="10028494" y="4353328"/>
            <a:ext cx="475922" cy="16064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DD5863-459F-438C-B1FA-1AD24A970AA5}"/>
              </a:ext>
            </a:extLst>
          </p:cNvPr>
          <p:cNvCxnSpPr>
            <a:cxnSpLocks/>
          </p:cNvCxnSpPr>
          <p:nvPr/>
        </p:nvCxnSpPr>
        <p:spPr>
          <a:xfrm flipH="1" flipV="1">
            <a:off x="10023447" y="3396180"/>
            <a:ext cx="480969" cy="95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F7E8F3-4FB4-4AEF-8E5D-5DA33450741E}"/>
              </a:ext>
            </a:extLst>
          </p:cNvPr>
          <p:cNvCxnSpPr>
            <a:cxnSpLocks/>
          </p:cNvCxnSpPr>
          <p:nvPr/>
        </p:nvCxnSpPr>
        <p:spPr>
          <a:xfrm flipV="1">
            <a:off x="10494627" y="3370068"/>
            <a:ext cx="480970" cy="98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3860F62-E61C-4D0C-8AD3-4D740B4B9410}"/>
              </a:ext>
            </a:extLst>
          </p:cNvPr>
          <p:cNvSpPr/>
          <p:nvPr/>
        </p:nvSpPr>
        <p:spPr>
          <a:xfrm>
            <a:off x="9644527" y="2551165"/>
            <a:ext cx="1748428" cy="851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894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4E920-AC23-446E-901F-DA70D8FB1A0A}"/>
              </a:ext>
            </a:extLst>
          </p:cNvPr>
          <p:cNvSpPr>
            <a:spLocks/>
          </p:cNvSpPr>
          <p:nvPr/>
        </p:nvSpPr>
        <p:spPr>
          <a:xfrm>
            <a:off x="-1398" y="0"/>
            <a:ext cx="12192000" cy="6858000"/>
          </a:xfrm>
          <a:prstGeom prst="rect">
            <a:avLst/>
          </a:prstGeom>
          <a:gradFill flip="none" rotWithShape="1">
            <a:gsLst>
              <a:gs pos="85000">
                <a:schemeClr val="accent4">
                  <a:lumMod val="96000"/>
                  <a:alpha val="32000"/>
                </a:schemeClr>
              </a:gs>
              <a:gs pos="100000">
                <a:schemeClr val="accent4">
                  <a:lumMod val="89000"/>
                </a:schemeClr>
              </a:gs>
              <a:gs pos="100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CF4A0-53E5-4C92-B12E-8D197C3A6A5D}"/>
              </a:ext>
            </a:extLst>
          </p:cNvPr>
          <p:cNvSpPr/>
          <p:nvPr/>
        </p:nvSpPr>
        <p:spPr>
          <a:xfrm>
            <a:off x="436228" y="274740"/>
            <a:ext cx="11400638" cy="646791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A6844-FA45-4A4F-AE65-AB9E0EBA163B}"/>
              </a:ext>
            </a:extLst>
          </p:cNvPr>
          <p:cNvSpPr txBox="1"/>
          <p:nvPr/>
        </p:nvSpPr>
        <p:spPr>
          <a:xfrm>
            <a:off x="4580389" y="-41005"/>
            <a:ext cx="24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Feature Extractor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09113-03E0-43B5-94D6-129ED5839CF7}"/>
              </a:ext>
            </a:extLst>
          </p:cNvPr>
          <p:cNvSpPr/>
          <p:nvPr/>
        </p:nvSpPr>
        <p:spPr>
          <a:xfrm>
            <a:off x="1324064" y="1473786"/>
            <a:ext cx="2105636" cy="6962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Word2Vec Model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FFF06D-9535-486A-86A4-E806AC309F57}"/>
              </a:ext>
            </a:extLst>
          </p:cNvPr>
          <p:cNvSpPr/>
          <p:nvPr/>
        </p:nvSpPr>
        <p:spPr>
          <a:xfrm>
            <a:off x="854280" y="2669796"/>
            <a:ext cx="3045203" cy="15184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Temporal Feature Extractor</a:t>
            </a:r>
            <a:br>
              <a:rPr lang="en-US" dirty="0"/>
            </a:br>
            <a:r>
              <a:rPr lang="en-US" dirty="0"/>
              <a:t>(LSTM or TCN)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B6FBE2-0B8C-4E67-909A-583E30B0CB51}"/>
              </a:ext>
            </a:extLst>
          </p:cNvPr>
          <p:cNvSpPr/>
          <p:nvPr/>
        </p:nvSpPr>
        <p:spPr>
          <a:xfrm>
            <a:off x="8215620" y="2655586"/>
            <a:ext cx="2214693" cy="1518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Differences</a:t>
            </a:r>
            <a:endParaRPr lang="en-IL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91701BD3-6ECF-43EB-98C6-DA78557B6ADB}"/>
              </a:ext>
            </a:extLst>
          </p:cNvPr>
          <p:cNvSpPr/>
          <p:nvPr/>
        </p:nvSpPr>
        <p:spPr>
          <a:xfrm>
            <a:off x="4398278" y="4785921"/>
            <a:ext cx="2838974" cy="140096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Vectors</a:t>
            </a:r>
            <a:endParaRPr lang="en-I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AE025D-BCC6-462B-96D6-2DF9F6CE67F8}"/>
              </a:ext>
            </a:extLst>
          </p:cNvPr>
          <p:cNvCxnSpPr/>
          <p:nvPr/>
        </p:nvCxnSpPr>
        <p:spPr>
          <a:xfrm>
            <a:off x="-1398" y="922789"/>
            <a:ext cx="93243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41B1D-B74F-41A2-9A79-EFE38007231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376882" y="922789"/>
            <a:ext cx="0" cy="55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7B8B51-6670-4E9A-B0ED-CF8269F2872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322967" y="922789"/>
            <a:ext cx="0" cy="173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212EA2-8124-48E8-85EE-34B45367604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376882" y="2170073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8B46D0-6B8D-43A8-8413-912A4177660A}"/>
              </a:ext>
            </a:extLst>
          </p:cNvPr>
          <p:cNvSpPr txBox="1"/>
          <p:nvPr/>
        </p:nvSpPr>
        <p:spPr>
          <a:xfrm>
            <a:off x="436227" y="399569"/>
            <a:ext cx="119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Tweets</a:t>
            </a:r>
            <a:br>
              <a:rPr lang="en-US" sz="1400" dirty="0"/>
            </a:br>
            <a:r>
              <a:rPr lang="en-US" sz="1400" dirty="0"/>
              <a:t>(text + time)</a:t>
            </a:r>
            <a:endParaRPr lang="en-IL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2BDF8C-C526-4A84-AD71-4C6B4C04E183}"/>
              </a:ext>
            </a:extLst>
          </p:cNvPr>
          <p:cNvCxnSpPr>
            <a:cxnSpLocks/>
          </p:cNvCxnSpPr>
          <p:nvPr/>
        </p:nvCxnSpPr>
        <p:spPr>
          <a:xfrm>
            <a:off x="2376881" y="1198287"/>
            <a:ext cx="156594" cy="27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7CC04C-9B0C-493A-A093-E25D8246D45D}"/>
              </a:ext>
            </a:extLst>
          </p:cNvPr>
          <p:cNvCxnSpPr>
            <a:cxnSpLocks/>
          </p:cNvCxnSpPr>
          <p:nvPr/>
        </p:nvCxnSpPr>
        <p:spPr>
          <a:xfrm>
            <a:off x="2376880" y="1197530"/>
            <a:ext cx="311091" cy="27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06393D-343D-4377-8539-3A6AB45DFF57}"/>
              </a:ext>
            </a:extLst>
          </p:cNvPr>
          <p:cNvCxnSpPr>
            <a:cxnSpLocks/>
          </p:cNvCxnSpPr>
          <p:nvPr/>
        </p:nvCxnSpPr>
        <p:spPr>
          <a:xfrm flipH="1">
            <a:off x="2193544" y="1197530"/>
            <a:ext cx="183335" cy="265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3A2CFF-09A3-43A2-A805-6D5BB4FA1376}"/>
              </a:ext>
            </a:extLst>
          </p:cNvPr>
          <p:cNvCxnSpPr>
            <a:cxnSpLocks/>
          </p:cNvCxnSpPr>
          <p:nvPr/>
        </p:nvCxnSpPr>
        <p:spPr>
          <a:xfrm flipH="1">
            <a:off x="2036952" y="1197530"/>
            <a:ext cx="338880" cy="275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16ED83-FF03-4EEA-84B1-37849CC57DB4}"/>
              </a:ext>
            </a:extLst>
          </p:cNvPr>
          <p:cNvSpPr txBox="1"/>
          <p:nvPr/>
        </p:nvSpPr>
        <p:spPr>
          <a:xfrm>
            <a:off x="2532425" y="1114736"/>
            <a:ext cx="182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Tweets’ words</a:t>
            </a:r>
            <a:endParaRPr lang="en-IL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DF5C60-FA9D-418E-854A-29C746AC48ED}"/>
              </a:ext>
            </a:extLst>
          </p:cNvPr>
          <p:cNvCxnSpPr/>
          <p:nvPr/>
        </p:nvCxnSpPr>
        <p:spPr>
          <a:xfrm>
            <a:off x="2532425" y="2170073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77ECCB-518B-46E9-A57D-850B590D1817}"/>
              </a:ext>
            </a:extLst>
          </p:cNvPr>
          <p:cNvCxnSpPr/>
          <p:nvPr/>
        </p:nvCxnSpPr>
        <p:spPr>
          <a:xfrm>
            <a:off x="2193544" y="2155863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E97CC6-2C59-443C-B2DB-512010254FFA}"/>
              </a:ext>
            </a:extLst>
          </p:cNvPr>
          <p:cNvCxnSpPr/>
          <p:nvPr/>
        </p:nvCxnSpPr>
        <p:spPr>
          <a:xfrm>
            <a:off x="2687971" y="2155862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06298D-822F-4A7B-BDC3-C4731E62C1CF}"/>
              </a:ext>
            </a:extLst>
          </p:cNvPr>
          <p:cNvCxnSpPr/>
          <p:nvPr/>
        </p:nvCxnSpPr>
        <p:spPr>
          <a:xfrm>
            <a:off x="1992387" y="2170073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27C9C0-1CCB-45C6-9734-BBE884161B60}"/>
              </a:ext>
            </a:extLst>
          </p:cNvPr>
          <p:cNvSpPr txBox="1"/>
          <p:nvPr/>
        </p:nvSpPr>
        <p:spPr>
          <a:xfrm>
            <a:off x="2633086" y="2224649"/>
            <a:ext cx="141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Vector per word</a:t>
            </a:r>
            <a:endParaRPr lang="en-I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558E6E-0C8E-4876-A553-A6D113445B91}"/>
              </a:ext>
            </a:extLst>
          </p:cNvPr>
          <p:cNvSpPr txBox="1"/>
          <p:nvPr/>
        </p:nvSpPr>
        <p:spPr>
          <a:xfrm>
            <a:off x="1022752" y="4213916"/>
            <a:ext cx="141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Vector per tweet</a:t>
            </a:r>
            <a:endParaRPr lang="en-IL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DECFCF-5579-43F3-B9C8-4EE791898BC6}"/>
              </a:ext>
            </a:extLst>
          </p:cNvPr>
          <p:cNvCxnSpPr>
            <a:stCxn id="20" idx="2"/>
          </p:cNvCxnSpPr>
          <p:nvPr/>
        </p:nvCxnSpPr>
        <p:spPr>
          <a:xfrm flipH="1">
            <a:off x="5817764" y="6186883"/>
            <a:ext cx="1" cy="67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1BF9921-52AC-447E-9748-D63957C72FEF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16200000" flipH="1">
            <a:off x="3798465" y="2766620"/>
            <a:ext cx="597717" cy="3440883"/>
          </a:xfrm>
          <a:prstGeom prst="bentConnector3">
            <a:avLst>
              <a:gd name="adj1" fmla="val 45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AC6F917-B7D7-42F2-A9EF-D3AA1F2C8A5D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7264403" y="2727356"/>
            <a:ext cx="611927" cy="3505202"/>
          </a:xfrm>
          <a:prstGeom prst="bentConnector3">
            <a:avLst>
              <a:gd name="adj1" fmla="val 458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738E3FE-5E0F-4113-9A2F-BB3D91C77F7C}"/>
              </a:ext>
            </a:extLst>
          </p:cNvPr>
          <p:cNvSpPr txBox="1"/>
          <p:nvPr/>
        </p:nvSpPr>
        <p:spPr>
          <a:xfrm>
            <a:off x="8115140" y="1118994"/>
            <a:ext cx="154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Tweets’ times</a:t>
            </a:r>
            <a:endParaRPr lang="en-IL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132A6-EA3E-4634-ADF5-6507ABBF06A7}"/>
              </a:ext>
            </a:extLst>
          </p:cNvPr>
          <p:cNvSpPr txBox="1"/>
          <p:nvPr/>
        </p:nvSpPr>
        <p:spPr>
          <a:xfrm>
            <a:off x="9400054" y="4213916"/>
            <a:ext cx="154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Tweets’ time diffs</a:t>
            </a:r>
            <a:endParaRPr lang="en-IL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C5AB6D-E715-48E3-A0FA-4EA96E02BEAE}"/>
              </a:ext>
            </a:extLst>
          </p:cNvPr>
          <p:cNvSpPr txBox="1"/>
          <p:nvPr/>
        </p:nvSpPr>
        <p:spPr>
          <a:xfrm>
            <a:off x="6031685" y="6308521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 per tweet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7203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 Haik-Barouch</dc:creator>
  <cp:lastModifiedBy>Assaf Haik-Barouch</cp:lastModifiedBy>
  <cp:revision>10</cp:revision>
  <dcterms:created xsi:type="dcterms:W3CDTF">2019-11-02T06:55:36Z</dcterms:created>
  <dcterms:modified xsi:type="dcterms:W3CDTF">2019-11-02T08:11:17Z</dcterms:modified>
</cp:coreProperties>
</file>