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0" r:id="rId17"/>
    <p:sldId id="293" r:id="rId18"/>
    <p:sldId id="273" r:id="rId19"/>
    <p:sldId id="274" r:id="rId20"/>
    <p:sldId id="275" r:id="rId21"/>
    <p:sldId id="276" r:id="rId22"/>
    <p:sldId id="277" r:id="rId23"/>
    <p:sldId id="294" r:id="rId24"/>
    <p:sldId id="295" r:id="rId25"/>
    <p:sldId id="278" r:id="rId26"/>
    <p:sldId id="279" r:id="rId27"/>
    <p:sldId id="285" r:id="rId28"/>
    <p:sldId id="296" r:id="rId29"/>
    <p:sldId id="297" r:id="rId30"/>
    <p:sldId id="298" r:id="rId31"/>
    <p:sldId id="284" r:id="rId32"/>
    <p:sldId id="286" r:id="rId33"/>
    <p:sldId id="287" r:id="rId34"/>
    <p:sldId id="288" r:id="rId35"/>
    <p:sldId id="289" r:id="rId36"/>
    <p:sldId id="299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105A-1E7C-467D-BB72-C61FE5A753B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318D-30A7-4A4D-8986-A1675B5E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0318D-30A7-4A4D-8986-A1675B5ECA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572A-4C87-4430-A75B-A20D256458A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4D31BF8-0A2C-08A1-04E2-7FB25DB88CB8}"/>
              </a:ext>
            </a:extLst>
          </p:cNvPr>
          <p:cNvSpPr/>
          <p:nvPr/>
        </p:nvSpPr>
        <p:spPr>
          <a:xfrm>
            <a:off x="230693" y="494189"/>
            <a:ext cx="7417415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Nueva versión de la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Biblioteca de Heurísticas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 Construcción para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Problemas de Planificación </a:t>
            </a:r>
          </a:p>
          <a:p>
            <a:pPr algn="just"/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Rutas de Vehículos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4952FE-20FB-B49E-D6E1-CB06CB134265}"/>
              </a:ext>
            </a:extLst>
          </p:cNvPr>
          <p:cNvSpPr txBox="1"/>
          <p:nvPr/>
        </p:nvSpPr>
        <p:spPr>
          <a:xfrm>
            <a:off x="230962" y="3943926"/>
            <a:ext cx="59447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	</a:t>
            </a:r>
            <a:endParaRPr lang="es-ES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Autor: </a:t>
            </a:r>
          </a:p>
          <a:p>
            <a:pPr algn="just"/>
            <a:r>
              <a:rPr lang="es-ES" sz="2600" b="1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Ananda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C. Morales </a:t>
            </a:r>
            <a:r>
              <a:rPr lang="es-ES" sz="26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Morales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                          </a:t>
            </a:r>
          </a:p>
          <a:p>
            <a:pPr algn="just"/>
            <a:endParaRPr lang="es-ES" sz="2600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Tutores: 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Isis Torres Pérez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Alejandro Rosete Suárez</a:t>
            </a: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 flipV="1">
            <a:off x="-8920" y="3943927"/>
            <a:ext cx="9245284" cy="28137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120513" y="385287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5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292254"/>
            <a:ext cx="10808749" cy="229821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25923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3474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341135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438387"/>
            <a:ext cx="10213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xistencia de deficiencias en la arquitectura de BHCVRP, teniendo en cuenta la manera en que se encuentran implementadas las heurísticas para resolver cada variante VRP.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69709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33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02541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9073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Objeto de estudio – Campo de acción: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Objeto de estudio: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Problemas de optimización combinatoria.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Algoritmos heurísticos.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de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Campo de acción: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Problemas de Planificación de Rutas de Vehículos.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Heurísticas de construcción.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2284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4207244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443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414272"/>
            <a:ext cx="10808749" cy="2622948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4201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Objetivo general: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560405"/>
            <a:ext cx="10213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Desarrollar una nueva versión de BHCVRP en Java y Python, que permita incorporar otras heurísticas de construcción de la literatura para diferentes variantes de problemas de planificación de rutas de vehículos.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802104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181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403621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3607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Objetivos específicos: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30283" y="1966848"/>
            <a:ext cx="10213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Caracterizar el marco teórico investigativo sobre VRP, algoritmos heurísticos y componentes de software relacionados.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Rediseñar la arquitectura de BHCVRP para la utilización de otras heurísticas de construcción en diferentes variantes VRP.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Adaptar nuevas heurísticas de construcción a otros VRP.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Validar el funcionamiento de las heurísticas adaptadas mediante experimentos con instancias de la literatura.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96253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181525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4270927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993800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060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34836"/>
            <a:ext cx="10808749" cy="4765964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619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Valor práctico – Artefacto de salida: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727190"/>
            <a:ext cx="1021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Valor práctico: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porte significativo, ya que brinda nuevas adaptaciones de los algoritmos para la resolución de distintas variantes de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Los resultados obtenidos ponen a disposición de la comunidad científica un componente de software.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Permite la colaboración con otros componentes que emplean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o sistemas de información geográficos con servicios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Artefacto de salida: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de software.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40554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883411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939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406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Arquitectura de la versión anterior: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87" y="1421412"/>
            <a:ext cx="9314988" cy="54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7978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Arquitectura de la nueva versión: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4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1394322"/>
            <a:ext cx="9337964" cy="54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1062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Diagrama de clases del paquete </a:t>
            </a:r>
            <a:r>
              <a:rPr lang="es-ES" sz="4000" i="1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exceptions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4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1051560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0449472" y="1221447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" t="7992" r="769" b="2732"/>
          <a:stretch/>
        </p:blipFill>
        <p:spPr bwMode="auto">
          <a:xfrm>
            <a:off x="1200728" y="2024697"/>
            <a:ext cx="8996218" cy="4039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49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00110"/>
            <a:ext cx="82397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Patrón de diseño </a:t>
            </a:r>
            <a:r>
              <a:rPr lang="es-ES" sz="4000" i="1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Factory </a:t>
            </a:r>
            <a:r>
              <a:rPr lang="es-ES" sz="4000" i="1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Method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030485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925885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t="6589" r="345" b="1337"/>
          <a:stretch/>
        </p:blipFill>
        <p:spPr bwMode="auto">
          <a:xfrm>
            <a:off x="184726" y="1346826"/>
            <a:ext cx="11610109" cy="5137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0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206146"/>
            <a:ext cx="8704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Patrón de diseño </a:t>
            </a:r>
            <a:r>
              <a:rPr lang="es-ES" sz="4000" i="1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Template</a:t>
            </a:r>
            <a:r>
              <a:rPr lang="es-ES" sz="4000" i="1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4000" i="1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Method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83652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73192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3971" r="593" b="1314"/>
          <a:stretch/>
        </p:blipFill>
        <p:spPr bwMode="auto">
          <a:xfrm>
            <a:off x="110836" y="988291"/>
            <a:ext cx="11896437" cy="5869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200" y="1579419"/>
            <a:ext cx="1422400" cy="295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8034" y="1708727"/>
            <a:ext cx="1528619" cy="9421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200" y="2604655"/>
            <a:ext cx="1422400" cy="1385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780" y="3472873"/>
            <a:ext cx="1422400" cy="1385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908" y="4227945"/>
            <a:ext cx="1533236" cy="685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6764" y="4872180"/>
            <a:ext cx="1482436" cy="6973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2691" y="1475134"/>
            <a:ext cx="1482436" cy="7231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47854" y="3890816"/>
            <a:ext cx="1422400" cy="265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72342" y="5962073"/>
            <a:ext cx="1475511" cy="6973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5089" y="3853872"/>
            <a:ext cx="1463966" cy="662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468210"/>
            <a:ext cx="10808749" cy="264982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-27708" y="621782"/>
            <a:ext cx="11848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 de Planificación de Rutas de Vehículos: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252157"/>
            <a:ext cx="117043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703901" y="1147557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0" y="1440383"/>
            <a:ext cx="10511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Emplea una flota de vehículos, un conjunto de clientes dispersos geográficamente y una serie de restricciones.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Busca diseñar una ruta óptima para satisfacer las demandas requeridas.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diferentes variantes se formulan en función de la naturaleza de los bienes, la calidad del servicio, características de clientes y vehículos, etc.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553746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655060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407580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118040"/>
            <a:ext cx="4313381" cy="27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45670"/>
            <a:ext cx="10808749" cy="4645891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35605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Experimentos: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745671"/>
            <a:ext cx="1021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validar el funcionamiento de la nueva versión de BHCVRP, se decide realizar los siguientes experimentos: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1: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ejecutar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nueve heurísticas implementadas en Python, para analizar su funcionamiento en las cuatro variantes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2: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comparación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los resultados actuales obtenidos en Python con los resultados de la versión anterior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Java, teniendo en cuenta siete heurísticas.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3: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comparación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los mejores resultados obtenidos en BHCVRP con los resultados de OR-Tools para las variantes CVRP y HFVRP.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6826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033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7527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930401"/>
            <a:ext cx="11095050" cy="3472876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40352" y="2105891"/>
            <a:ext cx="10723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toman 5 instancias de la literatura MDVRP adaptadas para un único depósito y 3 instancias disponibles en el sitio CVRPLIB [1].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trabaja con una cantidad de clientes entre 50 y 600.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tiene un total de vehículos que oscila entre 5 y 150.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capacidad de los vehículos oscila entre 200 y 500.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8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219249"/>
            <a:ext cx="822960" cy="182111"/>
            <a:chOff x="6953638" y="4445973"/>
            <a:chExt cx="838167" cy="182111"/>
          </a:xfrm>
        </p:grpSpPr>
        <p:cxnSp>
          <p:nvCxnSpPr>
            <p:cNvPr id="9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2" y="3295281"/>
            <a:ext cx="822960" cy="182111"/>
            <a:chOff x="6953638" y="4445973"/>
            <a:chExt cx="838167" cy="182111"/>
          </a:xfrm>
        </p:grpSpPr>
        <p:cxnSp>
          <p:nvCxnSpPr>
            <p:cNvPr id="12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4052954"/>
            <a:ext cx="822960" cy="182111"/>
            <a:chOff x="6953638" y="4445973"/>
            <a:chExt cx="838167" cy="182111"/>
          </a:xfrm>
        </p:grpSpPr>
        <p:cxnSp>
          <p:nvCxnSpPr>
            <p:cNvPr id="1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4774304"/>
            <a:ext cx="822960" cy="182111"/>
            <a:chOff x="6953638" y="4445973"/>
            <a:chExt cx="838167" cy="182111"/>
          </a:xfrm>
        </p:grpSpPr>
        <p:cxnSp>
          <p:nvCxnSpPr>
            <p:cNvPr id="18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4330" y="6133514"/>
            <a:ext cx="1092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[1] </a:t>
            </a:r>
            <a:r>
              <a:rPr 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CVRPLIB, “CVRPLIB – All Instance”, Available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u="sng" dirty="0" smtClean="0">
                <a:solidFill>
                  <a:srgbClr val="0070C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http://vrp.galgos.inf.puc-rio.br/index.php/en/</a:t>
            </a:r>
          </a:p>
        </p:txBody>
      </p:sp>
    </p:spTree>
    <p:extLst>
      <p:ext uri="{BB962C8B-B14F-4D97-AF65-F5344CB8AC3E}">
        <p14:creationId xmlns:p14="http://schemas.microsoft.com/office/powerpoint/2010/main" val="13657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225960"/>
            <a:ext cx="11150468" cy="3417458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40352" y="2401450"/>
            <a:ext cx="10926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toman las 8 instancias de CVRP con modificaciones en las capacidades de los vehículos.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mantienen las cantidades de clientes y de vehículos para un único depósito.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Aparecen flotas con un total entre 1 y 75 tipos de vehículos con capacidades entre 50 y 500.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8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514808"/>
            <a:ext cx="822960" cy="182111"/>
            <a:chOff x="6953638" y="4445973"/>
            <a:chExt cx="838167" cy="182111"/>
          </a:xfrm>
        </p:grpSpPr>
        <p:cxnSp>
          <p:nvCxnSpPr>
            <p:cNvPr id="9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3618848"/>
            <a:ext cx="822960" cy="182111"/>
            <a:chOff x="6953638" y="4445973"/>
            <a:chExt cx="838167" cy="182111"/>
          </a:xfrm>
        </p:grpSpPr>
        <p:cxnSp>
          <p:nvCxnSpPr>
            <p:cNvPr id="1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4728119"/>
            <a:ext cx="822960" cy="182111"/>
            <a:chOff x="6953638" y="4445973"/>
            <a:chExt cx="838167" cy="182111"/>
          </a:xfrm>
        </p:grpSpPr>
        <p:cxnSp>
          <p:nvCxnSpPr>
            <p:cNvPr id="18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9097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HFVRP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66081"/>
            <a:ext cx="11067341" cy="385886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40352" y="1985819"/>
            <a:ext cx="10926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toman 8 instancias de 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literatura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reportadas en [2].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trabaja con una cantidad de clientes entre 50 y 360.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tienen entre 2 y 9 depósitos.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tiene un total de vehículos por depósito entre 2 y 8.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capacidad de los vehículos es homogénea y oscila entre 60 y 500.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8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108410"/>
            <a:ext cx="822960" cy="182111"/>
            <a:chOff x="6953638" y="4445973"/>
            <a:chExt cx="838167" cy="182111"/>
          </a:xfrm>
        </p:grpSpPr>
        <p:cxnSp>
          <p:nvCxnSpPr>
            <p:cNvPr id="9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842997"/>
            <a:ext cx="822960" cy="182111"/>
            <a:chOff x="6953638" y="4445973"/>
            <a:chExt cx="838167" cy="182111"/>
          </a:xfrm>
        </p:grpSpPr>
        <p:cxnSp>
          <p:nvCxnSpPr>
            <p:cNvPr id="1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3564343"/>
            <a:ext cx="822960" cy="182111"/>
            <a:chOff x="6953638" y="4445973"/>
            <a:chExt cx="838167" cy="182111"/>
          </a:xfrm>
        </p:grpSpPr>
        <p:cxnSp>
          <p:nvCxnSpPr>
            <p:cNvPr id="18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9256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MDVRP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1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2" y="4289396"/>
            <a:ext cx="822960" cy="182111"/>
            <a:chOff x="6953638" y="4445973"/>
            <a:chExt cx="838167" cy="182111"/>
          </a:xfrm>
        </p:grpSpPr>
        <p:cxnSp>
          <p:nvCxnSpPr>
            <p:cNvPr id="23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7" y="5037542"/>
            <a:ext cx="822960" cy="182111"/>
            <a:chOff x="6953638" y="4445973"/>
            <a:chExt cx="838167" cy="182111"/>
          </a:xfrm>
        </p:grpSpPr>
        <p:cxnSp>
          <p:nvCxnSpPr>
            <p:cNvPr id="2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2839" y="6090792"/>
            <a:ext cx="1092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[2] 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E. Alba, "Networking and emerging optimization," Available: </a:t>
            </a:r>
            <a:r>
              <a:rPr lang="en-US" u="sng" dirty="0" smtClean="0">
                <a:solidFill>
                  <a:srgbClr val="0070C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http://neo.lcc.uma.es/vrp/vrp-instances/</a:t>
            </a:r>
            <a:endParaRPr lang="es-ES" u="sng" dirty="0" smtClean="0">
              <a:solidFill>
                <a:srgbClr val="0070C0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2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976579"/>
            <a:ext cx="11150468" cy="3417458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40352" y="2152069"/>
            <a:ext cx="10926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toman 8 instancias de la literatura reportadas en el artículo [3]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El total de clientes oscila entre los 50 y 199. 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stos clientes se dividen en dos tipos: VC y TC.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tienen entre 5 y 17 camiones con capacidades entre 100 y 150.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Los remolques oscilan entre 3 y 9, todos con capacidad 100.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8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265427"/>
            <a:ext cx="822960" cy="182111"/>
            <a:chOff x="6953638" y="4445973"/>
            <a:chExt cx="838167" cy="182111"/>
          </a:xfrm>
        </p:grpSpPr>
        <p:cxnSp>
          <p:nvCxnSpPr>
            <p:cNvPr id="9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990778"/>
            <a:ext cx="822960" cy="182111"/>
            <a:chOff x="6953638" y="4445973"/>
            <a:chExt cx="838167" cy="182111"/>
          </a:xfrm>
        </p:grpSpPr>
        <p:cxnSp>
          <p:nvCxnSpPr>
            <p:cNvPr id="1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4838954"/>
            <a:ext cx="822960" cy="182111"/>
            <a:chOff x="6953638" y="4445973"/>
            <a:chExt cx="838167" cy="182111"/>
          </a:xfrm>
        </p:grpSpPr>
        <p:cxnSp>
          <p:nvCxnSpPr>
            <p:cNvPr id="18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7142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TTRP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662839" y="6090792"/>
            <a:ext cx="1092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[3] 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I. M. Chao, "A </a:t>
            </a:r>
            <a:r>
              <a:rPr lang="en-US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tabu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search method for the truck and trailer routing problem," Computers &amp; Operations Research, vol. 29, pp. 33-51, 2002.</a:t>
            </a:r>
            <a:endParaRPr lang="es-ES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2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11542" y="4103760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286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958106"/>
            <a:ext cx="10808749" cy="4293526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307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Pruebas de hipótesis: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096648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diseña una prueba de hipótesis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determinar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si existen diferencias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el comportamiento de los algoritmos en general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</a:t>
            </a:r>
            <a:r>
              <a:rPr lang="es-ES" sz="16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0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No existen diferencias significativas entre los algoritmos.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</a:t>
            </a:r>
            <a:r>
              <a:rPr lang="es-ES" sz="16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Existen diferencias significativas entre los algoritmos.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Todas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pruebas de hipótesis se realizan con un nivel de significancia de 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α=0.05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presentan las pruebas de Friedman y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Wilcoxon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en cuanto a los costos de las soluciones.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210010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2312" y="4443363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2314" y="5524019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15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381637"/>
            <a:ext cx="8896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prueba de Friedman: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012012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907412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66" t="32370" r="29917" b="30592"/>
          <a:stretch/>
        </p:blipFill>
        <p:spPr>
          <a:xfrm>
            <a:off x="1136913" y="1498227"/>
            <a:ext cx="9595741" cy="48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7145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para </a:t>
            </a:r>
          </a:p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CVRP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las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versiones de 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67" t="26593" r="19750" b="23926"/>
          <a:stretch/>
        </p:blipFill>
        <p:spPr>
          <a:xfrm>
            <a:off x="365760" y="1588005"/>
            <a:ext cx="11353800" cy="5090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400" y="5608319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400" y="6251444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7145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para 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HF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VRP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las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versiones de 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34" t="28222" r="18750" b="21852"/>
          <a:stretch/>
        </p:blipFill>
        <p:spPr>
          <a:xfrm>
            <a:off x="185420" y="1551572"/>
            <a:ext cx="11689080" cy="51358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9440" y="2250111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7145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para 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MD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VRP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las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versiones de 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000" t="25852" r="18333" b="23185"/>
          <a:stretch/>
        </p:blipFill>
        <p:spPr>
          <a:xfrm>
            <a:off x="142240" y="1446972"/>
            <a:ext cx="11826240" cy="52425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0080" y="2184399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" y="2865072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" y="3545745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040" y="4226418"/>
            <a:ext cx="1081024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" y="5513424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0400" y="6180324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46008"/>
            <a:ext cx="10808749" cy="489364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44775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Variantes de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46008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proponen modelos básicos extendidos a diferentes campos de la logística y el transporte.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Ejemplos de aplicaciones prácticas son: transporte obrero, rutas de ómnibus, distribución del periódico y correo, entre otros.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Por tanto, surgen variantes clásicas en la literatura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capacidades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múltiples depósitos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MDVRP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flota heterogénea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HFVRP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de camiones y remolques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TTRP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de autobuses escolares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SBRP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ventanas de tiempo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VRPTW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75413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860685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950087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512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7145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para 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TT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RP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las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versiones de 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67" t="25704" r="18916" b="24519"/>
          <a:stretch/>
        </p:blipFill>
        <p:spPr>
          <a:xfrm>
            <a:off x="259080" y="1551572"/>
            <a:ext cx="11597640" cy="51206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9440" y="2250111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9440" y="2918170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2960" y="6242991"/>
            <a:ext cx="10617200" cy="3017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720" y="5574384"/>
            <a:ext cx="10617200" cy="28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3057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Tabla comparativa de resultados entre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 y OR-Tools para 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49" t="28815" r="22167" b="16815"/>
          <a:stretch/>
        </p:blipFill>
        <p:spPr>
          <a:xfrm>
            <a:off x="939800" y="1474062"/>
            <a:ext cx="9900920" cy="53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95246"/>
            <a:ext cx="93057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Tabla comparativa de resultados entre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 y OR-Tools para HFVRP: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7047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6001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66" t="38148" r="22166" b="23926"/>
          <a:stretch/>
        </p:blipFill>
        <p:spPr>
          <a:xfrm>
            <a:off x="111760" y="1923285"/>
            <a:ext cx="11983204" cy="45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64766"/>
            <a:ext cx="85106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dirty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s-ES" sz="4000" dirty="0" smtClean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entre BHCVRP y OR-Tools: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6742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5696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750" t="43037" r="22084" b="31482"/>
          <a:stretch/>
        </p:blipFill>
        <p:spPr>
          <a:xfrm>
            <a:off x="118612" y="2316480"/>
            <a:ext cx="11974210" cy="33223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5280" y="3696204"/>
            <a:ext cx="10820400" cy="3271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" y="4966204"/>
            <a:ext cx="10820400" cy="3271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09821"/>
            <a:ext cx="10808749" cy="477065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47676"/>
            <a:ext cx="3494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Conclusiones: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07805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97345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755831"/>
            <a:ext cx="1021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nueva versión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propone: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rquitectura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n-capas con enfoque basado en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reutilización.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Incorporación del patrón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Template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Method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Paquete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excepciones propias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Incorporación de dos nuevas adaptaciones de las heurísticas: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Kilby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y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SaveMatch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heurística que propone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mejores costos en distancia es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SaveParall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para las variantes CVRP y TTRP.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ara las variantes HFVRP y MDVRP obtiene mejores costos en distancia la heurística 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MJ,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 pesar de ser la más costosa en tiempo.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8489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4447980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5535100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617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884142"/>
            <a:ext cx="11290861" cy="3911342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386716"/>
            <a:ext cx="3494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Conclusiones: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01709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91249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0" y="2009831"/>
            <a:ext cx="108713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heurística que obtiene mejor tiempo de ejecución es </a:t>
            </a:r>
            <a:r>
              <a:rPr lang="es-ES" sz="2400" i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Random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pero con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los 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peores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costos en distancia.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nueva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versión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presenta diferencias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significativas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con respecto a la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anterior en los costos en distancia de MDVRP desfavorablemente, mientras que en TTRP mejoran.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variantes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CVRP y HFVRP se mantienen similares en ambas versiones de BHCVRP.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15921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324633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470937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433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239741"/>
            <a:ext cx="11290861" cy="338889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50876"/>
            <a:ext cx="3494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Conclusiones: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28125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17665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0" y="2365431"/>
            <a:ext cx="108713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cuanto al tiempo de ejecución la versión de BHCVRP en Java es más rápida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manera general, la heurística </a:t>
            </a:r>
            <a:r>
              <a:rPr lang="es-ES" sz="2400" i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CMT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obtiene mejores resultados con respecto a la anterior, mientras que para </a:t>
            </a:r>
            <a:r>
              <a:rPr lang="es-ES" sz="2400" i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NN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son desfavorables.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Con 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respecto a OR-Tools este presenta mejores tiempos, mientras que BHCVRP propone soluciones con notablemente mejor calidad.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51481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360193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470937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164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4D31BF8-0A2C-08A1-04E2-7FB25DB88CB8}"/>
              </a:ext>
            </a:extLst>
          </p:cNvPr>
          <p:cNvSpPr/>
          <p:nvPr/>
        </p:nvSpPr>
        <p:spPr>
          <a:xfrm>
            <a:off x="230693" y="494189"/>
            <a:ext cx="7417415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Nueva versión de la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Biblioteca de Heurísticas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 Construcción para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Problemas de Planificación </a:t>
            </a:r>
          </a:p>
          <a:p>
            <a:pPr algn="just"/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Rutas de Vehículos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4952FE-20FB-B49E-D6E1-CB06CB134265}"/>
              </a:ext>
            </a:extLst>
          </p:cNvPr>
          <p:cNvSpPr txBox="1"/>
          <p:nvPr/>
        </p:nvSpPr>
        <p:spPr>
          <a:xfrm>
            <a:off x="230962" y="3943926"/>
            <a:ext cx="59447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	</a:t>
            </a:r>
            <a:endParaRPr lang="es-ES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Autor: </a:t>
            </a:r>
          </a:p>
          <a:p>
            <a:pPr algn="just"/>
            <a:r>
              <a:rPr lang="es-ES" sz="2600" b="1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Ananda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C. Morales </a:t>
            </a:r>
            <a:r>
              <a:rPr lang="es-ES" sz="26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Morales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                          </a:t>
            </a:r>
          </a:p>
          <a:p>
            <a:pPr algn="just"/>
            <a:endParaRPr lang="es-ES" sz="2600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Tutores: 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Isis Torres Pérez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Alejandro Rosete Suárez</a:t>
            </a: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 flipV="1">
            <a:off x="-8920" y="3943927"/>
            <a:ext cx="9245284" cy="28137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120513" y="385287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7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514942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Complejidad de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Mayormente complejos de resolver para instancias con un número de clientes elevado.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Pertenecen a la clase de problemas NP-duro.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ocasiones, se comprometen requisitos como la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optimalidad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asi siempre encuentra una buena solución, pero no garantiza el óptimo.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Como alternativa de solución se aplican algoritmos heurísticos.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3208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117357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837793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57670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666600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737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536414"/>
            <a:ext cx="10808749" cy="497115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48126" y="686436"/>
            <a:ext cx="3007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Heurísticas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13924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Guían el proceso de búsqueda en la mejor dirección.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Sugieren qué camino tomar cuando existen varias opciones disponibles.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Tratan de aportar buen rendimiento, en cuanto a calidad de soluciones y recursos empleados.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Brindan soluciones satisfactorias a un problema dado mediante algoritmos específicos.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Ofrecen la solución final de un problema o la aplicación dentro del contexto de las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4332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443593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565079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65691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746810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326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94134"/>
            <a:ext cx="10808749" cy="489364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94134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dividen en dos grupos: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construcción y de mejora.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heurísticas de mejora parten de una solución y reparan las rutas previamente construidas.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heurísticas de construcción (HC) se encargan de construir literalmente una solución del problema, paso a paso.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Dentro de las HC clásicas de la literatura se encuentran: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 de Ahorros.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 de Barrido.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 de Inserción de Mole &amp;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Jameson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 del vecino más cercano.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07497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523803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645289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753170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38890" y="686436"/>
            <a:ext cx="8191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Clasificaciones de las heurísticas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84124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8426706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900925"/>
            <a:ext cx="10808749" cy="400256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11501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Componentes de software para solucionar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116128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63124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047058"/>
            <a:ext cx="10213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BiCIAM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clases en Java, que implementa un modelo unificado de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mono-objetivo y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multi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-objetivo.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VRPH: 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heurísticas de </a:t>
            </a:r>
            <a:r>
              <a:rPr lang="pt-BR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búsqueda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local para VRP </a:t>
            </a:r>
            <a:r>
              <a:rPr lang="pt-BR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C++.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BHCVRP: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heurísticas de construcción para VRP en Java.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OR-Tools: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software de código abierto desarrollado en C++/C#/Java/Python, para resolver problemas de optimización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combinatoria. 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16042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22965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98217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721086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435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584540"/>
            <a:ext cx="10808749" cy="497115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11501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Componentes de software para solucionar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116128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63124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62050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JSprit</a:t>
            </a:r>
            <a:r>
              <a:rPr lang="en-U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herramienta de código abierto desarrollada en Java, que resuelve varias variantes VRP.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VROOM: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software de código abierto desarrollado en C++, para resolver VRP utilizando heurísticas para obtener la solución inicial. 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 partir del análisis anterior, se muestra: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mayoría son desarrollados en C++ y Java.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mayor parte del desarrollo son para algoritmos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metaheurísticos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Interés en Python debido al crecimiento de su comunidad y la ausencia de trabajos con heurísticas y VRP.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BHCVRP, único que soluciona VRP mediante heurísticas de construcción exclusivamente.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9145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876727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983154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96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514942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24256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3474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341135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Desarrollada en Java, por el proyecto de Optimización y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de la Facultad de Ingeniería Informática de la CUJAE en 2016.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Adapta siete heurísticas de construcción de la literatura para las variantes CVRP, MDVRP, HFVRP y TTRP.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Presenta las siguientes deficiencias: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arquitectónico.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Código fuente relacionado con las heurísticas implementadas.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Dificultades en la interoperabilidad con otros componentes.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3208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486324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57670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526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1704</Words>
  <Application>Microsoft Office PowerPoint</Application>
  <PresentationFormat>Widescreen</PresentationFormat>
  <Paragraphs>226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Yu Gothic</vt:lpstr>
      <vt:lpstr>Yu Gothic Light</vt:lpstr>
      <vt:lpstr>Yu Gothic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Nanda</cp:lastModifiedBy>
  <cp:revision>63</cp:revision>
  <dcterms:created xsi:type="dcterms:W3CDTF">2024-07-17T13:33:41Z</dcterms:created>
  <dcterms:modified xsi:type="dcterms:W3CDTF">2024-09-11T06:01:39Z</dcterms:modified>
</cp:coreProperties>
</file>