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9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4" r:id="rId30"/>
    <p:sldId id="286" r:id="rId31"/>
    <p:sldId id="287" r:id="rId32"/>
    <p:sldId id="288" r:id="rId33"/>
    <p:sldId id="289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8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8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1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572A-4C87-4430-A75B-A20D256458A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BF70-A01E-4C3B-AD2E-6D48A7F9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4D31BF8-0A2C-08A1-04E2-7FB25DB88CB8}"/>
              </a:ext>
            </a:extLst>
          </p:cNvPr>
          <p:cNvSpPr/>
          <p:nvPr/>
        </p:nvSpPr>
        <p:spPr>
          <a:xfrm>
            <a:off x="230693" y="494189"/>
            <a:ext cx="7417415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Nueva versión de la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Biblioteca </a:t>
            </a:r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 Heurísticas 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  <a:r>
              <a:rPr lang="es-ES" sz="4400" b="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 Construcción para 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Problemas de Planificación </a:t>
            </a:r>
          </a:p>
          <a:p>
            <a:pPr algn="just"/>
            <a:r>
              <a:rPr lang="es-ES" sz="4400" b="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 Rutas de </a:t>
            </a:r>
            <a:r>
              <a:rPr lang="es-ES" sz="4400" b="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Vehículos</a:t>
            </a:r>
            <a:endParaRPr lang="es-ES" sz="4400" b="0" cap="none" spc="0" dirty="0" smtClean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4952FE-20FB-B49E-D6E1-CB06CB134265}"/>
              </a:ext>
            </a:extLst>
          </p:cNvPr>
          <p:cNvSpPr txBox="1"/>
          <p:nvPr/>
        </p:nvSpPr>
        <p:spPr>
          <a:xfrm>
            <a:off x="230962" y="3943926"/>
            <a:ext cx="59447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		</a:t>
            </a:r>
            <a:endParaRPr lang="es-ES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Autor: </a:t>
            </a:r>
          </a:p>
          <a:p>
            <a:pPr algn="just"/>
            <a:r>
              <a:rPr lang="es-ES" sz="2600" b="1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Ananda</a:t>
            </a:r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es-ES" sz="26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C. Morales </a:t>
            </a:r>
            <a:r>
              <a:rPr lang="es-ES" sz="2600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Morales</a:t>
            </a:r>
            <a:r>
              <a:rPr lang="es-ES" sz="26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</a:t>
            </a:r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                          </a:t>
            </a:r>
          </a:p>
          <a:p>
            <a:pPr algn="just"/>
            <a:endParaRPr lang="es-ES" sz="2600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Tutores: </a:t>
            </a: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Dr. C. Isis Torres Pérez</a:t>
            </a: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Dr. C. Alejandro Rosete Suárez</a:t>
            </a:r>
          </a:p>
        </p:txBody>
      </p:sp>
      <p:cxnSp>
        <p:nvCxnSpPr>
          <p:cNvPr id="9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 flipV="1">
            <a:off x="-8920" y="3943927"/>
            <a:ext cx="9245284" cy="28137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120513" y="385287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5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2292254"/>
            <a:ext cx="10808749" cy="229821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25923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Problema: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3474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341135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2438387"/>
            <a:ext cx="10213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xistencia de deficiencias en la arquitectura de BHCVRP, teniendo en cuenta la manera en que se encuentran implementadas las heurísticas para resolver cada variante VRP.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697099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333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56547"/>
            <a:ext cx="10808749" cy="402541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90733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Objeto de estudio – Campo de acción: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902680"/>
            <a:ext cx="102135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Objeto de estudio: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Problemas de optimización combinatoria.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Algoritmos heurísticos.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Diseño de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Campo de acción: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Problemas de Planificación de Rutas de Vehículos.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Heurísticas de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construcción.</a:t>
            </a: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022849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4207244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4433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2414272"/>
            <a:ext cx="10808749" cy="2622948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4201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Objetivo general: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2560405"/>
            <a:ext cx="10213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Desarrollar una nueva versión de BHCVRP en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Java y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Python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que permita incorporar otras heurísticas de construcción de la literatura para diferentes variantes de problemas de planificación de rutas de vehículos.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802104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181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56547"/>
            <a:ext cx="10808749" cy="4403621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53607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Objetivos específicos: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30283" y="1966848"/>
            <a:ext cx="10213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Caracterizar el marco teórico investigativo sobre VRP, algoritmos heurísticos y componentes de software relacionados.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Rediseñar la arquitectura de BHCVRP para la utilización de otras heurísticas de construcción en diferentes variantes VRP.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Adaptar nuevas heurísticas de construcción a otros VRP.</a:t>
            </a:r>
          </a:p>
          <a:p>
            <a:pPr marL="457200" indent="-457200" algn="just">
              <a:buFont typeface="+mj-lt"/>
              <a:buAutoNum type="arabicPeriod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Validar el funcionamiento de las heurísticas adaptadas mediante experimentos con instancias de la literatura.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096253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181525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4270927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993800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060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634836"/>
            <a:ext cx="10808749" cy="4765964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86196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Valor práctico – Artefacto de salida: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727190"/>
            <a:ext cx="10213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Valor práctico: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porte significativo, ya que brinda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nuevas adaptaciones de los algoritmos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para la resolución de distintas variantes de VRP.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Los resultados obtenidos ponen a disposición de la comunidad científica un componente de software.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Permite la colaboración con otros componentes que emplean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metaheurísticas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o sistemas de información geográficos con servicios VRP.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Artefacto de salida: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diseño de software.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840554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6" y="5883411"/>
            <a:ext cx="822960" cy="182111"/>
            <a:chOff x="6953638" y="4445973"/>
            <a:chExt cx="838167" cy="182111"/>
          </a:xfrm>
        </p:grpSpPr>
        <p:cxnSp>
          <p:nvCxnSpPr>
            <p:cNvPr id="2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5939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84064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Arquitectura de la versión anterior: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6" name="Picture 15"/>
          <p:cNvPicPr/>
          <p:nvPr/>
        </p:nvPicPr>
        <p:blipFill rotWithShape="1">
          <a:blip r:embed="rId2"/>
          <a:srcRect l="11004" t="20940" r="29417" b="7680"/>
          <a:stretch/>
        </p:blipFill>
        <p:spPr bwMode="auto">
          <a:xfrm>
            <a:off x="1381760" y="1316812"/>
            <a:ext cx="9296400" cy="5541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3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79784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Arquitectura de la nueva versión: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2"/>
          <a:srcRect l="10575" t="20663" r="29933" b="8750"/>
          <a:stretch/>
        </p:blipFill>
        <p:spPr bwMode="auto">
          <a:xfrm>
            <a:off x="674255" y="1316812"/>
            <a:ext cx="10769599" cy="5541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4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42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-80179"/>
            <a:ext cx="67233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Patrón de diseño </a:t>
            </a:r>
            <a:r>
              <a:rPr lang="es-ES" sz="4000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Singleton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550196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445596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45" y="654797"/>
            <a:ext cx="8571346" cy="6203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3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-80179"/>
            <a:ext cx="82397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Patrón de diseño </a:t>
            </a:r>
            <a:r>
              <a:rPr lang="es-ES" sz="4000" i="1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Factory </a:t>
            </a:r>
            <a:r>
              <a:rPr lang="es-ES" sz="4000" i="1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Method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550196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445596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0043" t="22336" r="11154" b="21140"/>
          <a:stretch/>
        </p:blipFill>
        <p:spPr bwMode="auto">
          <a:xfrm>
            <a:off x="157018" y="905164"/>
            <a:ext cx="12034982" cy="5606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60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-80179"/>
            <a:ext cx="8704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Patrón de diseño </a:t>
            </a:r>
            <a:r>
              <a:rPr lang="es-ES" sz="4000" i="1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Template</a:t>
            </a:r>
            <a:r>
              <a:rPr lang="es-ES" sz="4000" i="1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s-ES" sz="4000" i="1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Method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550196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445596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6539" t="23931" r="47820" b="34359"/>
          <a:stretch/>
        </p:blipFill>
        <p:spPr bwMode="auto">
          <a:xfrm>
            <a:off x="877454" y="858982"/>
            <a:ext cx="9596581" cy="5680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80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468210"/>
            <a:ext cx="10808749" cy="2649829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-27708" y="621782"/>
            <a:ext cx="118481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Problema de Planificación de Rutas de Vehículos: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252157"/>
            <a:ext cx="117043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11703901" y="1147557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0" y="1440383"/>
            <a:ext cx="105111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Emplea una flota de vehículos, un conjunto de clientes dispersos geográficamente y una serie de restricciones.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Busca diseñar una ruta óptima para satisfacer las demandas requeridas.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Las diferentes variantes se formulan en función de la naturaleza de los bienes, la calidad del servicio, características de clientes y vehículos, etc.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553746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655060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407580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118040"/>
            <a:ext cx="4313381" cy="27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450109"/>
            <a:ext cx="10808749" cy="5262979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35605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Experimentos: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450110"/>
            <a:ext cx="102135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Para validar el funcionamiento de la nueva versión de BHCVRP, se decide realizar los siguientes experimentos: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Experimento 1: consiste en ejecutar las nueve heurísticas implementadas en Python, para analizar su funcionamiento en las cuatro variantes VRP.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Experimento 2: se realiza una comparación de los resultados actuales obtenidos en Python con los resultados de la versión anterior de la biblioteca en Java, teniendo en cuenta siete heurísticas.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Experimento 3: se realiza una comparación de los mejores resultados obtenidos en BHCVRP con los resultados de OR-Tools para las variantes CVRP y HFVRP.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572704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9033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87527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Descripción de las instancias 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13579"/>
              </p:ext>
            </p:extLst>
          </p:nvPr>
        </p:nvGraphicFramePr>
        <p:xfrm>
          <a:off x="1145309" y="1570180"/>
          <a:ext cx="8977746" cy="509847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43956">
                  <a:extLst>
                    <a:ext uri="{9D8B030D-6E8A-4147-A177-3AD203B41FA5}">
                      <a16:colId xmlns:a16="http://schemas.microsoft.com/office/drawing/2014/main" val="2754342754"/>
                    </a:ext>
                  </a:extLst>
                </a:gridCol>
                <a:gridCol w="2243956">
                  <a:extLst>
                    <a:ext uri="{9D8B030D-6E8A-4147-A177-3AD203B41FA5}">
                      <a16:colId xmlns:a16="http://schemas.microsoft.com/office/drawing/2014/main" val="3969109745"/>
                    </a:ext>
                  </a:extLst>
                </a:gridCol>
                <a:gridCol w="2244917">
                  <a:extLst>
                    <a:ext uri="{9D8B030D-6E8A-4147-A177-3AD203B41FA5}">
                      <a16:colId xmlns:a16="http://schemas.microsoft.com/office/drawing/2014/main" val="842266617"/>
                    </a:ext>
                  </a:extLst>
                </a:gridCol>
                <a:gridCol w="2244917">
                  <a:extLst>
                    <a:ext uri="{9D8B030D-6E8A-4147-A177-3AD203B41FA5}">
                      <a16:colId xmlns:a16="http://schemas.microsoft.com/office/drawing/2014/main" val="2214398365"/>
                    </a:ext>
                  </a:extLst>
                </a:gridCol>
              </a:tblGrid>
              <a:tr h="1068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Problema</a:t>
                      </a:r>
                      <a:endParaRPr lang="en-US" sz="1200" dirty="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Total de clientes</a:t>
                      </a:r>
                      <a:endParaRPr lang="en-US" sz="1200" dirty="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Total de vehículos</a:t>
                      </a:r>
                      <a:endParaRPr lang="en-US" sz="1200" dirty="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Capacidad de los vehículos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838287"/>
                  </a:ext>
                </a:extLst>
              </a:tr>
              <a:tr h="50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908331"/>
                  </a:ext>
                </a:extLst>
              </a:tr>
              <a:tr h="50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75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9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250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9112367"/>
                  </a:ext>
                </a:extLst>
              </a:tr>
              <a:tr h="50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3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75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3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480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891762"/>
                  </a:ext>
                </a:extLst>
              </a:tr>
              <a:tr h="50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346363"/>
                  </a:ext>
                </a:extLst>
              </a:tr>
              <a:tr h="50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</a:t>
                      </a:r>
                      <a:endParaRPr lang="en-US" sz="1200" dirty="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360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281888"/>
                  </a:ext>
                </a:extLst>
              </a:tr>
              <a:tr h="50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6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191914"/>
                  </a:ext>
                </a:extLst>
              </a:tr>
              <a:tr h="50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7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554694"/>
                  </a:ext>
                </a:extLst>
              </a:tr>
              <a:tr h="503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8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600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150</a:t>
                      </a:r>
                      <a:endParaRPr lang="en-US" sz="12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200</a:t>
                      </a:r>
                      <a:endParaRPr lang="en-US" sz="1200" dirty="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100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7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-61705"/>
            <a:ext cx="9097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Descripción de las instancias HFVRP: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568670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464070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26139"/>
              </p:ext>
            </p:extLst>
          </p:nvPr>
        </p:nvGraphicFramePr>
        <p:xfrm>
          <a:off x="517237" y="646181"/>
          <a:ext cx="10169236" cy="614255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799685">
                  <a:extLst>
                    <a:ext uri="{9D8B030D-6E8A-4147-A177-3AD203B41FA5}">
                      <a16:colId xmlns:a16="http://schemas.microsoft.com/office/drawing/2014/main" val="1218707400"/>
                    </a:ext>
                  </a:extLst>
                </a:gridCol>
                <a:gridCol w="1990657">
                  <a:extLst>
                    <a:ext uri="{9D8B030D-6E8A-4147-A177-3AD203B41FA5}">
                      <a16:colId xmlns:a16="http://schemas.microsoft.com/office/drawing/2014/main" val="390675203"/>
                    </a:ext>
                  </a:extLst>
                </a:gridCol>
                <a:gridCol w="2249610">
                  <a:extLst>
                    <a:ext uri="{9D8B030D-6E8A-4147-A177-3AD203B41FA5}">
                      <a16:colId xmlns:a16="http://schemas.microsoft.com/office/drawing/2014/main" val="1514975111"/>
                    </a:ext>
                  </a:extLst>
                </a:gridCol>
                <a:gridCol w="2064642">
                  <a:extLst>
                    <a:ext uri="{9D8B030D-6E8A-4147-A177-3AD203B41FA5}">
                      <a16:colId xmlns:a16="http://schemas.microsoft.com/office/drawing/2014/main" val="807186051"/>
                    </a:ext>
                  </a:extLst>
                </a:gridCol>
                <a:gridCol w="2064642">
                  <a:extLst>
                    <a:ext uri="{9D8B030D-6E8A-4147-A177-3AD203B41FA5}">
                      <a16:colId xmlns:a16="http://schemas.microsoft.com/office/drawing/2014/main" val="1316055187"/>
                    </a:ext>
                  </a:extLst>
                </a:gridCol>
              </a:tblGrid>
              <a:tr h="27920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Datos originales</a:t>
                      </a:r>
                      <a:endParaRPr lang="en-US" sz="1000" dirty="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Flota de Vehículos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12807"/>
                  </a:ext>
                </a:extLst>
              </a:tr>
              <a:tr h="2792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Problema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Total de clientes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Total de vehículos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Total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Capacidad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930803192"/>
                  </a:ext>
                </a:extLst>
              </a:tr>
              <a:tr h="2792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774321886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3409213521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413727246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250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151609225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071101399"/>
                  </a:ext>
                </a:extLst>
              </a:tr>
              <a:tr h="279207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75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9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250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3975155108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216607699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455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718502646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90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727168243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231371120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315223584"/>
                  </a:ext>
                </a:extLst>
              </a:tr>
              <a:tr h="27920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3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75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3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470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734896126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3331495287"/>
                  </a:ext>
                </a:extLst>
              </a:tr>
              <a:tr h="279207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1042308488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931995117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4227379281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2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650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4273754911"/>
                  </a:ext>
                </a:extLst>
              </a:tr>
              <a:tr h="27920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360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3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500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3046716028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400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2378736431"/>
                  </a:ext>
                </a:extLst>
              </a:tr>
              <a:tr h="2792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1</a:t>
                      </a:r>
                      <a:endParaRPr lang="en-US" sz="100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  <a:latin typeface="Yu Gothic Light" panose="020B0300000000000000" pitchFamily="34" charset="-128"/>
                          <a:ea typeface="Yu Gothic Light" panose="020B0300000000000000" pitchFamily="34" charset="-128"/>
                        </a:rPr>
                        <a:t>600</a:t>
                      </a:r>
                      <a:endParaRPr lang="en-US" sz="1000" dirty="0">
                        <a:effectLst/>
                        <a:latin typeface="Yu Gothic Light" panose="020B0300000000000000" pitchFamily="34" charset="-128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851" marR="38851" marT="0" marB="0"/>
                </a:tc>
                <a:extLst>
                  <a:ext uri="{0D108BD9-81ED-4DB2-BD59-A6C34878D82A}">
                    <a16:rowId xmlns:a16="http://schemas.microsoft.com/office/drawing/2014/main" val="3321623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45671"/>
            <a:ext cx="10808749" cy="4257964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53078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Pruebas de hipótesis: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745671"/>
            <a:ext cx="102135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Para evaluar los resultados obtenidos, se diseña una prueba de hipótesis con el fin de determinar si existen diferencias en el comportamiento de los algoritmos en general: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</a:t>
            </a:r>
            <a:r>
              <a:rPr lang="es-ES" sz="16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0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No existen diferencias significativas entre los algoritmos.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</a:t>
            </a:r>
            <a:r>
              <a:rPr lang="es-ES" sz="16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1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Existen diferencias significativas entre los algoritmos.</a:t>
            </a:r>
          </a:p>
          <a:p>
            <a:pPr algn="just">
              <a:lnSpc>
                <a:spcPct val="150000"/>
              </a:lnSpc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Todas las pruebas de hipótesis se realizan con un nivel de significancia de α=0.05.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006811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3152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67361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CVRP (Parte 1):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79034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68574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3" t="23482" r="35667" b="18741"/>
          <a:stretch/>
        </p:blipFill>
        <p:spPr>
          <a:xfrm>
            <a:off x="323272" y="894942"/>
            <a:ext cx="10972800" cy="57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67361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CVRP (Parte 2):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79034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68574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67" t="22741" r="25251" b="41763"/>
          <a:stretch/>
        </p:blipFill>
        <p:spPr>
          <a:xfrm>
            <a:off x="0" y="1299066"/>
            <a:ext cx="12234242" cy="46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70807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HFVRP (Parte 1):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79034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68574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33" t="33556" r="50000" b="38593"/>
          <a:stretch/>
        </p:blipFill>
        <p:spPr>
          <a:xfrm>
            <a:off x="250759" y="1498227"/>
            <a:ext cx="11493786" cy="385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9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70807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HFVRP (Parte 1):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79034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68574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84" t="39630" r="26917" b="34592"/>
          <a:stretch/>
        </p:blipFill>
        <p:spPr>
          <a:xfrm>
            <a:off x="6919" y="1508760"/>
            <a:ext cx="1218508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97145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de prueba de </a:t>
            </a:r>
            <a:r>
              <a:rPr lang="es-ES" sz="4000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Wilcoxon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para </a:t>
            </a:r>
          </a:p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CVRP 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 las versiones de BHCVRP: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501" t="32518" r="30083" b="17408"/>
          <a:stretch/>
        </p:blipFill>
        <p:spPr>
          <a:xfrm>
            <a:off x="289560" y="1554480"/>
            <a:ext cx="11369040" cy="5214024"/>
          </a:xfrm>
          <a:prstGeom prst="rect">
            <a:avLst/>
          </a:prstGeom>
        </p:spPr>
      </p:pic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6946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6486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3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59966"/>
            <a:ext cx="93057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Tabla comparativa de resultados entre</a:t>
            </a:r>
          </a:p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BHCVRP y OR-Tools para CVRP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6946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26486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583" t="28074" r="32417" b="16815"/>
          <a:stretch/>
        </p:blipFill>
        <p:spPr>
          <a:xfrm>
            <a:off x="1005840" y="1474062"/>
            <a:ext cx="9616440" cy="522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646008"/>
            <a:ext cx="10808749" cy="489364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447750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Variantes de 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5760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5683502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646008"/>
            <a:ext cx="10213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proponen modelos básicos extendidos a diferentes campos de la logística y el transporte.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Ejemplos de aplicaciones prácticas son: transporte obrero, rutas de ómnibus, distribución del periódico y correo, entre otros.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Por tanto, surgen variantes clásicas en la literatura como: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con capacidades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CVRP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con múltiples depósitos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MDVRP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con flota heterogénea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HFVRP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de camiones y remolques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TTRP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de autobuses escolares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SBRP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 con ventanas de tiempo (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VRPTW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775413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860685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950087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9512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495246"/>
            <a:ext cx="93057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Tabla comparativa de resultados entre</a:t>
            </a:r>
          </a:p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BHCVRP y OR-Tools para HFVRP</a:t>
            </a:r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70474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60014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666" t="43185" r="30167" b="29556"/>
          <a:stretch/>
        </p:blipFill>
        <p:spPr>
          <a:xfrm>
            <a:off x="350520" y="2212844"/>
            <a:ext cx="11186160" cy="37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464766"/>
            <a:ext cx="85106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Resultados de prueba de </a:t>
            </a:r>
            <a:r>
              <a:rPr lang="es-ES" sz="4000" cap="none" spc="0" dirty="0" err="1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Wilcoxon</a:t>
            </a:r>
            <a:r>
              <a:rPr lang="es-ES" sz="4000" dirty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s-ES" sz="4000" dirty="0" smtClean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entre BHCVRP y OR-Tools: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67426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156966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17" t="41111" r="30167" b="34593"/>
          <a:stretch/>
        </p:blipFill>
        <p:spPr>
          <a:xfrm>
            <a:off x="426720" y="2656467"/>
            <a:ext cx="1123188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9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345661"/>
            <a:ext cx="10808749" cy="4770659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83516"/>
            <a:ext cx="3494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Conclusiones: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81389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70929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491671"/>
            <a:ext cx="102135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nueva versión propone una arquitectura n-capas con enfoque basado en reutilización, la incorporación de patrones de diseño y un paquete de excepciones propias.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heurística que propone mejores resultados es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Save</a:t>
            </a:r>
            <a:r>
              <a:rPr lang="es-ES" sz="2400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Parallel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heurística que obtiene mejor tiempo de ejecución es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Random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pero con las peores soluciones.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heurística más costosa es </a:t>
            </a:r>
            <a:r>
              <a:rPr lang="es-ES" sz="2400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Mole &amp;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Jameson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pero obtiene buenos resultados.</a:t>
            </a:r>
          </a:p>
          <a:p>
            <a:pPr algn="just">
              <a:lnSpc>
                <a:spcPct val="150000"/>
              </a:lnSpc>
            </a:pP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620731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3063451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3805131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4892251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6176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345661"/>
            <a:ext cx="10808749" cy="4770659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183516"/>
            <a:ext cx="3494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Conclusiones: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813891"/>
            <a:ext cx="950976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433474" y="70929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471351"/>
            <a:ext cx="102135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nueva versión, de manera general, no presenta diferencias significativas con respecto a la versión anterior de BHCVRP.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Sólo la heurística CMT obtiene mejores resultados con respecto a la anterior, mientras que para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Save</a:t>
            </a:r>
            <a:r>
              <a:rPr lang="es-ES" sz="2400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s-ES" sz="2400" i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Parallel</a:t>
            </a:r>
            <a:r>
              <a:rPr lang="es-ES" sz="2400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y </a:t>
            </a:r>
            <a:r>
              <a:rPr lang="es-ES" sz="2400" i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NN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son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desfavorables.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Con respecto a OR-Tools este presenta mejores tiempos, mientras que BHCVRP propone soluciones con notablemente mejor calidad.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Importante destacar que este proyecto se encuentra en desarrollo y existen tareas con enfoque para la tesis.</a:t>
            </a: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620731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2707851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3805131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-3241" y="4882091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433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4D31BF8-0A2C-08A1-04E2-7FB25DB88CB8}"/>
              </a:ext>
            </a:extLst>
          </p:cNvPr>
          <p:cNvSpPr/>
          <p:nvPr/>
        </p:nvSpPr>
        <p:spPr>
          <a:xfrm>
            <a:off x="12680" y="1174900"/>
            <a:ext cx="875912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Biblioteca de Heurísticas 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  <a:r>
              <a:rPr lang="es-ES" sz="4400" b="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 Construcción para </a:t>
            </a:r>
          </a:p>
          <a:p>
            <a:pPr algn="just"/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Problemas de Planificación </a:t>
            </a:r>
          </a:p>
          <a:p>
            <a:pPr algn="just"/>
            <a:r>
              <a:rPr lang="es-ES" sz="4400" b="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 Rutas de Vehículos </a:t>
            </a:r>
            <a:r>
              <a:rPr lang="es-ES" sz="44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en Python</a:t>
            </a:r>
            <a:endParaRPr lang="es-ES" sz="4400" b="0" cap="none" spc="0" dirty="0" smtClean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4952FE-20FB-B49E-D6E1-CB06CB134265}"/>
              </a:ext>
            </a:extLst>
          </p:cNvPr>
          <p:cNvSpPr txBox="1"/>
          <p:nvPr/>
        </p:nvSpPr>
        <p:spPr>
          <a:xfrm>
            <a:off x="230962" y="3943926"/>
            <a:ext cx="59447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		</a:t>
            </a:r>
            <a:endParaRPr lang="es-ES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Autor: </a:t>
            </a:r>
          </a:p>
          <a:p>
            <a:pPr algn="just"/>
            <a:r>
              <a:rPr lang="es-ES" sz="2600" b="1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Ananda</a:t>
            </a:r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es-ES" sz="26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la C. Morales </a:t>
            </a:r>
            <a:r>
              <a:rPr lang="es-ES" sz="2600" b="1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Morales</a:t>
            </a:r>
            <a:r>
              <a:rPr lang="es-ES" sz="2600" b="1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</a:t>
            </a:r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                               </a:t>
            </a:r>
          </a:p>
          <a:p>
            <a:pPr algn="just"/>
            <a:endParaRPr lang="es-ES" sz="2600" b="1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Tutores: </a:t>
            </a: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Dr. C. Isis Torres Pérez</a:t>
            </a:r>
          </a:p>
          <a:p>
            <a:pPr algn="just"/>
            <a:r>
              <a:rPr lang="es-ES" sz="2600" b="1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Dr. C. Alejandro Rosete Suárez</a:t>
            </a:r>
          </a:p>
        </p:txBody>
      </p:sp>
      <p:cxnSp>
        <p:nvCxnSpPr>
          <p:cNvPr id="9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 flipV="1">
            <a:off x="-8920" y="3943927"/>
            <a:ext cx="9245284" cy="28137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9120513" y="385287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0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56547"/>
            <a:ext cx="10808749" cy="4514942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51860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Complejidad de 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5760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5683502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902680"/>
            <a:ext cx="102135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Mayormente complejos de resolver para instancias con un número de clientes elevado.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Pertenecen a la clase de problemas NP-duro.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En ocasiones, se comprometen requisitos como la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optimalidad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asi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siempre encuentra una buena solución, pero no garantiza el óptimo.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Como alternativa de solución se aplican algoritmos heurísticos.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032085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117357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837793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576708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6" y="5666600"/>
            <a:ext cx="822960" cy="182111"/>
            <a:chOff x="6953638" y="4445973"/>
            <a:chExt cx="838167" cy="182111"/>
          </a:xfrm>
        </p:grpSpPr>
        <p:cxnSp>
          <p:nvCxnSpPr>
            <p:cNvPr id="2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737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536414"/>
            <a:ext cx="10808749" cy="497115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48126" y="686436"/>
            <a:ext cx="30075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Heurísticas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5760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5683502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613924"/>
            <a:ext cx="10213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Guían el proceso de búsqueda en la mejor dirección.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Sugieren qué camino tomar cuando existen varias opciones disponibles.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Tratan de aportar buen rendimiento, en cuanto a calidad de soluciones y recursos empleados.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Brindan soluciones satisfactorias a un problema dado mediante algoritmos específicos.</a:t>
            </a:r>
          </a:p>
          <a:p>
            <a:pPr algn="just"/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Ofrecen la solución final de un problema o la aplicación dentro del contexto de las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metaheurísticas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743329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443593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565079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656918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4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6" y="5746810"/>
            <a:ext cx="822960" cy="182111"/>
            <a:chOff x="6953638" y="4445973"/>
            <a:chExt cx="838167" cy="182111"/>
          </a:xfrm>
        </p:grpSpPr>
        <p:cxnSp>
          <p:nvCxnSpPr>
            <p:cNvPr id="25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326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694134"/>
            <a:ext cx="10808749" cy="489364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694134"/>
            <a:ext cx="10213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Se dividen en dos grupos:</a:t>
            </a:r>
            <a:r>
              <a:rPr lang="es-ES" sz="24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 construcción y de mejora.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Las heurísticas de mejora parten de una solución y reparan las rutas previamente construidas.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Las heurísticas de construcción (HC) se encargan de construir literalmente una solución del problema, paso a paso.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Dentro de las HC clásicas de la literatura se encuentran: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Algoritmo de Ahorros.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Algoritmo de Barrido.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Heurística de Inserción de Mole &amp;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Jameson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Heurística del vecino más cercano.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807497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523803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645289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753170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8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38890" y="686436"/>
            <a:ext cx="81916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Clasificaciones de las heurísticas</a:t>
            </a:r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9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841248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8426706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2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900925"/>
            <a:ext cx="10808749" cy="4002569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11501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Componentes de software para solucionar 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1161288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1163124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2047058"/>
            <a:ext cx="10213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BiCIAM</a:t>
            </a:r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biblioteca de clases en Java, que implementa un modelo unificado de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metaheurísticas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mono-objetivo y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multi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-objetivo. 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VRPH: </a:t>
            </a:r>
            <a:r>
              <a:rPr lang="pt-BR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biblioteca de heurísticas de </a:t>
            </a:r>
            <a:r>
              <a:rPr lang="pt-BR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búsqueda</a:t>
            </a:r>
            <a:r>
              <a:rPr lang="pt-BR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local para VRP </a:t>
            </a:r>
            <a:r>
              <a:rPr lang="pt-BR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en</a:t>
            </a:r>
            <a:r>
              <a:rPr lang="pt-BR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C++.</a:t>
            </a:r>
            <a:endParaRPr lang="es-ES" sz="2400" dirty="0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BHCVRP: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biblioteca de heurísticas de construcción para VRP en Java. 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OR-Tools: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software de código abierto desarrollado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en C++/C#/Java/Python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,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para resolver problemas de optimización combinatoria. 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160421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229651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0" y="3982171"/>
            <a:ext cx="822960" cy="182111"/>
            <a:chOff x="6953638" y="4445973"/>
            <a:chExt cx="838167" cy="182111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721086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4356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584540"/>
            <a:ext cx="10808749" cy="4971157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115018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Componentes de software para solucionar 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1161288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1163124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662050"/>
            <a:ext cx="102135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JSprit</a:t>
            </a:r>
            <a:r>
              <a:rPr lang="en-U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herramienta de código abierto desarrollada en Java, que resuelve varias variantes VRP.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VROOM: 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software de código abierto desarrollado en C++, para resolver VRP utilizando heurísticas para obtener la solución inicial.  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 partir del análisis anterior, se muestra: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mayoría son desarrollados en C++ y Java.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La mayor parte del desarrollo son para algoritmos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metaheurísticos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Interés en Python debido al crecimiento de su comunidad y la ausencia de trabajos con heurísticas y VRP.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BHCVRP, único que soluciona VRP mediante heurísticas de construcción exclusivamente.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1791455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2876727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983154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9964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764566D4-A7D8-C951-CCC1-06B266ED8662}"/>
              </a:ext>
            </a:extLst>
          </p:cNvPr>
          <p:cNvSpPr/>
          <p:nvPr/>
        </p:nvSpPr>
        <p:spPr>
          <a:xfrm>
            <a:off x="616659" y="1756547"/>
            <a:ext cx="10808749" cy="4514942"/>
          </a:xfrm>
          <a:prstGeom prst="rect">
            <a:avLst/>
          </a:prstGeom>
          <a:solidFill>
            <a:srgbClr val="07588F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F9F12BD-6258-7C3A-B7B2-A0059803F00F}"/>
              </a:ext>
            </a:extLst>
          </p:cNvPr>
          <p:cNvSpPr/>
          <p:nvPr/>
        </p:nvSpPr>
        <p:spPr>
          <a:xfrm>
            <a:off x="0" y="686436"/>
            <a:ext cx="24256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cap="none" spc="0" dirty="0" smtClean="0">
                <a:ln w="0"/>
                <a:solidFill>
                  <a:srgbClr val="07588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BHCVRP:</a:t>
            </a:r>
            <a:endParaRPr lang="es-ES" sz="4400" cap="none" spc="0" dirty="0">
              <a:ln w="0"/>
              <a:solidFill>
                <a:srgbClr val="07588F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1A59C829-CE93-1F05-E1F7-800E690F458E}"/>
              </a:ext>
            </a:extLst>
          </p:cNvPr>
          <p:cNvCxnSpPr>
            <a:cxnSpLocks/>
          </p:cNvCxnSpPr>
          <p:nvPr/>
        </p:nvCxnSpPr>
        <p:spPr>
          <a:xfrm>
            <a:off x="6919" y="1316811"/>
            <a:ext cx="3474720" cy="0"/>
          </a:xfrm>
          <a:prstGeom prst="line">
            <a:avLst/>
          </a:prstGeom>
          <a:ln w="19050">
            <a:solidFill>
              <a:srgbClr val="0758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4">
            <a:extLst>
              <a:ext uri="{FF2B5EF4-FFF2-40B4-BE49-F238E27FC236}">
                <a16:creationId xmlns:a16="http://schemas.microsoft.com/office/drawing/2014/main" id="{30DD4C6A-AF91-785B-FB7B-3E4F85E498BF}"/>
              </a:ext>
            </a:extLst>
          </p:cNvPr>
          <p:cNvSpPr/>
          <p:nvPr/>
        </p:nvSpPr>
        <p:spPr>
          <a:xfrm>
            <a:off x="3411354" y="1212211"/>
            <a:ext cx="182111" cy="182111"/>
          </a:xfrm>
          <a:prstGeom prst="ellipse">
            <a:avLst/>
          </a:prstGeom>
          <a:solidFill>
            <a:srgbClr val="07588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>
            <a:off x="914241" y="1902680"/>
            <a:ext cx="102135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Desarrollada en Java, por el proyecto de Optimización y </a:t>
            </a:r>
            <a:r>
              <a:rPr lang="es-ES" sz="2400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Metaheurísticas</a:t>
            </a: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de la Facultad de Ingeniería Informática de la CUJAE en 2016.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Adapta siete heurísticas de construcción de la literatura para las variantes CVRP, MDVRP, HFVRP y TTRP.</a:t>
            </a:r>
          </a:p>
          <a:p>
            <a:pPr algn="just"/>
            <a:endParaRPr lang="es-ES" sz="24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algn="just"/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Presenta las siguientes deficiencias: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Diseño arquitectónico.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Código fuente relacionado con las heurísticas implementadas.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Dificultades en la interoperabilidad con otros componentes.</a:t>
            </a:r>
          </a:p>
        </p:txBody>
      </p:sp>
      <p:grpSp>
        <p:nvGrpSpPr>
          <p:cNvPr id="10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6919" y="2032085"/>
            <a:ext cx="822960" cy="182111"/>
            <a:chOff x="6953638" y="4445973"/>
            <a:chExt cx="838167" cy="182111"/>
          </a:xfrm>
        </p:grpSpPr>
        <p:cxnSp>
          <p:nvCxnSpPr>
            <p:cNvPr id="11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3486324"/>
            <a:ext cx="822960" cy="182111"/>
            <a:chOff x="6953638" y="4445973"/>
            <a:chExt cx="838167" cy="182111"/>
          </a:xfrm>
        </p:grpSpPr>
        <p:cxnSp>
          <p:nvCxnSpPr>
            <p:cNvPr id="14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9" name="Grupo 14">
            <a:extLst>
              <a:ext uri="{FF2B5EF4-FFF2-40B4-BE49-F238E27FC236}">
                <a16:creationId xmlns:a16="http://schemas.microsoft.com/office/drawing/2014/main" id="{A67397D6-FC89-7F6A-839B-A610FFBB2797}"/>
              </a:ext>
            </a:extLst>
          </p:cNvPr>
          <p:cNvGrpSpPr/>
          <p:nvPr/>
        </p:nvGrpSpPr>
        <p:grpSpPr>
          <a:xfrm>
            <a:off x="2301" y="4576708"/>
            <a:ext cx="822960" cy="182111"/>
            <a:chOff x="6953638" y="4445973"/>
            <a:chExt cx="838167" cy="182111"/>
          </a:xfrm>
        </p:grpSpPr>
        <p:cxnSp>
          <p:nvCxnSpPr>
            <p:cNvPr id="20" name="Conector recto 16">
              <a:extLst>
                <a:ext uri="{FF2B5EF4-FFF2-40B4-BE49-F238E27FC236}">
                  <a16:creationId xmlns:a16="http://schemas.microsoft.com/office/drawing/2014/main" id="{00A5C685-E731-C033-D35E-E59EF5E8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38" y="4537029"/>
              <a:ext cx="731520" cy="0"/>
            </a:xfrm>
            <a:prstGeom prst="line">
              <a:avLst/>
            </a:prstGeom>
            <a:ln w="19050">
              <a:solidFill>
                <a:srgbClr val="0758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17">
              <a:extLst>
                <a:ext uri="{FF2B5EF4-FFF2-40B4-BE49-F238E27FC236}">
                  <a16:creationId xmlns:a16="http://schemas.microsoft.com/office/drawing/2014/main" id="{3A6E7A0C-30A7-7917-C4C6-A68807871480}"/>
                </a:ext>
              </a:extLst>
            </p:cNvPr>
            <p:cNvSpPr/>
            <p:nvPr/>
          </p:nvSpPr>
          <p:spPr>
            <a:xfrm>
              <a:off x="7609694" y="4445973"/>
              <a:ext cx="182111" cy="182111"/>
            </a:xfrm>
            <a:prstGeom prst="ellipse">
              <a:avLst/>
            </a:prstGeom>
            <a:solidFill>
              <a:srgbClr val="07588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526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1424</Words>
  <Application>Microsoft Office PowerPoint</Application>
  <PresentationFormat>Widescreen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Yu Gothic</vt:lpstr>
      <vt:lpstr>Yu Gothic Light</vt:lpstr>
      <vt:lpstr>Yu Gothic Medium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</dc:creator>
  <cp:lastModifiedBy>Nanda</cp:lastModifiedBy>
  <cp:revision>26</cp:revision>
  <dcterms:created xsi:type="dcterms:W3CDTF">2024-07-17T13:33:41Z</dcterms:created>
  <dcterms:modified xsi:type="dcterms:W3CDTF">2024-07-17T15:52:31Z</dcterms:modified>
</cp:coreProperties>
</file>