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90" r:id="rId4"/>
    <p:sldId id="289" r:id="rId5"/>
    <p:sldId id="287" r:id="rId6"/>
    <p:sldId id="291" r:id="rId7"/>
    <p:sldId id="292" r:id="rId8"/>
    <p:sldId id="293" r:id="rId9"/>
    <p:sldId id="294" r:id="rId10"/>
    <p:sldId id="295" r:id="rId11"/>
    <p:sldId id="296" r:id="rId12"/>
    <p:sldId id="25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56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 smtClean="0">
                <a:solidFill>
                  <a:schemeClr val="bg1"/>
                </a:solidFill>
              </a:rPr>
              <a:t> 데이터 분석 프로젝트</a:t>
            </a:r>
            <a:endParaRPr lang="ko-KR" altLang="en-US" sz="40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발 표 자    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조 민 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AI</a:t>
            </a:r>
            <a:r>
              <a:rPr lang="ko-KR" altLang="en-US" sz="1400" dirty="0" smtClean="0"/>
              <a:t>활용 응용 </a:t>
            </a:r>
            <a:r>
              <a:rPr lang="en-US" altLang="ko-KR" sz="1400" dirty="0" smtClean="0"/>
              <a:t>SW</a:t>
            </a:r>
            <a:r>
              <a:rPr lang="ko-KR" altLang="en-US" sz="1400" dirty="0" smtClean="0"/>
              <a:t>개발자 양성 교육 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8754" y="575859"/>
            <a:ext cx="8640960" cy="5976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AI</a:t>
            </a:r>
            <a:r>
              <a:rPr lang="ko-KR" altLang="en-US" sz="1200" dirty="0">
                <a:solidFill>
                  <a:schemeClr val="bg1"/>
                </a:solidFill>
              </a:rPr>
              <a:t>활용 응용 </a:t>
            </a:r>
            <a:r>
              <a:rPr lang="en-US" altLang="ko-KR" sz="1200" dirty="0">
                <a:solidFill>
                  <a:schemeClr val="bg1"/>
                </a:solidFill>
              </a:rPr>
              <a:t>SW</a:t>
            </a:r>
            <a:r>
              <a:rPr lang="ko-KR" altLang="en-US" sz="1200" dirty="0">
                <a:solidFill>
                  <a:schemeClr val="bg1"/>
                </a:solidFill>
              </a:rPr>
              <a:t>개발자 양성 교육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3848" y="126913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solidFill>
                  <a:schemeClr val="tx2"/>
                </a:solidFill>
              </a:rPr>
              <a:t>      [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데이터 분석 계획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11" name="이등변 삼각형 10"/>
          <p:cNvSpPr/>
          <p:nvPr/>
        </p:nvSpPr>
        <p:spPr>
          <a:xfrm rot="10800000">
            <a:off x="4472756" y="3147507"/>
            <a:ext cx="126478" cy="416683"/>
          </a:xfrm>
          <a:prstGeom prst="triangle">
            <a:avLst>
              <a:gd name="adj" fmla="val 5267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69165" y="2617185"/>
            <a:ext cx="11336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2"/>
                </a:solidFill>
              </a:rPr>
              <a:t>정책시작일</a:t>
            </a:r>
            <a:endParaRPr lang="en-US" altLang="ko-KR" sz="1400" b="1" dirty="0" smtClean="0">
              <a:solidFill>
                <a:schemeClr val="accent2"/>
              </a:solidFill>
            </a:endParaRPr>
          </a:p>
          <a:p>
            <a:r>
              <a:rPr lang="en-US" altLang="ko-KR" sz="1400" dirty="0">
                <a:solidFill>
                  <a:schemeClr val="tx2"/>
                </a:solidFill>
              </a:rPr>
              <a:t> </a:t>
            </a:r>
            <a:r>
              <a:rPr lang="en-US" altLang="ko-KR" sz="1050" dirty="0" smtClean="0">
                <a:solidFill>
                  <a:schemeClr val="accent2"/>
                </a:solidFill>
              </a:rPr>
              <a:t>GOV_POLICY</a:t>
            </a:r>
            <a:endParaRPr lang="ko-KR" altLang="en-US" sz="1050" dirty="0">
              <a:solidFill>
                <a:schemeClr val="accent2"/>
              </a:solidFill>
            </a:endParaRPr>
          </a:p>
          <a:p>
            <a:endParaRPr lang="en-US" altLang="ko-KR" sz="1400" b="1" dirty="0" smtClean="0">
              <a:solidFill>
                <a:schemeClr val="accent2"/>
              </a:solidFill>
            </a:endParaRPr>
          </a:p>
        </p:txBody>
      </p:sp>
      <p:sp>
        <p:nvSpPr>
          <p:cNvPr id="27" name="이등변 삼각형 26"/>
          <p:cNvSpPr/>
          <p:nvPr/>
        </p:nvSpPr>
        <p:spPr>
          <a:xfrm rot="10800000">
            <a:off x="1570514" y="3355849"/>
            <a:ext cx="193174" cy="208342"/>
          </a:xfrm>
          <a:prstGeom prst="triangle">
            <a:avLst>
              <a:gd name="adj" fmla="val 5267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 rot="10800000">
            <a:off x="7308304" y="3355849"/>
            <a:ext cx="193174" cy="208342"/>
          </a:xfrm>
          <a:prstGeom prst="triangle">
            <a:avLst>
              <a:gd name="adj" fmla="val 5267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188867" y="2729825"/>
            <a:ext cx="983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기준날짜</a:t>
            </a:r>
            <a:r>
              <a:rPr lang="en-US" altLang="ko-KR" sz="1400" dirty="0">
                <a:solidFill>
                  <a:schemeClr val="tx2"/>
                </a:solidFill>
              </a:rPr>
              <a:t> </a:t>
            </a:r>
            <a:endParaRPr lang="en-US" altLang="ko-KR" sz="1400" dirty="0" smtClean="0">
              <a:solidFill>
                <a:schemeClr val="tx2"/>
              </a:solidFill>
            </a:endParaRPr>
          </a:p>
          <a:p>
            <a:r>
              <a:rPr lang="en-US" altLang="ko-KR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 smtClean="0">
                <a:solidFill>
                  <a:schemeClr val="tx2"/>
                </a:solidFill>
              </a:rPr>
              <a:t>   </a:t>
            </a:r>
            <a:r>
              <a:rPr lang="en-US" altLang="ko-KR" sz="1050" dirty="0" smtClean="0">
                <a:solidFill>
                  <a:schemeClr val="tx2"/>
                </a:solidFill>
              </a:rPr>
              <a:t>DATE</a:t>
            </a:r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702772" y="4559162"/>
            <a:ext cx="1944216" cy="559436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</a:t>
            </a:r>
            <a:r>
              <a:rPr lang="ko-KR" altLang="en-US" b="1" dirty="0">
                <a:solidFill>
                  <a:schemeClr val="tx2"/>
                </a:solidFill>
              </a:rPr>
              <a:t>시행 전 </a:t>
            </a:r>
            <a:r>
              <a:rPr lang="en-US" altLang="ko-KR" b="1" dirty="0">
                <a:solidFill>
                  <a:schemeClr val="tx2"/>
                </a:solidFill>
              </a:rPr>
              <a:t>30</a:t>
            </a:r>
            <a:r>
              <a:rPr lang="ko-KR" altLang="en-US" b="1" dirty="0">
                <a:solidFill>
                  <a:schemeClr val="tx2"/>
                </a:solidFill>
              </a:rPr>
              <a:t>일간 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>
                <a:solidFill>
                  <a:schemeClr val="tx2"/>
                </a:solidFill>
              </a:rPr>
              <a:t>     </a:t>
            </a:r>
            <a:r>
              <a:rPr lang="ko-KR" altLang="en-US" b="1" dirty="0" err="1">
                <a:solidFill>
                  <a:schemeClr val="tx2"/>
                </a:solidFill>
              </a:rPr>
              <a:t>확진자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수</a:t>
            </a:r>
            <a:endParaRPr lang="ko-KR" altLang="en-US" dirty="0"/>
          </a:p>
        </p:txBody>
      </p:sp>
      <p:sp>
        <p:nvSpPr>
          <p:cNvPr id="56" name="왼쪽/오른쪽 화살표 55"/>
          <p:cNvSpPr/>
          <p:nvPr/>
        </p:nvSpPr>
        <p:spPr>
          <a:xfrm>
            <a:off x="3680668" y="4679011"/>
            <a:ext cx="1584176" cy="369263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912862" y="4182354"/>
            <a:ext cx="1435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accent2"/>
                </a:solidFill>
              </a:rPr>
              <a:t>변화량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 비교</a:t>
            </a:r>
            <a:endParaRPr lang="ko-KR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553880" y="1124744"/>
            <a:ext cx="281816" cy="21602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39552" y="1063479"/>
            <a:ext cx="1014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Time.csv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0655" y="1469187"/>
            <a:ext cx="1155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/>
                </a:solidFill>
              </a:rPr>
              <a:t>Policy.csv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553881" y="1530452"/>
            <a:ext cx="281816" cy="21602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348758" y="4583924"/>
            <a:ext cx="1944216" cy="559436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</a:t>
            </a:r>
            <a:r>
              <a:rPr lang="ko-KR" altLang="en-US" b="1" dirty="0">
                <a:solidFill>
                  <a:schemeClr val="tx2"/>
                </a:solidFill>
              </a:rPr>
              <a:t>시행 후 </a:t>
            </a:r>
            <a:r>
              <a:rPr lang="en-US" altLang="ko-KR" b="1" dirty="0">
                <a:solidFill>
                  <a:schemeClr val="tx2"/>
                </a:solidFill>
              </a:rPr>
              <a:t>30</a:t>
            </a:r>
            <a:r>
              <a:rPr lang="ko-KR" altLang="en-US" b="1" dirty="0">
                <a:solidFill>
                  <a:schemeClr val="tx2"/>
                </a:solidFill>
              </a:rPr>
              <a:t>일간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ko-KR" altLang="en-US" b="1" dirty="0">
                <a:solidFill>
                  <a:schemeClr val="tx2"/>
                </a:solidFill>
              </a:rPr>
              <a:t>     </a:t>
            </a:r>
            <a:r>
              <a:rPr lang="ko-KR" altLang="en-US" b="1" dirty="0" err="1">
                <a:solidFill>
                  <a:schemeClr val="tx2"/>
                </a:solidFill>
              </a:rPr>
              <a:t>확진자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수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5616" y="2729825"/>
            <a:ext cx="983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기준날짜</a:t>
            </a:r>
            <a:r>
              <a:rPr lang="en-US" altLang="ko-KR" sz="1400" dirty="0">
                <a:solidFill>
                  <a:schemeClr val="tx2"/>
                </a:solidFill>
              </a:rPr>
              <a:t> </a:t>
            </a:r>
            <a:endParaRPr lang="en-US" altLang="ko-KR" sz="1400" dirty="0" smtClean="0">
              <a:solidFill>
                <a:schemeClr val="tx2"/>
              </a:solidFill>
            </a:endParaRPr>
          </a:p>
          <a:p>
            <a:r>
              <a:rPr lang="en-US" altLang="ko-KR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 smtClean="0">
                <a:solidFill>
                  <a:schemeClr val="tx2"/>
                </a:solidFill>
              </a:rPr>
              <a:t>   </a:t>
            </a:r>
            <a:r>
              <a:rPr lang="en-US" altLang="ko-KR" sz="1050" dirty="0" smtClean="0">
                <a:solidFill>
                  <a:schemeClr val="tx2"/>
                </a:solidFill>
              </a:rPr>
              <a:t>DATE</a:t>
            </a:r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287480" y="3564191"/>
            <a:ext cx="676875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655891" y="3639850"/>
            <a:ext cx="2700085" cy="293206"/>
            <a:chOff x="1655891" y="3639850"/>
            <a:chExt cx="2803090" cy="293206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655891" y="3639850"/>
              <a:ext cx="0" cy="28362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4458981" y="3649436"/>
              <a:ext cx="0" cy="28362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655891" y="3781660"/>
              <a:ext cx="280309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아래쪽 화살표 20"/>
          <p:cNvSpPr/>
          <p:nvPr/>
        </p:nvSpPr>
        <p:spPr>
          <a:xfrm>
            <a:off x="2674880" y="3862432"/>
            <a:ext cx="191112" cy="597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아래쪽 화살표 45"/>
          <p:cNvSpPr/>
          <p:nvPr/>
        </p:nvSpPr>
        <p:spPr>
          <a:xfrm>
            <a:off x="6225310" y="3862432"/>
            <a:ext cx="191112" cy="597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4704806" y="3635057"/>
            <a:ext cx="2700085" cy="293206"/>
            <a:chOff x="1655891" y="3639850"/>
            <a:chExt cx="2803090" cy="293206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655891" y="3639850"/>
              <a:ext cx="0" cy="28362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4458981" y="3649436"/>
              <a:ext cx="0" cy="28362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1655891" y="3781660"/>
              <a:ext cx="280309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201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7109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ㅈ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AI</a:t>
            </a:r>
            <a:r>
              <a:rPr lang="ko-KR" altLang="en-US" sz="1200" dirty="0">
                <a:solidFill>
                  <a:schemeClr val="bg1"/>
                </a:solidFill>
              </a:rPr>
              <a:t>활용 응용 </a:t>
            </a:r>
            <a:r>
              <a:rPr lang="en-US" altLang="ko-KR" sz="1200" dirty="0">
                <a:solidFill>
                  <a:schemeClr val="bg1"/>
                </a:solidFill>
              </a:rPr>
              <a:t>SW</a:t>
            </a:r>
            <a:r>
              <a:rPr lang="ko-KR" altLang="en-US" sz="1200" dirty="0">
                <a:solidFill>
                  <a:schemeClr val="bg1"/>
                </a:solidFill>
              </a:rPr>
              <a:t>개발자 양성 교육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78349" y="126913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solidFill>
                  <a:schemeClr val="tx2"/>
                </a:solidFill>
              </a:rPr>
              <a:t>   [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데이터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 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분석 계획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51" name="줄무늬가 있는 오른쪽 화살표 50"/>
          <p:cNvSpPr/>
          <p:nvPr/>
        </p:nvSpPr>
        <p:spPr>
          <a:xfrm rot="5400000">
            <a:off x="4209631" y="4222596"/>
            <a:ext cx="592069" cy="432048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691680" y="4797152"/>
            <a:ext cx="5832648" cy="136815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699792" y="537069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                   </a:t>
            </a:r>
            <a:r>
              <a:rPr lang="ko-KR" altLang="en-US" dirty="0" err="1" smtClean="0"/>
              <a:t>정책별</a:t>
            </a:r>
            <a:r>
              <a:rPr lang="ko-KR" altLang="en-US" dirty="0" smtClean="0"/>
              <a:t> 효율 판별</a:t>
            </a:r>
            <a:endParaRPr lang="en-US" altLang="ko-KR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2339752" y="2226381"/>
            <a:ext cx="360040" cy="792088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51" name="그룹 2050"/>
          <p:cNvGrpSpPr/>
          <p:nvPr/>
        </p:nvGrpSpPr>
        <p:grpSpPr>
          <a:xfrm>
            <a:off x="1331640" y="1993156"/>
            <a:ext cx="6192688" cy="2142522"/>
            <a:chOff x="1331640" y="1772816"/>
            <a:chExt cx="6192688" cy="2142522"/>
          </a:xfrm>
        </p:grpSpPr>
        <p:grpSp>
          <p:nvGrpSpPr>
            <p:cNvPr id="37" name="그룹 36"/>
            <p:cNvGrpSpPr/>
            <p:nvPr/>
          </p:nvGrpSpPr>
          <p:grpSpPr>
            <a:xfrm>
              <a:off x="1331640" y="2024845"/>
              <a:ext cx="1800200" cy="1881499"/>
              <a:chOff x="1331640" y="2024845"/>
              <a:chExt cx="1800200" cy="1881499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1331640" y="2024845"/>
                <a:ext cx="1800200" cy="1332147"/>
                <a:chOff x="1331640" y="2024845"/>
                <a:chExt cx="1800200" cy="1332147"/>
              </a:xfrm>
            </p:grpSpPr>
            <p:cxnSp>
              <p:nvCxnSpPr>
                <p:cNvPr id="10" name="직선 연결선 9"/>
                <p:cNvCxnSpPr/>
                <p:nvPr/>
              </p:nvCxnSpPr>
              <p:spPr>
                <a:xfrm>
                  <a:off x="1331640" y="3356992"/>
                  <a:ext cx="1800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직사각형 15"/>
                <p:cNvSpPr/>
                <p:nvPr/>
              </p:nvSpPr>
              <p:spPr>
                <a:xfrm>
                  <a:off x="1691680" y="2024845"/>
                  <a:ext cx="360040" cy="133214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2339752" y="2823202"/>
                  <a:ext cx="360040" cy="533789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1691680" y="3537012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 정책 </a:t>
                </a:r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3519500" y="1772816"/>
              <a:ext cx="1800200" cy="1593331"/>
              <a:chOff x="3519500" y="1772816"/>
              <a:chExt cx="1800200" cy="1593331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3519500" y="3356992"/>
                <a:ext cx="1800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직사각형 25"/>
              <p:cNvSpPr/>
              <p:nvPr/>
            </p:nvSpPr>
            <p:spPr>
              <a:xfrm>
                <a:off x="3932555" y="2286027"/>
                <a:ext cx="360040" cy="108012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572000" y="1772816"/>
                <a:ext cx="360040" cy="1581587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884037" y="353701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  정책 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5724128" y="1916832"/>
              <a:ext cx="1800200" cy="1998506"/>
              <a:chOff x="6012160" y="1916832"/>
              <a:chExt cx="1800200" cy="1998506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6012160" y="1916832"/>
                <a:ext cx="1800200" cy="1446431"/>
                <a:chOff x="6012160" y="1916832"/>
                <a:chExt cx="1800200" cy="1446431"/>
              </a:xfrm>
            </p:grpSpPr>
            <p:cxnSp>
              <p:nvCxnSpPr>
                <p:cNvPr id="21" name="직선 연결선 20"/>
                <p:cNvCxnSpPr/>
                <p:nvPr/>
              </p:nvCxnSpPr>
              <p:spPr>
                <a:xfrm>
                  <a:off x="6012160" y="3356992"/>
                  <a:ext cx="1800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직사각형 27"/>
                <p:cNvSpPr/>
                <p:nvPr/>
              </p:nvSpPr>
              <p:spPr>
                <a:xfrm>
                  <a:off x="6444208" y="1916832"/>
                  <a:ext cx="360040" cy="144643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7092280" y="2562315"/>
                  <a:ext cx="360040" cy="792088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6444208" y="3546006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 정책 </a:t>
                </a:r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sp>
          <p:nvSpPr>
            <p:cNvPr id="53" name="직사각형 52"/>
            <p:cNvSpPr/>
            <p:nvPr/>
          </p:nvSpPr>
          <p:spPr>
            <a:xfrm>
              <a:off x="3932555" y="1772816"/>
              <a:ext cx="360040" cy="504056"/>
            </a:xfrm>
            <a:prstGeom prst="rect">
              <a:avLst/>
            </a:prstGeom>
            <a:pattFill prst="wdUpDiag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6804248" y="2144572"/>
            <a:ext cx="360040" cy="646777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198329" y="5282916"/>
            <a:ext cx="360040" cy="504056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887924" y="5140195"/>
            <a:ext cx="360040" cy="646777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536091" y="4994884"/>
            <a:ext cx="360040" cy="792088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9" name="TextBox 2048"/>
          <p:cNvSpPr txBox="1"/>
          <p:nvPr/>
        </p:nvSpPr>
        <p:spPr>
          <a:xfrm>
            <a:off x="282410" y="701943"/>
            <a:ext cx="1070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2"/>
                </a:solidFill>
              </a:rPr>
              <a:t>정책 시행 전</a:t>
            </a:r>
            <a:endParaRPr lang="ko-KR" altLang="en-US" sz="1100" b="1" dirty="0">
              <a:solidFill>
                <a:schemeClr val="tx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72151" y="1005505"/>
            <a:ext cx="1070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/>
                </a:solidFill>
              </a:rPr>
              <a:t>정책 시행 후</a:t>
            </a:r>
            <a:endParaRPr lang="ko-KR" altLang="en-US" sz="1100" b="1" dirty="0">
              <a:solidFill>
                <a:schemeClr val="accent2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321983" y="1340768"/>
            <a:ext cx="281816" cy="216024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61176" y="1323545"/>
            <a:ext cx="1070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>
                <a:solidFill>
                  <a:schemeClr val="tx2"/>
                </a:solidFill>
              </a:rPr>
              <a:t>확진자</a:t>
            </a:r>
            <a:r>
              <a:rPr lang="ko-KR" altLang="en-US" sz="1100" b="1" dirty="0" smtClean="0">
                <a:solidFill>
                  <a:schemeClr val="tx2"/>
                </a:solidFill>
              </a:rPr>
              <a:t> 감소량</a:t>
            </a:r>
            <a:endParaRPr lang="ko-KR" altLang="en-US" sz="1100" b="1" dirty="0">
              <a:solidFill>
                <a:schemeClr val="tx2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321983" y="1655222"/>
            <a:ext cx="281816" cy="216024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272152" y="1632429"/>
            <a:ext cx="1070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>
                <a:solidFill>
                  <a:schemeClr val="accent2"/>
                </a:solidFill>
              </a:rPr>
              <a:t>확진자</a:t>
            </a:r>
            <a:r>
              <a:rPr lang="ko-KR" altLang="en-US" sz="1100" b="1" dirty="0" smtClean="0">
                <a:solidFill>
                  <a:schemeClr val="accent2"/>
                </a:solidFill>
              </a:rPr>
              <a:t> </a:t>
            </a:r>
            <a:r>
              <a:rPr lang="ko-KR" altLang="en-US" sz="1100" b="1" dirty="0" err="1" smtClean="0">
                <a:solidFill>
                  <a:schemeClr val="accent2"/>
                </a:solidFill>
              </a:rPr>
              <a:t>증가량</a:t>
            </a:r>
            <a:endParaRPr lang="ko-KR" altLang="en-US" sz="1100" b="1" dirty="0">
              <a:solidFill>
                <a:schemeClr val="accent2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317794" y="724736"/>
            <a:ext cx="281816" cy="21602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321983" y="1028298"/>
            <a:ext cx="281816" cy="21602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36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AI</a:t>
            </a:r>
            <a:r>
              <a:rPr lang="ko-KR" altLang="en-US" sz="1200" dirty="0">
                <a:solidFill>
                  <a:schemeClr val="bg1"/>
                </a:solidFill>
              </a:rPr>
              <a:t>활용 응용 </a:t>
            </a:r>
            <a:r>
              <a:rPr lang="en-US" altLang="ko-KR" sz="1200" dirty="0">
                <a:solidFill>
                  <a:schemeClr val="bg1"/>
                </a:solidFill>
              </a:rPr>
              <a:t>SW</a:t>
            </a:r>
            <a:r>
              <a:rPr lang="ko-KR" altLang="en-US" sz="1200" dirty="0">
                <a:solidFill>
                  <a:schemeClr val="bg1"/>
                </a:solidFill>
              </a:rPr>
              <a:t>개발자 양성 교육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발 표 자   조 민 서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566645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03350" y="3502749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70167" y="3502749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98359" y="3502749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26551" y="3502749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544" y="3637473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조원의 </a:t>
            </a:r>
            <a:endParaRPr lang="en-US" altLang="ko-KR" b="1" spc="-150" dirty="0" smtClean="0"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소개 및 역할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  <a:p>
            <a:pPr algn="ctr"/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82135" y="363747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프로젝트 </a:t>
            </a:r>
            <a:endParaRPr lang="en-US" altLang="ko-KR" b="1" spc="-150" dirty="0"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주제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10327" y="363747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프로젝트</a:t>
            </a:r>
            <a:endParaRPr lang="en-US" altLang="ko-KR" b="1" spc="-150" dirty="0" smtClean="0"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진행 계획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4503" y="364676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구축 환경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7524328" y="35010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92280" y="36450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데이터 분석 계획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509" y="66822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AI</a:t>
            </a:r>
            <a:r>
              <a:rPr lang="ko-KR" altLang="en-US" sz="1200" dirty="0">
                <a:solidFill>
                  <a:schemeClr val="bg1"/>
                </a:solidFill>
              </a:rPr>
              <a:t>활용 응용 </a:t>
            </a:r>
            <a:r>
              <a:rPr lang="en-US" altLang="ko-KR" sz="1200" dirty="0">
                <a:solidFill>
                  <a:schemeClr val="bg1"/>
                </a:solidFill>
              </a:rPr>
              <a:t>SW</a:t>
            </a:r>
            <a:r>
              <a:rPr lang="ko-KR" altLang="en-US" sz="1200" dirty="0">
                <a:solidFill>
                  <a:schemeClr val="bg1"/>
                </a:solidFill>
              </a:rPr>
              <a:t>개발자 양성 교육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915816" y="3962570"/>
            <a:ext cx="5760640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ko-KR" altLang="en-US" sz="1600" spc="-150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03848" y="1960415"/>
            <a:ext cx="4127621" cy="96452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r>
              <a:rPr lang="ko-KR" altLang="en-US" dirty="0" smtClean="0">
                <a:solidFill>
                  <a:schemeClr val="tx1"/>
                </a:solidFill>
              </a:rPr>
              <a:t>데이터 분석 및 시각</a:t>
            </a:r>
            <a:r>
              <a:rPr lang="ko-KR" altLang="en-US" dirty="0">
                <a:solidFill>
                  <a:schemeClr val="tx1"/>
                </a:solidFill>
              </a:rPr>
              <a:t>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2"/>
                </a:solidFill>
              </a:rPr>
              <a:t>[</a:t>
            </a:r>
            <a:r>
              <a:rPr lang="ko-KR" altLang="en-US" b="1" spc="-150" dirty="0">
                <a:solidFill>
                  <a:schemeClr val="tx2"/>
                </a:solidFill>
              </a:rPr>
              <a:t> 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조원 소개 및 역할  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43608" y="1960415"/>
            <a:ext cx="2497115" cy="978296"/>
            <a:chOff x="0" y="2033"/>
            <a:chExt cx="2497115" cy="978296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0" y="2033"/>
              <a:ext cx="2497115" cy="97829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모서리가 둥근 직사각형 4"/>
            <p:cNvSpPr/>
            <p:nvPr/>
          </p:nvSpPr>
          <p:spPr>
            <a:xfrm>
              <a:off x="47756" y="49789"/>
              <a:ext cx="2401603" cy="882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700" b="1" dirty="0" smtClean="0"/>
                <a:t>조장 양희원</a:t>
              </a:r>
              <a:endParaRPr lang="ko-KR" altLang="en-US" sz="1700" b="1" kern="1200" spc="0" dirty="0"/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3203848" y="3174296"/>
            <a:ext cx="4127621" cy="96452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수집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발표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043608" y="3174296"/>
            <a:ext cx="2497115" cy="978296"/>
            <a:chOff x="0" y="2033"/>
            <a:chExt cx="2497115" cy="978296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0" y="2033"/>
              <a:ext cx="2497115" cy="97829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모서리가 둥근 직사각형 4"/>
            <p:cNvSpPr/>
            <p:nvPr/>
          </p:nvSpPr>
          <p:spPr>
            <a:xfrm>
              <a:off x="47756" y="49789"/>
              <a:ext cx="2401603" cy="882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700" b="1" kern="1200" spc="0" dirty="0" smtClean="0"/>
                <a:t>조원 </a:t>
              </a:r>
              <a:r>
                <a:rPr lang="ko-KR" altLang="en-US" sz="1700" b="1" kern="1200" spc="0" dirty="0" err="1" smtClean="0"/>
                <a:t>이호풍</a:t>
              </a:r>
              <a:endParaRPr lang="ko-KR" altLang="en-US" sz="1700" b="1" kern="1200" spc="0" dirty="0"/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3203848" y="4440836"/>
            <a:ext cx="4127621" cy="96452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데이터 수집 및 시각화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1043608" y="4440836"/>
            <a:ext cx="2497115" cy="978296"/>
            <a:chOff x="0" y="2033"/>
            <a:chExt cx="2497115" cy="978296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0" y="2033"/>
              <a:ext cx="2497115" cy="97829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모서리가 둥근 직사각형 4"/>
            <p:cNvSpPr/>
            <p:nvPr/>
          </p:nvSpPr>
          <p:spPr>
            <a:xfrm>
              <a:off x="47756" y="49789"/>
              <a:ext cx="2401603" cy="882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700" b="1" kern="1200" spc="0" dirty="0" smtClean="0"/>
                <a:t>조원 조민서</a:t>
              </a:r>
              <a:endParaRPr lang="ko-KR" altLang="en-US" sz="1700" b="1" kern="1200" spc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230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4369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AI</a:t>
            </a:r>
            <a:r>
              <a:rPr lang="ko-KR" altLang="en-US" sz="1200" dirty="0">
                <a:solidFill>
                  <a:schemeClr val="bg1"/>
                </a:solidFill>
              </a:rPr>
              <a:t>활용 응용 </a:t>
            </a:r>
            <a:r>
              <a:rPr lang="en-US" altLang="ko-KR" sz="1200" dirty="0">
                <a:solidFill>
                  <a:schemeClr val="bg1"/>
                </a:solidFill>
              </a:rPr>
              <a:t>SW</a:t>
            </a:r>
            <a:r>
              <a:rPr lang="ko-KR" altLang="en-US" sz="1200" dirty="0">
                <a:solidFill>
                  <a:schemeClr val="bg1"/>
                </a:solidFill>
              </a:rPr>
              <a:t>개발자 양성 교육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2"/>
                </a:solidFill>
              </a:rPr>
              <a:t>[   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프로젝트 주제  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393758" y="2079333"/>
            <a:ext cx="4410490" cy="98962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과거와 현재 청소년의 관심분야 분석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24" name="줄무늬가 있는 오른쪽 화살표 23"/>
          <p:cNvSpPr/>
          <p:nvPr/>
        </p:nvSpPr>
        <p:spPr>
          <a:xfrm rot="5400000">
            <a:off x="4101754" y="3359941"/>
            <a:ext cx="826189" cy="432048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93758" y="4643893"/>
            <a:ext cx="4410490" cy="98962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과거와 현재 청소년의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분석을 통한 동향 파악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47764" y="4023339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2"/>
                </a:solidFill>
              </a:rPr>
              <a:t>[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데이터 분석 목적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47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AI</a:t>
            </a:r>
            <a:r>
              <a:rPr lang="ko-KR" altLang="en-US" sz="1200" dirty="0" smtClean="0">
                <a:solidFill>
                  <a:schemeClr val="bg1"/>
                </a:solidFill>
              </a:rPr>
              <a:t>활용 응용 </a:t>
            </a:r>
            <a:r>
              <a:rPr lang="en-US" altLang="ko-KR" sz="1200" dirty="0" smtClean="0">
                <a:solidFill>
                  <a:schemeClr val="bg1"/>
                </a:solidFill>
              </a:rPr>
              <a:t>SW</a:t>
            </a:r>
            <a:r>
              <a:rPr lang="ko-KR" altLang="en-US" sz="1200" dirty="0" smtClean="0">
                <a:solidFill>
                  <a:schemeClr val="bg1"/>
                </a:solidFill>
              </a:rPr>
              <a:t>개발자 양성 교육 </a:t>
            </a:r>
          </a:p>
        </p:txBody>
      </p:sp>
      <p:graphicFrame>
        <p:nvGraphicFramePr>
          <p:cNvPr id="26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879469"/>
              </p:ext>
            </p:extLst>
          </p:nvPr>
        </p:nvGraphicFramePr>
        <p:xfrm>
          <a:off x="1076794" y="1881020"/>
          <a:ext cx="6379369" cy="3456000"/>
        </p:xfrm>
        <a:graphic>
          <a:graphicData uri="http://schemas.openxmlformats.org/drawingml/2006/table">
            <a:tbl>
              <a:tblPr/>
              <a:tblGrid>
                <a:gridCol w="907256"/>
                <a:gridCol w="916781"/>
                <a:gridCol w="912019"/>
                <a:gridCol w="907256"/>
                <a:gridCol w="894159"/>
                <a:gridCol w="977504"/>
                <a:gridCol w="864394"/>
              </a:tblGrid>
              <a:tr h="216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SUN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MON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TUE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WED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THR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FRI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SAT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11.10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11.11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11.12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11.13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11.14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11.15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11.16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</a:t>
                      </a: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</a:t>
                      </a: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</a:t>
                      </a: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</a:t>
                      </a: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11.21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11.22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11.23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11.24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</a:t>
                      </a: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11.26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11.27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11.28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11.29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11.30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12.01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12.02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12.03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12.04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12.05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12.06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12.07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12.08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12.09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12.10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007807" y="1139046"/>
            <a:ext cx="44240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PROJECT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SCHEDULE 2020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년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11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- 12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월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0478" y="1508378"/>
            <a:ext cx="655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1984782" y="2508317"/>
            <a:ext cx="1795130" cy="180000"/>
          </a:xfrm>
          <a:prstGeom prst="roundRect">
            <a:avLst>
              <a:gd name="adj" fmla="val 2717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주제  및 계획 선정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766270" y="2500368"/>
            <a:ext cx="1821954" cy="180000"/>
          </a:xfrm>
          <a:prstGeom prst="roundRect">
            <a:avLst>
              <a:gd name="adj" fmla="val 271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필요 데이터 수집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23928" y="2508317"/>
            <a:ext cx="720080" cy="180000"/>
          </a:xfrm>
          <a:prstGeom prst="roundRect">
            <a:avLst>
              <a:gd name="adj" fmla="val 2717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계획 발표 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051719" y="3140968"/>
            <a:ext cx="4514751" cy="180000"/>
          </a:xfrm>
          <a:prstGeom prst="roundRect">
            <a:avLst>
              <a:gd name="adj" fmla="val 271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필요 데이터 </a:t>
            </a:r>
            <a:r>
              <a:rPr lang="ko-KR" altLang="en-US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수집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051721" y="3789040"/>
            <a:ext cx="4514750" cy="180000"/>
          </a:xfrm>
          <a:prstGeom prst="roundRect">
            <a:avLst>
              <a:gd name="adj" fmla="val 2717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분석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051721" y="4437112"/>
            <a:ext cx="4514750" cy="180000"/>
          </a:xfrm>
          <a:prstGeom prst="roundRect">
            <a:avLst>
              <a:gd name="adj" fmla="val 2717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분석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051721" y="5085184"/>
            <a:ext cx="2592287" cy="180000"/>
          </a:xfrm>
          <a:prstGeom prst="roundRect">
            <a:avLst>
              <a:gd name="adj" fmla="val 2717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발표 자료 정리 및 준비 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766270" y="5086285"/>
            <a:ext cx="813842" cy="180000"/>
          </a:xfrm>
          <a:prstGeom prst="roundRect">
            <a:avLst>
              <a:gd name="adj" fmla="val 2717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최종 발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표</a:t>
            </a:r>
            <a:r>
              <a:rPr lang="ko-KR" altLang="en-US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AI</a:t>
            </a:r>
            <a:r>
              <a:rPr lang="ko-KR" altLang="en-US" sz="1200" dirty="0" smtClean="0">
                <a:solidFill>
                  <a:schemeClr val="bg1"/>
                </a:solidFill>
              </a:rPr>
              <a:t>활용 응용 </a:t>
            </a:r>
            <a:r>
              <a:rPr lang="en-US" altLang="ko-KR" sz="1200" dirty="0" smtClean="0">
                <a:solidFill>
                  <a:schemeClr val="bg1"/>
                </a:solidFill>
              </a:rPr>
              <a:t>SW</a:t>
            </a:r>
            <a:r>
              <a:rPr lang="ko-KR" altLang="en-US" sz="1200" dirty="0" smtClean="0">
                <a:solidFill>
                  <a:schemeClr val="bg1"/>
                </a:solidFill>
              </a:rPr>
              <a:t>개발자 양성 교육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2"/>
                </a:solidFill>
              </a:rPr>
              <a:t>[ 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구축 환경 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67544" y="2204864"/>
            <a:ext cx="3330370" cy="84561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Python</a:t>
            </a:r>
            <a:r>
              <a:rPr lang="ko-KR" altLang="en-US" b="1" dirty="0" smtClean="0">
                <a:solidFill>
                  <a:schemeClr val="tx1"/>
                </a:solidFill>
              </a:rPr>
              <a:t>을 이용한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분석 및 시각화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004048" y="2204864"/>
            <a:ext cx="3330370" cy="84561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Jupyter</a:t>
            </a:r>
            <a:r>
              <a:rPr lang="en-US" altLang="ko-KR" b="1" dirty="0" smtClean="0">
                <a:solidFill>
                  <a:schemeClr val="tx1"/>
                </a:solidFill>
              </a:rPr>
              <a:t> Notebook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Visual Studio</a:t>
            </a:r>
          </a:p>
        </p:txBody>
      </p:sp>
      <p:sp>
        <p:nvSpPr>
          <p:cNvPr id="24" name="줄무늬가 있는 오른쪽 화살표 23"/>
          <p:cNvSpPr/>
          <p:nvPr/>
        </p:nvSpPr>
        <p:spPr>
          <a:xfrm>
            <a:off x="3973462" y="2411645"/>
            <a:ext cx="826189" cy="432048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프로그래밍] 파이썬 Python , 정체를 모른다면 Click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48" y="3580420"/>
            <a:ext cx="3459762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주피터 노트북에서 Interactive Widget 사용하기 - Hello, world! I'm JunPyoP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572" y="3954523"/>
            <a:ext cx="303847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1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87633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AI</a:t>
            </a:r>
            <a:r>
              <a:rPr lang="ko-KR" altLang="en-US" sz="1200" dirty="0">
                <a:solidFill>
                  <a:schemeClr val="bg1"/>
                </a:solidFill>
              </a:rPr>
              <a:t>활용 응용 </a:t>
            </a:r>
            <a:r>
              <a:rPr lang="en-US" altLang="ko-KR" sz="1200" dirty="0">
                <a:solidFill>
                  <a:schemeClr val="bg1"/>
                </a:solidFill>
              </a:rPr>
              <a:t>SW</a:t>
            </a:r>
            <a:r>
              <a:rPr lang="ko-KR" altLang="en-US" sz="1200" dirty="0">
                <a:solidFill>
                  <a:schemeClr val="bg1"/>
                </a:solidFill>
              </a:rPr>
              <a:t>개발자 양성 교육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2"/>
                </a:solidFill>
              </a:rPr>
              <a:t>[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프로젝트 주제 변경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393758" y="2079333"/>
            <a:ext cx="4410490" cy="98962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24" name="줄무늬가 있는 오른쪽 화살표 23"/>
          <p:cNvSpPr/>
          <p:nvPr/>
        </p:nvSpPr>
        <p:spPr>
          <a:xfrm rot="5400000">
            <a:off x="4101754" y="3359941"/>
            <a:ext cx="826189" cy="432048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85131" y="4132837"/>
            <a:ext cx="4410490" cy="98962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확진자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변화량으로</a:t>
            </a:r>
            <a:r>
              <a:rPr lang="ko-KR" altLang="en-US" b="1" dirty="0" smtClean="0">
                <a:solidFill>
                  <a:schemeClr val="tx1"/>
                </a:solidFill>
              </a:rPr>
              <a:t> 본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코로나 관련 정책의 효과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73778" y="2112481"/>
            <a:ext cx="3996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과거와 </a:t>
            </a:r>
            <a:r>
              <a:rPr lang="ko-KR" altLang="en-US" b="1" dirty="0"/>
              <a:t>현재 청소년의 관심분야 분석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2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87633"/>
            <a:ext cx="8640960" cy="597666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AI</a:t>
            </a:r>
            <a:r>
              <a:rPr lang="ko-KR" altLang="en-US" sz="1200" dirty="0">
                <a:solidFill>
                  <a:schemeClr val="bg1"/>
                </a:solidFill>
              </a:rPr>
              <a:t>활용 응용 </a:t>
            </a:r>
            <a:r>
              <a:rPr lang="en-US" altLang="ko-KR" sz="1200" dirty="0">
                <a:solidFill>
                  <a:schemeClr val="bg1"/>
                </a:solidFill>
              </a:rPr>
              <a:t>SW</a:t>
            </a:r>
            <a:r>
              <a:rPr lang="ko-KR" altLang="en-US" sz="1200" dirty="0">
                <a:solidFill>
                  <a:schemeClr val="bg1"/>
                </a:solidFill>
              </a:rPr>
              <a:t>개발자 양성 교육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78349" y="126913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solidFill>
                  <a:schemeClr val="tx2"/>
                </a:solidFill>
              </a:rPr>
              <a:t>   [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데이터 분석 계획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41773" y="1710680"/>
            <a:ext cx="1800200" cy="463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62891" y="1772920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시행된 정책 이름</a:t>
            </a:r>
            <a:endParaRPr lang="ko-KR" alt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555" y="2313901"/>
            <a:ext cx="4648200" cy="2524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215583" y="3140968"/>
            <a:ext cx="864096" cy="21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851920" y="3119740"/>
            <a:ext cx="1128968" cy="21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084168" y="3140968"/>
            <a:ext cx="864096" cy="21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30" idx="2"/>
          </p:cNvCxnSpPr>
          <p:nvPr/>
        </p:nvCxnSpPr>
        <p:spPr>
          <a:xfrm>
            <a:off x="6516216" y="3356992"/>
            <a:ext cx="936104" cy="1872208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/>
          <p:cNvCxnSpPr/>
          <p:nvPr/>
        </p:nvCxnSpPr>
        <p:spPr>
          <a:xfrm flipH="1" flipV="1">
            <a:off x="2483768" y="2173714"/>
            <a:ext cx="1512168" cy="946026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519403" y="5229200"/>
            <a:ext cx="1584176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TextBox 1028"/>
          <p:cNvSpPr txBox="1"/>
          <p:nvPr/>
        </p:nvSpPr>
        <p:spPr>
          <a:xfrm>
            <a:off x="6524321" y="5311951"/>
            <a:ext cx="1587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정책 종료 날짜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5700968" y="1942197"/>
            <a:ext cx="1031272" cy="1126763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515090" y="1386436"/>
            <a:ext cx="1584176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24321" y="145379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정책 시작 날짜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95936" y="493210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Policy.csv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87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87633"/>
            <a:ext cx="8640960" cy="597666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AI</a:t>
            </a:r>
            <a:r>
              <a:rPr lang="ko-KR" altLang="en-US" sz="1200" dirty="0">
                <a:solidFill>
                  <a:schemeClr val="bg1"/>
                </a:solidFill>
              </a:rPr>
              <a:t>활용 응용 </a:t>
            </a:r>
            <a:r>
              <a:rPr lang="en-US" altLang="ko-KR" sz="1200" dirty="0">
                <a:solidFill>
                  <a:schemeClr val="bg1"/>
                </a:solidFill>
              </a:rPr>
              <a:t>SW</a:t>
            </a:r>
            <a:r>
              <a:rPr lang="ko-KR" altLang="en-US" sz="1200" dirty="0">
                <a:solidFill>
                  <a:schemeClr val="bg1"/>
                </a:solidFill>
              </a:rPr>
              <a:t>개발자 양성 교육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78349" y="126913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solidFill>
                  <a:schemeClr val="tx2"/>
                </a:solidFill>
              </a:rPr>
              <a:t>   [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데이터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 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분석 계획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59632" y="5125439"/>
            <a:ext cx="1277267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15616" y="519280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  기준 날짜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547343" y="5026680"/>
            <a:ext cx="1584176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TextBox 1028"/>
          <p:cNvSpPr txBox="1"/>
          <p:nvPr/>
        </p:nvSpPr>
        <p:spPr>
          <a:xfrm>
            <a:off x="6573497" y="5109431"/>
            <a:ext cx="1587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당일 </a:t>
            </a:r>
            <a:r>
              <a:rPr lang="ko-KR" altLang="en-US" sz="1600" dirty="0" err="1" smtClean="0"/>
              <a:t>확진자</a:t>
            </a:r>
            <a:r>
              <a:rPr lang="ko-KR" altLang="en-US" sz="1600" dirty="0" smtClean="0"/>
              <a:t> 수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365" y="2009775"/>
            <a:ext cx="4972050" cy="2838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085975" y="2636912"/>
            <a:ext cx="901849" cy="21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1907704" y="2852936"/>
            <a:ext cx="629195" cy="223224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004048" y="2636912"/>
            <a:ext cx="678557" cy="21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436096" y="2852936"/>
            <a:ext cx="1624319" cy="2173744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62322" y="502668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Time.csv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7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385</Words>
  <Application>Microsoft Office PowerPoint</Application>
  <PresentationFormat>화면 슬라이드 쇼(4:3)</PresentationFormat>
  <Paragraphs>152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IT-5C</cp:lastModifiedBy>
  <cp:revision>71</cp:revision>
  <dcterms:created xsi:type="dcterms:W3CDTF">2016-11-03T20:47:04Z</dcterms:created>
  <dcterms:modified xsi:type="dcterms:W3CDTF">2020-11-18T18:07:10Z</dcterms:modified>
</cp:coreProperties>
</file>