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정현" initials="노" lastIdx="1" clrIdx="0">
    <p:extLst>
      <p:ext uri="{19B8F6BF-5375-455C-9EA6-DF929625EA0E}">
        <p15:presenceInfo xmlns:p15="http://schemas.microsoft.com/office/powerpoint/2012/main" userId="노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5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A73132-D58C-4AFF-8F5F-82D054BACB5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8408C3-7DA0-4960-8B7B-FFD352520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87E19-B57B-4304-95DC-E039FBD59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DIP07-</a:t>
            </a:r>
            <a:br>
              <a:rPr lang="en-US" altLang="ko-KR" dirty="0"/>
            </a:br>
            <a:r>
              <a:rPr lang="en-US" altLang="ko-KR" dirty="0" err="1"/>
              <a:t>ImageEnhancement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18EA7E-6DF3-46A4-B703-3895C851D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2015305027 </a:t>
            </a:r>
            <a:r>
              <a:rPr lang="ko-KR" altLang="en-US" dirty="0"/>
              <a:t>노정현</a:t>
            </a:r>
          </a:p>
        </p:txBody>
      </p:sp>
    </p:spTree>
    <p:extLst>
      <p:ext uri="{BB962C8B-B14F-4D97-AF65-F5344CB8AC3E}">
        <p14:creationId xmlns:p14="http://schemas.microsoft.com/office/powerpoint/2010/main" val="54381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CAAC2-4362-4CD5-A270-64E3630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감마 변환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E1C5DD-7E60-48B5-A657-9F00419FC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ko-KR" altLang="en-US" dirty="0" err="1"/>
                  <a:t>정규화된</a:t>
                </a:r>
                <a:r>
                  <a:rPr lang="ko-KR" altLang="en-US" dirty="0"/>
                  <a:t> 입력에 </a:t>
                </a:r>
                <a:r>
                  <a:rPr lang="ko-KR" altLang="en-US" dirty="0" err="1"/>
                  <a:t>감마값을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지수승처리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ko-KR" dirty="0"/>
                  <a:t>,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   </a:t>
                </a:r>
                <a:r>
                  <a:rPr lang="en-US" altLang="ko-KR" dirty="0"/>
                  <a:t>- r &lt; 1 : </a:t>
                </a:r>
                <a:r>
                  <a:rPr lang="ko-KR" altLang="en-US" dirty="0"/>
                  <a:t>밝게 처리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어두운 부분을 더욱 밝게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- 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어둡게 처리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어두운 부분을 더욱 어둡게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E1C5DD-7E60-48B5-A657-9F00419FC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DE5D3FE-A727-4BA0-B905-B091173C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33" y="3518647"/>
            <a:ext cx="8974791" cy="2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50B8-089B-4B08-AFE6-1B2F32A8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LUT(Look Up Table)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8AAEB-F8A2-41D1-9A7B-4031E024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입력 화소 값에 대한 변환 값을 미리 연산하여 메모리에 저장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빠른 속도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를 사용하며 </a:t>
            </a:r>
            <a:r>
              <a:rPr lang="en-US" altLang="ko-KR" dirty="0"/>
              <a:t>cv2.LUT(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lut</a:t>
            </a:r>
            <a:r>
              <a:rPr lang="en-US" altLang="ko-KR" dirty="0"/>
              <a:t>)</a:t>
            </a:r>
            <a:r>
              <a:rPr lang="ko-KR" altLang="en-US" dirty="0"/>
              <a:t>로 적용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FHD </a:t>
            </a:r>
            <a:r>
              <a:rPr lang="ko-KR" altLang="en-US" dirty="0"/>
              <a:t>영상에 감마 연산 </a:t>
            </a:r>
            <a:r>
              <a:rPr lang="en-US" altLang="ko-KR" dirty="0"/>
              <a:t>10</a:t>
            </a:r>
            <a:r>
              <a:rPr lang="ko-KR" altLang="en-US" dirty="0"/>
              <a:t>번 적용시 평균 소요시간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LUT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까지의 </a:t>
            </a:r>
            <a:r>
              <a:rPr lang="en-US" altLang="ko-KR" dirty="0"/>
              <a:t>uint8</a:t>
            </a:r>
            <a:r>
              <a:rPr lang="ko-KR" altLang="en-US" dirty="0"/>
              <a:t>형의 영상에만 적용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0C6D74-DC8C-4EF3-A9DC-235771E6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09265"/>
              </p:ext>
            </p:extLst>
          </p:nvPr>
        </p:nvGraphicFramePr>
        <p:xfrm>
          <a:off x="1222784" y="3357283"/>
          <a:ext cx="60296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16">
                  <a:extLst>
                    <a:ext uri="{9D8B030D-6E8A-4147-A177-3AD203B41FA5}">
                      <a16:colId xmlns:a16="http://schemas.microsoft.com/office/drawing/2014/main" val="406495296"/>
                    </a:ext>
                  </a:extLst>
                </a:gridCol>
                <a:gridCol w="1507416">
                  <a:extLst>
                    <a:ext uri="{9D8B030D-6E8A-4147-A177-3AD203B41FA5}">
                      <a16:colId xmlns:a16="http://schemas.microsoft.com/office/drawing/2014/main" val="3739107618"/>
                    </a:ext>
                  </a:extLst>
                </a:gridCol>
                <a:gridCol w="1507416">
                  <a:extLst>
                    <a:ext uri="{9D8B030D-6E8A-4147-A177-3AD203B41FA5}">
                      <a16:colId xmlns:a16="http://schemas.microsoft.com/office/drawing/2014/main" val="2371542310"/>
                    </a:ext>
                  </a:extLst>
                </a:gridCol>
                <a:gridCol w="1507416">
                  <a:extLst>
                    <a:ext uri="{9D8B030D-6E8A-4147-A177-3AD203B41FA5}">
                      <a16:colId xmlns:a16="http://schemas.microsoft.com/office/drawing/2014/main" val="3241401788"/>
                    </a:ext>
                  </a:extLst>
                </a:gridCol>
              </a:tblGrid>
              <a:tr h="356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화소별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인덱싱 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loop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37974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0.2147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4.5925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5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2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2FAC-AACC-4CF3-8215-17C3B665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163F-53C9-40B5-85F1-61AC3496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명암의 대조비를 강화하기 위해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입력의 </a:t>
            </a:r>
            <a:r>
              <a:rPr lang="ko-KR" altLang="en-US" dirty="0" err="1"/>
              <a:t>중간값보다</a:t>
            </a:r>
            <a:r>
              <a:rPr lang="ko-KR" altLang="en-US" dirty="0"/>
              <a:t> 작은 값은 더욱 작게</a:t>
            </a:r>
            <a:r>
              <a:rPr lang="en-US" altLang="ko-KR" dirty="0"/>
              <a:t>, </a:t>
            </a:r>
            <a:r>
              <a:rPr lang="ko-KR" altLang="en-US" dirty="0" err="1"/>
              <a:t>중간값보다</a:t>
            </a:r>
            <a:r>
              <a:rPr lang="ko-KR" altLang="en-US" dirty="0"/>
              <a:t> 큰 값은 더욱 크게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                                            m : </a:t>
            </a:r>
            <a:r>
              <a:rPr lang="ko-KR" altLang="en-US" dirty="0"/>
              <a:t>중간값</a:t>
            </a:r>
            <a:r>
              <a:rPr lang="en-US" altLang="ko-KR" dirty="0"/>
              <a:t>(0~1), 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강화 강도</a:t>
            </a:r>
            <a:r>
              <a:rPr lang="en-US" altLang="ko-KR" dirty="0"/>
              <a:t>(0~1), E : </a:t>
            </a:r>
            <a:r>
              <a:rPr lang="ko-KR" altLang="en-US" dirty="0"/>
              <a:t>기울기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459B5-4BAD-4BF7-8BF9-7D3FE65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6134"/>
            <a:ext cx="253005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528C-3981-459C-9A24-A14378B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2F6E6-570E-4503-8518-30D14964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66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계조</a:t>
            </a:r>
            <a:r>
              <a:rPr lang="ko-KR" altLang="en-US" dirty="0"/>
              <a:t> 분포</a:t>
            </a:r>
            <a:r>
              <a:rPr lang="en-US" altLang="ko-KR" dirty="0"/>
              <a:t>, </a:t>
            </a:r>
            <a:r>
              <a:rPr lang="ko-KR" altLang="en-US" dirty="0"/>
              <a:t>가로축은 </a:t>
            </a:r>
            <a:r>
              <a:rPr lang="ko-KR" altLang="en-US" dirty="0" err="1"/>
              <a:t>계조값</a:t>
            </a:r>
            <a:r>
              <a:rPr lang="en-US" altLang="ko-KR" dirty="0"/>
              <a:t>, </a:t>
            </a:r>
            <a:r>
              <a:rPr lang="ko-KR" altLang="en-US" dirty="0"/>
              <a:t>세로축은 화소의 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6F6D6-FD65-4E24-B3D9-CB643319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386" y="1863664"/>
            <a:ext cx="4054191" cy="193564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6E2EE2B-BB98-4AE4-8BA7-FA48588F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87343"/>
              </p:ext>
            </p:extLst>
          </p:nvPr>
        </p:nvGraphicFramePr>
        <p:xfrm>
          <a:off x="1207247" y="39256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4393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3610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7593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207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np.histogram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pyplot.hist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cv2.calcHist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9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채널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6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2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E3471-8A36-4FBA-94B8-45ACFC70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 스트레칭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A5174-7CE4-463C-AA59-942E7733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계조값의</a:t>
            </a:r>
            <a:r>
              <a:rPr lang="ko-KR" altLang="en-US" dirty="0"/>
              <a:t> 최소</a:t>
            </a:r>
            <a:r>
              <a:rPr lang="en-US" altLang="ko-KR" dirty="0"/>
              <a:t>, </a:t>
            </a:r>
            <a:r>
              <a:rPr lang="ko-KR" altLang="en-US" dirty="0"/>
              <a:t>최대를 정하여 히스토그램을 양쪽 끝단으로 늘리는 작업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I_out</a:t>
            </a:r>
            <a:r>
              <a:rPr lang="en-US" altLang="ko-KR" dirty="0"/>
              <a:t> = </a:t>
            </a:r>
            <a:r>
              <a:rPr lang="en-US" altLang="ko-KR" dirty="0" err="1"/>
              <a:t>low_out</a:t>
            </a:r>
            <a:r>
              <a:rPr lang="en-US" altLang="ko-KR" dirty="0"/>
              <a:t> + (</a:t>
            </a:r>
            <a:r>
              <a:rPr lang="en-US" altLang="ko-KR" dirty="0" err="1"/>
              <a:t>high_out</a:t>
            </a:r>
            <a:r>
              <a:rPr lang="en-US" altLang="ko-KR" dirty="0"/>
              <a:t> - </a:t>
            </a:r>
            <a:r>
              <a:rPr lang="en-US" altLang="ko-KR" dirty="0" err="1"/>
              <a:t>low_out</a:t>
            </a:r>
            <a:r>
              <a:rPr lang="en-US" altLang="ko-KR" dirty="0"/>
              <a:t>) .* ((I - </a:t>
            </a:r>
            <a:r>
              <a:rPr lang="en-US" altLang="ko-KR" dirty="0" err="1"/>
              <a:t>low_in</a:t>
            </a:r>
            <a:r>
              <a:rPr lang="en-US" altLang="ko-KR" dirty="0"/>
              <a:t>) / (</a:t>
            </a:r>
            <a:r>
              <a:rPr lang="en-US" altLang="ko-KR" dirty="0" err="1"/>
              <a:t>high_in</a:t>
            </a:r>
            <a:r>
              <a:rPr lang="en-US" altLang="ko-KR" dirty="0"/>
              <a:t> - </a:t>
            </a:r>
            <a:r>
              <a:rPr lang="en-US" altLang="ko-KR" dirty="0" err="1"/>
              <a:t>low_in</a:t>
            </a:r>
            <a:r>
              <a:rPr lang="en-US" altLang="ko-KR" dirty="0"/>
              <a:t>)) ** gamma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18994F-CAF6-4BE8-8DA5-39310E9FBF6D}"/>
              </a:ext>
            </a:extLst>
          </p:cNvPr>
          <p:cNvGrpSpPr/>
          <p:nvPr/>
        </p:nvGrpSpPr>
        <p:grpSpPr>
          <a:xfrm>
            <a:off x="1241330" y="2599502"/>
            <a:ext cx="3474105" cy="2133862"/>
            <a:chOff x="1788177" y="2742938"/>
            <a:chExt cx="2636748" cy="16626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F6B200-F1B7-46AB-93BF-170348A09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496"/>
            <a:stretch/>
          </p:blipFill>
          <p:spPr>
            <a:xfrm>
              <a:off x="1788177" y="2851312"/>
              <a:ext cx="1318374" cy="15542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148681-2FC6-41F9-9A32-BEE0BC15F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496"/>
            <a:stretch/>
          </p:blipFill>
          <p:spPr>
            <a:xfrm>
              <a:off x="3106551" y="2742938"/>
              <a:ext cx="1318374" cy="1554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51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E1DE-F3AE-48CA-A192-CD2046DF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25513-6ABA-4FF7-A3CD-F8BE8228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영상의 </a:t>
            </a:r>
            <a:r>
              <a:rPr lang="ko-KR" altLang="en-US" dirty="0" err="1"/>
              <a:t>계조</a:t>
            </a:r>
            <a:r>
              <a:rPr lang="ko-KR" altLang="en-US" dirty="0"/>
              <a:t> 분포를 고르게 하는 작업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영상의 히스토그램</a:t>
            </a:r>
            <a:r>
              <a:rPr lang="en-US" altLang="ko-KR" dirty="0"/>
              <a:t>(</a:t>
            </a:r>
            <a:r>
              <a:rPr lang="ko-KR" altLang="en-US" dirty="0" err="1"/>
              <a:t>계조치</a:t>
            </a:r>
            <a:r>
              <a:rPr lang="ko-KR" altLang="en-US" dirty="0"/>
              <a:t> 분포함수</a:t>
            </a:r>
            <a:r>
              <a:rPr lang="en-US" altLang="ko-KR" dirty="0"/>
              <a:t>)</a:t>
            </a:r>
            <a:r>
              <a:rPr lang="ko-KR" altLang="en-US" dirty="0"/>
              <a:t>를 구한다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누적분포함수를 구한다</a:t>
            </a:r>
            <a:r>
              <a:rPr lang="en-US" altLang="ko-KR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누적분포함수 중 가장 큰 값으로 나누어 정규화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err="1"/>
              <a:t>정규화된</a:t>
            </a:r>
            <a:r>
              <a:rPr lang="ko-KR" altLang="en-US" dirty="0"/>
              <a:t> 누적분포함수에 </a:t>
            </a:r>
            <a:r>
              <a:rPr lang="en-US" altLang="ko-KR" dirty="0"/>
              <a:t>255</a:t>
            </a:r>
            <a:r>
              <a:rPr lang="ko-KR" altLang="en-US" dirty="0"/>
              <a:t>를 곱하여 반올림한 매핑 함수를 만든다</a:t>
            </a:r>
            <a:r>
              <a:rPr lang="en-US" altLang="ko-KR" dirty="0"/>
              <a:t>.</a:t>
            </a:r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히스토그램은 채널별로 구하기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3</a:t>
            </a:r>
            <a:r>
              <a:rPr lang="ko-KR" altLang="en-US" dirty="0"/>
              <a:t>채널 칼라영상에 </a:t>
            </a:r>
            <a:r>
              <a:rPr lang="ko-KR" altLang="en-US" dirty="0" err="1"/>
              <a:t>평활화</a:t>
            </a:r>
            <a:r>
              <a:rPr lang="ko-KR" altLang="en-US" dirty="0"/>
              <a:t> 작업을 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위해서는 </a:t>
            </a:r>
            <a:r>
              <a:rPr lang="ko-KR" altLang="en-US" dirty="0" err="1"/>
              <a:t>채널별</a:t>
            </a:r>
            <a:r>
              <a:rPr lang="ko-KR" altLang="en-US" dirty="0"/>
              <a:t> 작업을 시행하고 합친다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사람, 여자, 의류, 머리카락이(가) 표시된 사진&#10;&#10;자동 생성된 설명">
            <a:extLst>
              <a:ext uri="{FF2B5EF4-FFF2-40B4-BE49-F238E27FC236}">
                <a16:creationId xmlns:a16="http://schemas.microsoft.com/office/drawing/2014/main" id="{DE8515CC-786D-4F0F-85EF-17EF1A8E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38" y="3429000"/>
            <a:ext cx="5498668" cy="27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62E-BE87-431C-A92C-F98F010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샤프닝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언샤프닝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C641C-5039-4E2E-A163-8EC5E827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 err="1"/>
              <a:t>샤프닝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원함수에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미분값을</a:t>
            </a:r>
            <a:r>
              <a:rPr lang="ko-KR" altLang="en-US" dirty="0"/>
              <a:t> 더하거나 빼서 마하밴드효과 부여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</a:t>
            </a:r>
            <a:r>
              <a:rPr lang="ko-KR" altLang="en-US" dirty="0" err="1"/>
              <a:t>언샤프닝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영상과 </a:t>
            </a:r>
            <a:r>
              <a:rPr lang="ko-KR" altLang="en-US" dirty="0" err="1"/>
              <a:t>블러링된</a:t>
            </a:r>
            <a:r>
              <a:rPr lang="ko-KR" altLang="en-US" dirty="0"/>
              <a:t> 이미지의 차이를 이용하여 영상의 고주파 부분 강조</a:t>
            </a:r>
          </a:p>
        </p:txBody>
      </p:sp>
    </p:spTree>
    <p:extLst>
      <p:ext uri="{BB962C8B-B14F-4D97-AF65-F5344CB8AC3E}">
        <p14:creationId xmlns:p14="http://schemas.microsoft.com/office/powerpoint/2010/main" val="251816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281A-46B4-416A-B108-F25E9C5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메디안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E7ED9-09D7-4BDB-8BA3-2A43B518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원본 영상의 </a:t>
            </a:r>
            <a:r>
              <a:rPr lang="ko-KR" altLang="en-US" dirty="0" err="1"/>
              <a:t>스파클</a:t>
            </a:r>
            <a:r>
              <a:rPr lang="ko-KR" altLang="en-US" dirty="0"/>
              <a:t> 잡음 제거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영상 영역 </a:t>
            </a:r>
            <a:r>
              <a:rPr lang="ko-KR" altLang="en-US" dirty="0" err="1"/>
              <a:t>계조값의</a:t>
            </a:r>
            <a:r>
              <a:rPr lang="ko-KR" altLang="en-US" dirty="0"/>
              <a:t> 중간 값으로 중심 화소의 값을 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0840E-83FE-40A1-AFD0-B2599398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32114"/>
            <a:ext cx="6119308" cy="30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725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334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추억</vt:lpstr>
      <vt:lpstr>DIP07- ImageEnhancement</vt:lpstr>
      <vt:lpstr>감마 변환</vt:lpstr>
      <vt:lpstr>LUT(Look Up Table)</vt:lpstr>
      <vt:lpstr>시그모이드 변환</vt:lpstr>
      <vt:lpstr>히스토그램</vt:lpstr>
      <vt:lpstr>히스토그램 스트레칭</vt:lpstr>
      <vt:lpstr>히스토그램 평활화</vt:lpstr>
      <vt:lpstr>샤프닝, 언샤프닝</vt:lpstr>
      <vt:lpstr>메디안 필터링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DIP06_EdgeDetection</dc:title>
  <dc:creator>노정현</dc:creator>
  <cp:lastModifiedBy>노정현</cp:lastModifiedBy>
  <cp:revision>34</cp:revision>
  <dcterms:created xsi:type="dcterms:W3CDTF">2020-07-23T23:52:45Z</dcterms:created>
  <dcterms:modified xsi:type="dcterms:W3CDTF">2020-07-27T03:06:20Z</dcterms:modified>
</cp:coreProperties>
</file>